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1.xml" ContentType="application/vnd.openxmlformats-officedocument.presentationml.tags+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3.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4.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5.xml" ContentType="application/vnd.openxmlformats-officedocument.theme+xml"/>
  <Override PartName="/ppt/tags/tag2.xml" ContentType="application/vnd.openxmlformats-officedocument.presentationml.tags+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theme/theme6.xml" ContentType="application/vnd.openxmlformats-officedocument.theme+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theme/theme7.xml" ContentType="application/vnd.openxmlformats-officedocument.theme+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theme/theme8.xml" ContentType="application/vnd.openxmlformats-officedocument.theme+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theme/theme9.xml" ContentType="application/vnd.openxmlformats-officedocument.theme+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1" r:id="rId4"/>
    <p:sldMasterId id="2147483676" r:id="rId5"/>
    <p:sldMasterId id="2147483708" r:id="rId6"/>
    <p:sldMasterId id="2147483734" r:id="rId7"/>
    <p:sldMasterId id="2147483766" r:id="rId8"/>
    <p:sldMasterId id="2147483775" r:id="rId9"/>
    <p:sldMasterId id="2147483912" r:id="rId10"/>
    <p:sldMasterId id="2147483938" r:id="rId11"/>
    <p:sldMasterId id="2147483951" r:id="rId12"/>
    <p:sldMasterId id="2147483966" r:id="rId13"/>
  </p:sldMasterIdLst>
  <p:notesMasterIdLst>
    <p:notesMasterId r:id="rId154"/>
  </p:notesMasterIdLst>
  <p:handoutMasterIdLst>
    <p:handoutMasterId r:id="rId155"/>
  </p:handoutMasterIdLst>
  <p:sldIdLst>
    <p:sldId id="698" r:id="rId14"/>
    <p:sldId id="415" r:id="rId15"/>
    <p:sldId id="702" r:id="rId16"/>
    <p:sldId id="759" r:id="rId17"/>
    <p:sldId id="679" r:id="rId18"/>
    <p:sldId id="682" r:id="rId19"/>
    <p:sldId id="734" r:id="rId20"/>
    <p:sldId id="683" r:id="rId21"/>
    <p:sldId id="461" r:id="rId22"/>
    <p:sldId id="661" r:id="rId23"/>
    <p:sldId id="686" r:id="rId24"/>
    <p:sldId id="609" r:id="rId25"/>
    <p:sldId id="688" r:id="rId26"/>
    <p:sldId id="689" r:id="rId27"/>
    <p:sldId id="690" r:id="rId28"/>
    <p:sldId id="691" r:id="rId29"/>
    <p:sldId id="692" r:id="rId30"/>
    <p:sldId id="693" r:id="rId31"/>
    <p:sldId id="694" r:id="rId32"/>
    <p:sldId id="695" r:id="rId33"/>
    <p:sldId id="480" r:id="rId34"/>
    <p:sldId id="466" r:id="rId35"/>
    <p:sldId id="477" r:id="rId36"/>
    <p:sldId id="475" r:id="rId37"/>
    <p:sldId id="476" r:id="rId38"/>
    <p:sldId id="619" r:id="rId39"/>
    <p:sldId id="578" r:id="rId40"/>
    <p:sldId id="478" r:id="rId41"/>
    <p:sldId id="593" r:id="rId42"/>
    <p:sldId id="699" r:id="rId43"/>
    <p:sldId id="700" r:id="rId44"/>
    <p:sldId id="662" r:id="rId45"/>
    <p:sldId id="742" r:id="rId46"/>
    <p:sldId id="758" r:id="rId47"/>
    <p:sldId id="663" r:id="rId48"/>
    <p:sldId id="664" r:id="rId49"/>
    <p:sldId id="665" r:id="rId50"/>
    <p:sldId id="696" r:id="rId51"/>
    <p:sldId id="746" r:id="rId52"/>
    <p:sldId id="505" r:id="rId53"/>
    <p:sldId id="582" r:id="rId54"/>
    <p:sldId id="743" r:id="rId55"/>
    <p:sldId id="744" r:id="rId56"/>
    <p:sldId id="747" r:id="rId57"/>
    <p:sldId id="748" r:id="rId58"/>
    <p:sldId id="749" r:id="rId59"/>
    <p:sldId id="757" r:id="rId60"/>
    <p:sldId id="750" r:id="rId61"/>
    <p:sldId id="752" r:id="rId62"/>
    <p:sldId id="756" r:id="rId63"/>
    <p:sldId id="753" r:id="rId64"/>
    <p:sldId id="754" r:id="rId65"/>
    <p:sldId id="469" r:id="rId66"/>
    <p:sldId id="755" r:id="rId67"/>
    <p:sldId id="484" r:id="rId68"/>
    <p:sldId id="681" r:id="rId69"/>
    <p:sldId id="735" r:id="rId70"/>
    <p:sldId id="727" r:id="rId71"/>
    <p:sldId id="709" r:id="rId72"/>
    <p:sldId id="710" r:id="rId73"/>
    <p:sldId id="711" r:id="rId74"/>
    <p:sldId id="712" r:id="rId75"/>
    <p:sldId id="713" r:id="rId76"/>
    <p:sldId id="714" r:id="rId77"/>
    <p:sldId id="715" r:id="rId78"/>
    <p:sldId id="716" r:id="rId79"/>
    <p:sldId id="717" r:id="rId80"/>
    <p:sldId id="718" r:id="rId81"/>
    <p:sldId id="719" r:id="rId82"/>
    <p:sldId id="720" r:id="rId83"/>
    <p:sldId id="721" r:id="rId84"/>
    <p:sldId id="732" r:id="rId85"/>
    <p:sldId id="736" r:id="rId86"/>
    <p:sldId id="737" r:id="rId87"/>
    <p:sldId id="470" r:id="rId88"/>
    <p:sldId id="471" r:id="rId89"/>
    <p:sldId id="589" r:id="rId90"/>
    <p:sldId id="473" r:id="rId91"/>
    <p:sldId id="558" r:id="rId92"/>
    <p:sldId id="490" r:id="rId93"/>
    <p:sldId id="491" r:id="rId94"/>
    <p:sldId id="590" r:id="rId95"/>
    <p:sldId id="508" r:id="rId96"/>
    <p:sldId id="509" r:id="rId97"/>
    <p:sldId id="510" r:id="rId98"/>
    <p:sldId id="511" r:id="rId99"/>
    <p:sldId id="552" r:id="rId100"/>
    <p:sldId id="516" r:id="rId101"/>
    <p:sldId id="524" r:id="rId102"/>
    <p:sldId id="517" r:id="rId103"/>
    <p:sldId id="519" r:id="rId104"/>
    <p:sldId id="520" r:id="rId105"/>
    <p:sldId id="523" r:id="rId106"/>
    <p:sldId id="672" r:id="rId107"/>
    <p:sldId id="564" r:id="rId108"/>
    <p:sldId id="565" r:id="rId109"/>
    <p:sldId id="566" r:id="rId110"/>
    <p:sldId id="567" r:id="rId111"/>
    <p:sldId id="642" r:id="rId112"/>
    <p:sldId id="636" r:id="rId113"/>
    <p:sldId id="738" r:id="rId114"/>
    <p:sldId id="645" r:id="rId115"/>
    <p:sldId id="568" r:id="rId116"/>
    <p:sldId id="522" r:id="rId117"/>
    <p:sldId id="669" r:id="rId118"/>
    <p:sldId id="674" r:id="rId119"/>
    <p:sldId id="540" r:id="rId120"/>
    <p:sldId id="676" r:id="rId121"/>
    <p:sldId id="546" r:id="rId122"/>
    <p:sldId id="555" r:id="rId123"/>
    <p:sldId id="542" r:id="rId124"/>
    <p:sldId id="543" r:id="rId125"/>
    <p:sldId id="544" r:id="rId126"/>
    <p:sldId id="545" r:id="rId127"/>
    <p:sldId id="547" r:id="rId128"/>
    <p:sldId id="644" r:id="rId129"/>
    <p:sldId id="643" r:id="rId130"/>
    <p:sldId id="548" r:id="rId131"/>
    <p:sldId id="677" r:id="rId132"/>
    <p:sldId id="697" r:id="rId133"/>
    <p:sldId id="647" r:id="rId134"/>
    <p:sldId id="707" r:id="rId135"/>
    <p:sldId id="703" r:id="rId136"/>
    <p:sldId id="704" r:id="rId137"/>
    <p:sldId id="705" r:id="rId138"/>
    <p:sldId id="740" r:id="rId139"/>
    <p:sldId id="570" r:id="rId140"/>
    <p:sldId id="708" r:id="rId141"/>
    <p:sldId id="500" r:id="rId142"/>
    <p:sldId id="502" r:id="rId143"/>
    <p:sldId id="504" r:id="rId144"/>
    <p:sldId id="579" r:id="rId145"/>
    <p:sldId id="574" r:id="rId146"/>
    <p:sldId id="583" r:id="rId147"/>
    <p:sldId id="745" r:id="rId148"/>
    <p:sldId id="580" r:id="rId149"/>
    <p:sldId id="577" r:id="rId150"/>
    <p:sldId id="586" r:id="rId151"/>
    <p:sldId id="587" r:id="rId152"/>
    <p:sldId id="585" r:id="rId153"/>
  </p:sldIdLst>
  <p:sldSz cx="12192000" cy="6858000"/>
  <p:notesSz cx="9296400" cy="701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or" id="{24FC40D2-6CBC-46C8-AE6C-07B11C37DD73}">
          <p14:sldIdLst>
            <p14:sldId id="698"/>
            <p14:sldId id="415"/>
            <p14:sldId id="702"/>
          </p14:sldIdLst>
        </p14:section>
        <p14:section name="Intro" id="{B6299881-491D-48E0-BAD1-346BBDF62696}">
          <p14:sldIdLst>
            <p14:sldId id="759"/>
            <p14:sldId id="679"/>
            <p14:sldId id="682"/>
            <p14:sldId id="734"/>
            <p14:sldId id="683"/>
          </p14:sldIdLst>
        </p14:section>
        <p14:section name="Module 03 - Basic DM" id="{06897C67-2833-4804-9EAF-6300432CACD4}">
          <p14:sldIdLst>
            <p14:sldId id="461"/>
            <p14:sldId id="661"/>
            <p14:sldId id="686"/>
            <p14:sldId id="609"/>
            <p14:sldId id="688"/>
            <p14:sldId id="689"/>
            <p14:sldId id="690"/>
            <p14:sldId id="691"/>
            <p14:sldId id="692"/>
            <p14:sldId id="693"/>
            <p14:sldId id="694"/>
            <p14:sldId id="695"/>
            <p14:sldId id="480"/>
            <p14:sldId id="466"/>
            <p14:sldId id="477"/>
            <p14:sldId id="475"/>
            <p14:sldId id="476"/>
            <p14:sldId id="619"/>
            <p14:sldId id="578"/>
            <p14:sldId id="478"/>
            <p14:sldId id="593"/>
            <p14:sldId id="699"/>
            <p14:sldId id="700"/>
          </p14:sldIdLst>
        </p14:section>
        <p14:section name="Module 03 Lab" id="{9ED965D6-EF23-454B-B0CB-7E705AEEDDA3}">
          <p14:sldIdLst>
            <p14:sldId id="662"/>
            <p14:sldId id="742"/>
            <p14:sldId id="758"/>
            <p14:sldId id="663"/>
          </p14:sldIdLst>
        </p14:section>
        <p14:section name="Module 04 - DAX Basics" id="{CD603211-91DD-495C-86AD-9B233AEBFEE0}">
          <p14:sldIdLst>
            <p14:sldId id="664"/>
            <p14:sldId id="665"/>
            <p14:sldId id="696"/>
            <p14:sldId id="746"/>
            <p14:sldId id="505"/>
            <p14:sldId id="582"/>
            <p14:sldId id="743"/>
            <p14:sldId id="744"/>
            <p14:sldId id="747"/>
            <p14:sldId id="748"/>
            <p14:sldId id="749"/>
            <p14:sldId id="757"/>
            <p14:sldId id="750"/>
            <p14:sldId id="752"/>
          </p14:sldIdLst>
        </p14:section>
        <p14:section name="Module 4 Lab" id="{6E9FF2DC-C5E3-4AB1-A6BF-C4E663C39DB6}">
          <p14:sldIdLst>
            <p14:sldId id="756"/>
            <p14:sldId id="753"/>
            <p14:sldId id="754"/>
            <p14:sldId id="469"/>
            <p14:sldId id="755"/>
            <p14:sldId id="484"/>
          </p14:sldIdLst>
        </p14:section>
        <p14:section name="Module 05 - Calculate" id="{969352F3-A355-4421-A1F9-704F6DA407E6}">
          <p14:sldIdLst>
            <p14:sldId id="681"/>
            <p14:sldId id="735"/>
            <p14:sldId id="727"/>
            <p14:sldId id="709"/>
            <p14:sldId id="710"/>
            <p14:sldId id="711"/>
            <p14:sldId id="712"/>
            <p14:sldId id="713"/>
            <p14:sldId id="714"/>
            <p14:sldId id="715"/>
            <p14:sldId id="716"/>
            <p14:sldId id="717"/>
            <p14:sldId id="718"/>
            <p14:sldId id="719"/>
            <p14:sldId id="720"/>
            <p14:sldId id="721"/>
          </p14:sldIdLst>
        </p14:section>
        <p14:section name="Module 04 - DAX Evaluation" id="{56A1F8FF-EB9D-4119-8C27-C381DA30E9CD}">
          <p14:sldIdLst>
            <p14:sldId id="732"/>
            <p14:sldId id="736"/>
            <p14:sldId id="737"/>
            <p14:sldId id="470"/>
            <p14:sldId id="471"/>
            <p14:sldId id="589"/>
            <p14:sldId id="473"/>
            <p14:sldId id="558"/>
            <p14:sldId id="490"/>
            <p14:sldId id="491"/>
            <p14:sldId id="590"/>
            <p14:sldId id="508"/>
            <p14:sldId id="509"/>
            <p14:sldId id="510"/>
            <p14:sldId id="511"/>
            <p14:sldId id="552"/>
            <p14:sldId id="516"/>
            <p14:sldId id="524"/>
            <p14:sldId id="517"/>
            <p14:sldId id="519"/>
            <p14:sldId id="520"/>
            <p14:sldId id="523"/>
            <p14:sldId id="672"/>
            <p14:sldId id="564"/>
            <p14:sldId id="565"/>
            <p14:sldId id="566"/>
            <p14:sldId id="567"/>
            <p14:sldId id="642"/>
            <p14:sldId id="636"/>
            <p14:sldId id="738"/>
            <p14:sldId id="645"/>
            <p14:sldId id="568"/>
            <p14:sldId id="522"/>
          </p14:sldIdLst>
        </p14:section>
        <p14:section name="Module 04 Lab" id="{115D7AD1-5701-4DC0-8FBE-90774A2425D5}">
          <p14:sldIdLst>
            <p14:sldId id="669"/>
            <p14:sldId id="674"/>
          </p14:sldIdLst>
        </p14:section>
        <p14:section name="Module 05 - Time Intelligence" id="{731678FD-AB49-4EC6-BB54-9B1781E854E7}">
          <p14:sldIdLst>
            <p14:sldId id="540"/>
            <p14:sldId id="676"/>
            <p14:sldId id="546"/>
            <p14:sldId id="555"/>
            <p14:sldId id="542"/>
            <p14:sldId id="543"/>
            <p14:sldId id="544"/>
            <p14:sldId id="545"/>
            <p14:sldId id="547"/>
            <p14:sldId id="644"/>
            <p14:sldId id="643"/>
            <p14:sldId id="548"/>
            <p14:sldId id="677"/>
            <p14:sldId id="697"/>
            <p14:sldId id="647"/>
          </p14:sldIdLst>
        </p14:section>
        <p14:section name="Appendix" id="{D6071E4D-BB61-4AB8-A6CF-2B923B7EA1D4}">
          <p14:sldIdLst>
            <p14:sldId id="707"/>
            <p14:sldId id="703"/>
            <p14:sldId id="704"/>
            <p14:sldId id="705"/>
            <p14:sldId id="740"/>
          </p14:sldIdLst>
        </p14:section>
        <p14:section name="Default Section" id="{FCF7E416-11F2-46C8-89F0-0B7803126935}">
          <p14:sldIdLst>
            <p14:sldId id="570"/>
            <p14:sldId id="708"/>
            <p14:sldId id="500"/>
            <p14:sldId id="502"/>
            <p14:sldId id="504"/>
            <p14:sldId id="579"/>
            <p14:sldId id="574"/>
            <p14:sldId id="583"/>
            <p14:sldId id="745"/>
            <p14:sldId id="580"/>
            <p14:sldId id="577"/>
            <p14:sldId id="586"/>
            <p14:sldId id="587"/>
            <p14:sldId id="58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8"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C812"/>
    <a:srgbClr val="EAEAEA"/>
    <a:srgbClr val="505050"/>
    <a:srgbClr val="8DC63F"/>
    <a:srgbClr val="7676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90F197-51B5-1C4A-9CEA-536B7B03B608}" v="2" dt="2018-06-26T23:42:45.5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05" autoAdjust="0"/>
    <p:restoredTop sz="68049" autoAdjust="0"/>
  </p:normalViewPr>
  <p:slideViewPr>
    <p:cSldViewPr snapToGrid="0">
      <p:cViewPr varScale="1">
        <p:scale>
          <a:sx n="75" d="100"/>
          <a:sy n="75" d="100"/>
        </p:scale>
        <p:origin x="1680" y="54"/>
      </p:cViewPr>
      <p:guideLst/>
    </p:cSldViewPr>
  </p:slideViewPr>
  <p:notesTextViewPr>
    <p:cViewPr>
      <p:scale>
        <a:sx n="3" d="2"/>
        <a:sy n="3" d="2"/>
      </p:scale>
      <p:origin x="0" y="0"/>
    </p:cViewPr>
  </p:notesTextViewPr>
  <p:sorterViewPr>
    <p:cViewPr>
      <p:scale>
        <a:sx n="33" d="100"/>
        <a:sy n="33" d="100"/>
      </p:scale>
      <p:origin x="0" y="-2226"/>
    </p:cViewPr>
  </p:sorterViewPr>
  <p:notesViewPr>
    <p:cSldViewPr snapToGrid="0">
      <p:cViewPr varScale="1">
        <p:scale>
          <a:sx n="46" d="100"/>
          <a:sy n="46" d="100"/>
        </p:scale>
        <p:origin x="2670" y="18"/>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04.xml"/><Relationship Id="rId21" Type="http://schemas.openxmlformats.org/officeDocument/2006/relationships/slide" Target="slides/slide8.xml"/><Relationship Id="rId42" Type="http://schemas.openxmlformats.org/officeDocument/2006/relationships/slide" Target="slides/slide29.xml"/><Relationship Id="rId63" Type="http://schemas.openxmlformats.org/officeDocument/2006/relationships/slide" Target="slides/slide50.xml"/><Relationship Id="rId84" Type="http://schemas.openxmlformats.org/officeDocument/2006/relationships/slide" Target="slides/slide71.xml"/><Relationship Id="rId138" Type="http://schemas.openxmlformats.org/officeDocument/2006/relationships/slide" Target="slides/slide125.xml"/><Relationship Id="rId159" Type="http://schemas.openxmlformats.org/officeDocument/2006/relationships/theme" Target="theme/theme1.xml"/><Relationship Id="rId107" Type="http://schemas.openxmlformats.org/officeDocument/2006/relationships/slide" Target="slides/slide94.xml"/><Relationship Id="rId11" Type="http://schemas.openxmlformats.org/officeDocument/2006/relationships/slideMaster" Target="slideMasters/slideMaster8.xml"/><Relationship Id="rId32" Type="http://schemas.openxmlformats.org/officeDocument/2006/relationships/slide" Target="slides/slide19.xml"/><Relationship Id="rId53" Type="http://schemas.openxmlformats.org/officeDocument/2006/relationships/slide" Target="slides/slide40.xml"/><Relationship Id="rId74" Type="http://schemas.openxmlformats.org/officeDocument/2006/relationships/slide" Target="slides/slide61.xml"/><Relationship Id="rId128" Type="http://schemas.openxmlformats.org/officeDocument/2006/relationships/slide" Target="slides/slide115.xml"/><Relationship Id="rId149" Type="http://schemas.openxmlformats.org/officeDocument/2006/relationships/slide" Target="slides/slide136.xml"/><Relationship Id="rId5" Type="http://schemas.openxmlformats.org/officeDocument/2006/relationships/slideMaster" Target="slideMasters/slideMaster2.xml"/><Relationship Id="rId95" Type="http://schemas.openxmlformats.org/officeDocument/2006/relationships/slide" Target="slides/slide82.xml"/><Relationship Id="rId160" Type="http://schemas.openxmlformats.org/officeDocument/2006/relationships/tableStyles" Target="tableStyles.xml"/><Relationship Id="rId22" Type="http://schemas.openxmlformats.org/officeDocument/2006/relationships/slide" Target="slides/slide9.xml"/><Relationship Id="rId43" Type="http://schemas.openxmlformats.org/officeDocument/2006/relationships/slide" Target="slides/slide30.xml"/><Relationship Id="rId64" Type="http://schemas.openxmlformats.org/officeDocument/2006/relationships/slide" Target="slides/slide51.xml"/><Relationship Id="rId118" Type="http://schemas.openxmlformats.org/officeDocument/2006/relationships/slide" Target="slides/slide105.xml"/><Relationship Id="rId139" Type="http://schemas.openxmlformats.org/officeDocument/2006/relationships/slide" Target="slides/slide126.xml"/><Relationship Id="rId85" Type="http://schemas.openxmlformats.org/officeDocument/2006/relationships/slide" Target="slides/slide72.xml"/><Relationship Id="rId150" Type="http://schemas.openxmlformats.org/officeDocument/2006/relationships/slide" Target="slides/slide137.xml"/><Relationship Id="rId12" Type="http://schemas.openxmlformats.org/officeDocument/2006/relationships/slideMaster" Target="slideMasters/slideMaster9.xml"/><Relationship Id="rId17" Type="http://schemas.openxmlformats.org/officeDocument/2006/relationships/slide" Target="slides/slide4.xml"/><Relationship Id="rId33" Type="http://schemas.openxmlformats.org/officeDocument/2006/relationships/slide" Target="slides/slide20.xml"/><Relationship Id="rId38" Type="http://schemas.openxmlformats.org/officeDocument/2006/relationships/slide" Target="slides/slide25.xml"/><Relationship Id="rId59" Type="http://schemas.openxmlformats.org/officeDocument/2006/relationships/slide" Target="slides/slide46.xml"/><Relationship Id="rId103" Type="http://schemas.openxmlformats.org/officeDocument/2006/relationships/slide" Target="slides/slide90.xml"/><Relationship Id="rId108" Type="http://schemas.openxmlformats.org/officeDocument/2006/relationships/slide" Target="slides/slide95.xml"/><Relationship Id="rId124" Type="http://schemas.openxmlformats.org/officeDocument/2006/relationships/slide" Target="slides/slide111.xml"/><Relationship Id="rId129" Type="http://schemas.openxmlformats.org/officeDocument/2006/relationships/slide" Target="slides/slide116.xml"/><Relationship Id="rId54" Type="http://schemas.openxmlformats.org/officeDocument/2006/relationships/slide" Target="slides/slide41.xml"/><Relationship Id="rId70" Type="http://schemas.openxmlformats.org/officeDocument/2006/relationships/slide" Target="slides/slide57.xml"/><Relationship Id="rId75" Type="http://schemas.openxmlformats.org/officeDocument/2006/relationships/slide" Target="slides/slide62.xml"/><Relationship Id="rId91" Type="http://schemas.openxmlformats.org/officeDocument/2006/relationships/slide" Target="slides/slide78.xml"/><Relationship Id="rId96" Type="http://schemas.openxmlformats.org/officeDocument/2006/relationships/slide" Target="slides/slide83.xml"/><Relationship Id="rId140" Type="http://schemas.openxmlformats.org/officeDocument/2006/relationships/slide" Target="slides/slide127.xml"/><Relationship Id="rId145" Type="http://schemas.openxmlformats.org/officeDocument/2006/relationships/slide" Target="slides/slide132.xml"/><Relationship Id="rId16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23" Type="http://schemas.openxmlformats.org/officeDocument/2006/relationships/slide" Target="slides/slide10.xml"/><Relationship Id="rId28" Type="http://schemas.openxmlformats.org/officeDocument/2006/relationships/slide" Target="slides/slide15.xml"/><Relationship Id="rId49" Type="http://schemas.openxmlformats.org/officeDocument/2006/relationships/slide" Target="slides/slide36.xml"/><Relationship Id="rId114" Type="http://schemas.openxmlformats.org/officeDocument/2006/relationships/slide" Target="slides/slide101.xml"/><Relationship Id="rId119" Type="http://schemas.openxmlformats.org/officeDocument/2006/relationships/slide" Target="slides/slide106.xml"/><Relationship Id="rId44" Type="http://schemas.openxmlformats.org/officeDocument/2006/relationships/slide" Target="slides/slide31.xml"/><Relationship Id="rId60" Type="http://schemas.openxmlformats.org/officeDocument/2006/relationships/slide" Target="slides/slide47.xml"/><Relationship Id="rId65" Type="http://schemas.openxmlformats.org/officeDocument/2006/relationships/slide" Target="slides/slide52.xml"/><Relationship Id="rId81" Type="http://schemas.openxmlformats.org/officeDocument/2006/relationships/slide" Target="slides/slide68.xml"/><Relationship Id="rId86" Type="http://schemas.openxmlformats.org/officeDocument/2006/relationships/slide" Target="slides/slide73.xml"/><Relationship Id="rId130" Type="http://schemas.openxmlformats.org/officeDocument/2006/relationships/slide" Target="slides/slide117.xml"/><Relationship Id="rId135" Type="http://schemas.openxmlformats.org/officeDocument/2006/relationships/slide" Target="slides/slide122.xml"/><Relationship Id="rId151" Type="http://schemas.openxmlformats.org/officeDocument/2006/relationships/slide" Target="slides/slide138.xml"/><Relationship Id="rId156" Type="http://schemas.openxmlformats.org/officeDocument/2006/relationships/commentAuthors" Target="commentAuthors.xml"/><Relationship Id="rId13" Type="http://schemas.openxmlformats.org/officeDocument/2006/relationships/slideMaster" Target="slideMasters/slideMaster10.xml"/><Relationship Id="rId18" Type="http://schemas.openxmlformats.org/officeDocument/2006/relationships/slide" Target="slides/slide5.xml"/><Relationship Id="rId39" Type="http://schemas.openxmlformats.org/officeDocument/2006/relationships/slide" Target="slides/slide26.xml"/><Relationship Id="rId109" Type="http://schemas.openxmlformats.org/officeDocument/2006/relationships/slide" Target="slides/slide96.xml"/><Relationship Id="rId34" Type="http://schemas.openxmlformats.org/officeDocument/2006/relationships/slide" Target="slides/slide21.xml"/><Relationship Id="rId50" Type="http://schemas.openxmlformats.org/officeDocument/2006/relationships/slide" Target="slides/slide37.xml"/><Relationship Id="rId55" Type="http://schemas.openxmlformats.org/officeDocument/2006/relationships/slide" Target="slides/slide42.xml"/><Relationship Id="rId76" Type="http://schemas.openxmlformats.org/officeDocument/2006/relationships/slide" Target="slides/slide63.xml"/><Relationship Id="rId97" Type="http://schemas.openxmlformats.org/officeDocument/2006/relationships/slide" Target="slides/slide84.xml"/><Relationship Id="rId104" Type="http://schemas.openxmlformats.org/officeDocument/2006/relationships/slide" Target="slides/slide91.xml"/><Relationship Id="rId120" Type="http://schemas.openxmlformats.org/officeDocument/2006/relationships/slide" Target="slides/slide107.xml"/><Relationship Id="rId125" Type="http://schemas.openxmlformats.org/officeDocument/2006/relationships/slide" Target="slides/slide112.xml"/><Relationship Id="rId141" Type="http://schemas.openxmlformats.org/officeDocument/2006/relationships/slide" Target="slides/slide128.xml"/><Relationship Id="rId146" Type="http://schemas.openxmlformats.org/officeDocument/2006/relationships/slide" Target="slides/slide133.xml"/><Relationship Id="rId7" Type="http://schemas.openxmlformats.org/officeDocument/2006/relationships/slideMaster" Target="slideMasters/slideMaster4.xml"/><Relationship Id="rId71" Type="http://schemas.openxmlformats.org/officeDocument/2006/relationships/slide" Target="slides/slide58.xml"/><Relationship Id="rId92" Type="http://schemas.openxmlformats.org/officeDocument/2006/relationships/slide" Target="slides/slide79.xml"/><Relationship Id="rId2" Type="http://schemas.openxmlformats.org/officeDocument/2006/relationships/customXml" Target="../customXml/item2.xml"/><Relationship Id="rId29" Type="http://schemas.openxmlformats.org/officeDocument/2006/relationships/slide" Target="slides/slide16.xml"/><Relationship Id="rId24" Type="http://schemas.openxmlformats.org/officeDocument/2006/relationships/slide" Target="slides/slide11.xml"/><Relationship Id="rId40" Type="http://schemas.openxmlformats.org/officeDocument/2006/relationships/slide" Target="slides/slide27.xml"/><Relationship Id="rId45" Type="http://schemas.openxmlformats.org/officeDocument/2006/relationships/slide" Target="slides/slide32.xml"/><Relationship Id="rId66" Type="http://schemas.openxmlformats.org/officeDocument/2006/relationships/slide" Target="slides/slide53.xml"/><Relationship Id="rId87" Type="http://schemas.openxmlformats.org/officeDocument/2006/relationships/slide" Target="slides/slide74.xml"/><Relationship Id="rId110" Type="http://schemas.openxmlformats.org/officeDocument/2006/relationships/slide" Target="slides/slide97.xml"/><Relationship Id="rId115" Type="http://schemas.openxmlformats.org/officeDocument/2006/relationships/slide" Target="slides/slide102.xml"/><Relationship Id="rId131" Type="http://schemas.openxmlformats.org/officeDocument/2006/relationships/slide" Target="slides/slide118.xml"/><Relationship Id="rId136" Type="http://schemas.openxmlformats.org/officeDocument/2006/relationships/slide" Target="slides/slide123.xml"/><Relationship Id="rId157" Type="http://schemas.openxmlformats.org/officeDocument/2006/relationships/presProps" Target="presProps.xml"/><Relationship Id="rId61" Type="http://schemas.openxmlformats.org/officeDocument/2006/relationships/slide" Target="slides/slide48.xml"/><Relationship Id="rId82" Type="http://schemas.openxmlformats.org/officeDocument/2006/relationships/slide" Target="slides/slide69.xml"/><Relationship Id="rId152" Type="http://schemas.openxmlformats.org/officeDocument/2006/relationships/slide" Target="slides/slide139.xml"/><Relationship Id="rId19" Type="http://schemas.openxmlformats.org/officeDocument/2006/relationships/slide" Target="slides/slide6.xml"/><Relationship Id="rId14" Type="http://schemas.openxmlformats.org/officeDocument/2006/relationships/slide" Target="slides/slide1.xml"/><Relationship Id="rId30" Type="http://schemas.openxmlformats.org/officeDocument/2006/relationships/slide" Target="slides/slide17.xml"/><Relationship Id="rId35" Type="http://schemas.openxmlformats.org/officeDocument/2006/relationships/slide" Target="slides/slide22.xml"/><Relationship Id="rId56" Type="http://schemas.openxmlformats.org/officeDocument/2006/relationships/slide" Target="slides/slide43.xml"/><Relationship Id="rId77" Type="http://schemas.openxmlformats.org/officeDocument/2006/relationships/slide" Target="slides/slide64.xml"/><Relationship Id="rId100" Type="http://schemas.openxmlformats.org/officeDocument/2006/relationships/slide" Target="slides/slide87.xml"/><Relationship Id="rId105" Type="http://schemas.openxmlformats.org/officeDocument/2006/relationships/slide" Target="slides/slide92.xml"/><Relationship Id="rId126" Type="http://schemas.openxmlformats.org/officeDocument/2006/relationships/slide" Target="slides/slide113.xml"/><Relationship Id="rId147" Type="http://schemas.openxmlformats.org/officeDocument/2006/relationships/slide" Target="slides/slide134.xml"/><Relationship Id="rId8" Type="http://schemas.openxmlformats.org/officeDocument/2006/relationships/slideMaster" Target="slideMasters/slideMaster5.xml"/><Relationship Id="rId51" Type="http://schemas.openxmlformats.org/officeDocument/2006/relationships/slide" Target="slides/slide38.xml"/><Relationship Id="rId72" Type="http://schemas.openxmlformats.org/officeDocument/2006/relationships/slide" Target="slides/slide59.xml"/><Relationship Id="rId93" Type="http://schemas.openxmlformats.org/officeDocument/2006/relationships/slide" Target="slides/slide80.xml"/><Relationship Id="rId98" Type="http://schemas.openxmlformats.org/officeDocument/2006/relationships/slide" Target="slides/slide85.xml"/><Relationship Id="rId121" Type="http://schemas.openxmlformats.org/officeDocument/2006/relationships/slide" Target="slides/slide108.xml"/><Relationship Id="rId142" Type="http://schemas.openxmlformats.org/officeDocument/2006/relationships/slide" Target="slides/slide129.xml"/><Relationship Id="rId3" Type="http://schemas.openxmlformats.org/officeDocument/2006/relationships/customXml" Target="../customXml/item3.xml"/><Relationship Id="rId25" Type="http://schemas.openxmlformats.org/officeDocument/2006/relationships/slide" Target="slides/slide12.xml"/><Relationship Id="rId46" Type="http://schemas.openxmlformats.org/officeDocument/2006/relationships/slide" Target="slides/slide33.xml"/><Relationship Id="rId67" Type="http://schemas.openxmlformats.org/officeDocument/2006/relationships/slide" Target="slides/slide54.xml"/><Relationship Id="rId116" Type="http://schemas.openxmlformats.org/officeDocument/2006/relationships/slide" Target="slides/slide103.xml"/><Relationship Id="rId137" Type="http://schemas.openxmlformats.org/officeDocument/2006/relationships/slide" Target="slides/slide124.xml"/><Relationship Id="rId158" Type="http://schemas.openxmlformats.org/officeDocument/2006/relationships/viewProps" Target="viewProps.xml"/><Relationship Id="rId20" Type="http://schemas.openxmlformats.org/officeDocument/2006/relationships/slide" Target="slides/slide7.xml"/><Relationship Id="rId41" Type="http://schemas.openxmlformats.org/officeDocument/2006/relationships/slide" Target="slides/slide28.xml"/><Relationship Id="rId62" Type="http://schemas.openxmlformats.org/officeDocument/2006/relationships/slide" Target="slides/slide49.xml"/><Relationship Id="rId83" Type="http://schemas.openxmlformats.org/officeDocument/2006/relationships/slide" Target="slides/slide70.xml"/><Relationship Id="rId88" Type="http://schemas.openxmlformats.org/officeDocument/2006/relationships/slide" Target="slides/slide75.xml"/><Relationship Id="rId111" Type="http://schemas.openxmlformats.org/officeDocument/2006/relationships/slide" Target="slides/slide98.xml"/><Relationship Id="rId132" Type="http://schemas.openxmlformats.org/officeDocument/2006/relationships/slide" Target="slides/slide119.xml"/><Relationship Id="rId153" Type="http://schemas.openxmlformats.org/officeDocument/2006/relationships/slide" Target="slides/slide140.xml"/><Relationship Id="rId15" Type="http://schemas.openxmlformats.org/officeDocument/2006/relationships/slide" Target="slides/slide2.xml"/><Relationship Id="rId36" Type="http://schemas.openxmlformats.org/officeDocument/2006/relationships/slide" Target="slides/slide23.xml"/><Relationship Id="rId57" Type="http://schemas.openxmlformats.org/officeDocument/2006/relationships/slide" Target="slides/slide44.xml"/><Relationship Id="rId106" Type="http://schemas.openxmlformats.org/officeDocument/2006/relationships/slide" Target="slides/slide93.xml"/><Relationship Id="rId127" Type="http://schemas.openxmlformats.org/officeDocument/2006/relationships/slide" Target="slides/slide114.xml"/><Relationship Id="rId10" Type="http://schemas.openxmlformats.org/officeDocument/2006/relationships/slideMaster" Target="slideMasters/slideMaster7.xml"/><Relationship Id="rId31" Type="http://schemas.openxmlformats.org/officeDocument/2006/relationships/slide" Target="slides/slide18.xml"/><Relationship Id="rId52" Type="http://schemas.openxmlformats.org/officeDocument/2006/relationships/slide" Target="slides/slide39.xml"/><Relationship Id="rId73" Type="http://schemas.openxmlformats.org/officeDocument/2006/relationships/slide" Target="slides/slide60.xml"/><Relationship Id="rId78" Type="http://schemas.openxmlformats.org/officeDocument/2006/relationships/slide" Target="slides/slide65.xml"/><Relationship Id="rId94" Type="http://schemas.openxmlformats.org/officeDocument/2006/relationships/slide" Target="slides/slide81.xml"/><Relationship Id="rId99" Type="http://schemas.openxmlformats.org/officeDocument/2006/relationships/slide" Target="slides/slide86.xml"/><Relationship Id="rId101" Type="http://schemas.openxmlformats.org/officeDocument/2006/relationships/slide" Target="slides/slide88.xml"/><Relationship Id="rId122" Type="http://schemas.openxmlformats.org/officeDocument/2006/relationships/slide" Target="slides/slide109.xml"/><Relationship Id="rId143" Type="http://schemas.openxmlformats.org/officeDocument/2006/relationships/slide" Target="slides/slide130.xml"/><Relationship Id="rId148" Type="http://schemas.openxmlformats.org/officeDocument/2006/relationships/slide" Target="slides/slide135.xml"/><Relationship Id="rId4" Type="http://schemas.openxmlformats.org/officeDocument/2006/relationships/slideMaster" Target="slideMasters/slideMaster1.xml"/><Relationship Id="rId9" Type="http://schemas.openxmlformats.org/officeDocument/2006/relationships/slideMaster" Target="slideMasters/slideMaster6.xml"/><Relationship Id="rId26" Type="http://schemas.openxmlformats.org/officeDocument/2006/relationships/slide" Target="slides/slide13.xml"/><Relationship Id="rId47" Type="http://schemas.openxmlformats.org/officeDocument/2006/relationships/slide" Target="slides/slide34.xml"/><Relationship Id="rId68" Type="http://schemas.openxmlformats.org/officeDocument/2006/relationships/slide" Target="slides/slide55.xml"/><Relationship Id="rId89" Type="http://schemas.openxmlformats.org/officeDocument/2006/relationships/slide" Target="slides/slide76.xml"/><Relationship Id="rId112" Type="http://schemas.openxmlformats.org/officeDocument/2006/relationships/slide" Target="slides/slide99.xml"/><Relationship Id="rId133" Type="http://schemas.openxmlformats.org/officeDocument/2006/relationships/slide" Target="slides/slide120.xml"/><Relationship Id="rId154" Type="http://schemas.openxmlformats.org/officeDocument/2006/relationships/notesMaster" Target="notesMasters/notesMaster1.xml"/><Relationship Id="rId16" Type="http://schemas.openxmlformats.org/officeDocument/2006/relationships/slide" Target="slides/slide3.xml"/><Relationship Id="rId37" Type="http://schemas.openxmlformats.org/officeDocument/2006/relationships/slide" Target="slides/slide24.xml"/><Relationship Id="rId58" Type="http://schemas.openxmlformats.org/officeDocument/2006/relationships/slide" Target="slides/slide45.xml"/><Relationship Id="rId79" Type="http://schemas.openxmlformats.org/officeDocument/2006/relationships/slide" Target="slides/slide66.xml"/><Relationship Id="rId102" Type="http://schemas.openxmlformats.org/officeDocument/2006/relationships/slide" Target="slides/slide89.xml"/><Relationship Id="rId123" Type="http://schemas.openxmlformats.org/officeDocument/2006/relationships/slide" Target="slides/slide110.xml"/><Relationship Id="rId144" Type="http://schemas.openxmlformats.org/officeDocument/2006/relationships/slide" Target="slides/slide131.xml"/><Relationship Id="rId90" Type="http://schemas.openxmlformats.org/officeDocument/2006/relationships/slide" Target="slides/slide77.xml"/><Relationship Id="rId27" Type="http://schemas.openxmlformats.org/officeDocument/2006/relationships/slide" Target="slides/slide14.xml"/><Relationship Id="rId48" Type="http://schemas.openxmlformats.org/officeDocument/2006/relationships/slide" Target="slides/slide35.xml"/><Relationship Id="rId69" Type="http://schemas.openxmlformats.org/officeDocument/2006/relationships/slide" Target="slides/slide56.xml"/><Relationship Id="rId113" Type="http://schemas.openxmlformats.org/officeDocument/2006/relationships/slide" Target="slides/slide100.xml"/><Relationship Id="rId134" Type="http://schemas.openxmlformats.org/officeDocument/2006/relationships/slide" Target="slides/slide121.xml"/><Relationship Id="rId80" Type="http://schemas.openxmlformats.org/officeDocument/2006/relationships/slide" Target="slides/slide67.xml"/><Relationship Id="rId155"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A9A9F5-8FD8-47E3-876E-8CCEEC406FC1}" type="doc">
      <dgm:prSet loTypeId="urn:microsoft.com/office/officeart/2005/8/layout/architecture" loCatId="list" qsTypeId="urn:microsoft.com/office/officeart/2005/8/quickstyle/simple1" qsCatId="simple" csTypeId="urn:microsoft.com/office/officeart/2005/8/colors/accent1_2" csCatId="accent1" phldr="1"/>
      <dgm:spPr/>
    </dgm:pt>
    <dgm:pt modelId="{9305CCE7-1B35-4632-A97C-E2F63171ACCE}">
      <dgm:prSet phldrT="[Text]"/>
      <dgm:spPr/>
      <dgm:t>
        <a:bodyPr/>
        <a:lstStyle/>
        <a:p>
          <a:r>
            <a:rPr lang="en-US" dirty="0"/>
            <a:t>Shape Your Data into a Data Model with M</a:t>
          </a:r>
        </a:p>
      </dgm:t>
    </dgm:pt>
    <dgm:pt modelId="{B8C7FA26-5927-401E-A36C-C664D9EC8E10}" type="parTrans" cxnId="{2FF0CB07-AA57-4DA2-9D68-B49F3AC6EDB0}">
      <dgm:prSet/>
      <dgm:spPr/>
      <dgm:t>
        <a:bodyPr/>
        <a:lstStyle/>
        <a:p>
          <a:endParaRPr lang="en-US"/>
        </a:p>
      </dgm:t>
    </dgm:pt>
    <dgm:pt modelId="{8227DDC9-5F13-4742-84A5-6609BAAC5D0C}" type="sibTrans" cxnId="{2FF0CB07-AA57-4DA2-9D68-B49F3AC6EDB0}">
      <dgm:prSet/>
      <dgm:spPr/>
      <dgm:t>
        <a:bodyPr/>
        <a:lstStyle/>
        <a:p>
          <a:endParaRPr lang="en-US"/>
        </a:p>
      </dgm:t>
    </dgm:pt>
    <dgm:pt modelId="{1D4B3880-BB69-423E-B4FF-B7BB8A4CB7AB}">
      <dgm:prSet phldrT="[Text]"/>
      <dgm:spPr/>
      <dgm:t>
        <a:bodyPr/>
        <a:lstStyle/>
        <a:p>
          <a:r>
            <a:rPr lang="en-US" dirty="0"/>
            <a:t>Enhance your Data Model</a:t>
          </a:r>
        </a:p>
      </dgm:t>
    </dgm:pt>
    <dgm:pt modelId="{FC1B5B72-D3E1-4352-AFE4-2FC495298C04}" type="parTrans" cxnId="{D572B8B8-F555-44CC-8170-C173AFFB280B}">
      <dgm:prSet/>
      <dgm:spPr/>
      <dgm:t>
        <a:bodyPr/>
        <a:lstStyle/>
        <a:p>
          <a:endParaRPr lang="en-US"/>
        </a:p>
      </dgm:t>
    </dgm:pt>
    <dgm:pt modelId="{70030887-6720-4C66-BE8A-1CF9CF30E92F}" type="sibTrans" cxnId="{D572B8B8-F555-44CC-8170-C173AFFB280B}">
      <dgm:prSet/>
      <dgm:spPr/>
      <dgm:t>
        <a:bodyPr/>
        <a:lstStyle/>
        <a:p>
          <a:endParaRPr lang="en-US"/>
        </a:p>
      </dgm:t>
    </dgm:pt>
    <dgm:pt modelId="{161DA7E0-AB9E-46FB-A1BA-A994ED2AADC0}">
      <dgm:prSet phldrT="[Text]"/>
      <dgm:spPr/>
      <dgm:t>
        <a:bodyPr/>
        <a:lstStyle/>
        <a:p>
          <a:r>
            <a:rPr lang="en-US" dirty="0"/>
            <a:t>Data Visualization and Story Telling</a:t>
          </a:r>
        </a:p>
      </dgm:t>
    </dgm:pt>
    <dgm:pt modelId="{E9183795-40A1-4121-8114-08A055EEEB7F}" type="parTrans" cxnId="{F80085C0-0A79-4A2A-A921-DEFA484628EC}">
      <dgm:prSet/>
      <dgm:spPr/>
      <dgm:t>
        <a:bodyPr/>
        <a:lstStyle/>
        <a:p>
          <a:endParaRPr lang="en-US"/>
        </a:p>
      </dgm:t>
    </dgm:pt>
    <dgm:pt modelId="{05B5B312-280A-4ECC-8F12-E371B60DE544}" type="sibTrans" cxnId="{F80085C0-0A79-4A2A-A921-DEFA484628EC}">
      <dgm:prSet/>
      <dgm:spPr/>
      <dgm:t>
        <a:bodyPr/>
        <a:lstStyle/>
        <a:p>
          <a:endParaRPr lang="en-US"/>
        </a:p>
      </dgm:t>
    </dgm:pt>
    <dgm:pt modelId="{65A21FD9-E7FD-4C9D-ABB7-FCB96B41DD7C}">
      <dgm:prSet phldrT="[Text]"/>
      <dgm:spPr>
        <a:solidFill>
          <a:srgbClr val="EE833A"/>
        </a:solidFill>
      </dgm:spPr>
      <dgm:t>
        <a:bodyPr/>
        <a:lstStyle/>
        <a:p>
          <a:r>
            <a:rPr lang="en-US" dirty="0"/>
            <a:t>Excel Analytics Enhanced by Power BI</a:t>
          </a:r>
        </a:p>
      </dgm:t>
    </dgm:pt>
    <dgm:pt modelId="{A1BF774A-CC9B-41FC-B202-693FC4345630}" type="parTrans" cxnId="{CDEAA866-2D34-4D59-AEE9-F67F908F9750}">
      <dgm:prSet/>
      <dgm:spPr/>
      <dgm:t>
        <a:bodyPr/>
        <a:lstStyle/>
        <a:p>
          <a:endParaRPr lang="en-US"/>
        </a:p>
      </dgm:t>
    </dgm:pt>
    <dgm:pt modelId="{79EFE45F-7864-4C65-810F-4FF91D14133F}" type="sibTrans" cxnId="{CDEAA866-2D34-4D59-AEE9-F67F908F9750}">
      <dgm:prSet/>
      <dgm:spPr/>
      <dgm:t>
        <a:bodyPr/>
        <a:lstStyle/>
        <a:p>
          <a:endParaRPr lang="en-US"/>
        </a:p>
      </dgm:t>
    </dgm:pt>
    <dgm:pt modelId="{BFAB7AD3-CE40-43E0-B0E7-E98A4708209A}">
      <dgm:prSet phldrT="[Text]"/>
      <dgm:spPr>
        <a:solidFill>
          <a:schemeClr val="accent6">
            <a:lumMod val="60000"/>
            <a:lumOff val="40000"/>
          </a:schemeClr>
        </a:solidFill>
      </dgm:spPr>
      <dgm:t>
        <a:bodyPr/>
        <a:lstStyle/>
        <a:p>
          <a:r>
            <a:rPr lang="en-US" dirty="0"/>
            <a:t>Dashboard In a Day</a:t>
          </a:r>
        </a:p>
      </dgm:t>
    </dgm:pt>
    <dgm:pt modelId="{6BCC73F1-9E5D-4F8D-B9B7-D0782B5BC102}" type="parTrans" cxnId="{6D4F6B2B-4585-4247-9AB2-6282AFD8AB9C}">
      <dgm:prSet/>
      <dgm:spPr/>
      <dgm:t>
        <a:bodyPr/>
        <a:lstStyle/>
        <a:p>
          <a:endParaRPr lang="en-US"/>
        </a:p>
      </dgm:t>
    </dgm:pt>
    <dgm:pt modelId="{017B0326-86E1-40AF-ACD5-C475A9DE30E7}" type="sibTrans" cxnId="{6D4F6B2B-4585-4247-9AB2-6282AFD8AB9C}">
      <dgm:prSet/>
      <dgm:spPr/>
      <dgm:t>
        <a:bodyPr/>
        <a:lstStyle/>
        <a:p>
          <a:endParaRPr lang="en-US"/>
        </a:p>
      </dgm:t>
    </dgm:pt>
    <dgm:pt modelId="{A4E31535-BB9F-449B-8519-343F4FD9E87C}" type="pres">
      <dgm:prSet presAssocID="{7EA9A9F5-8FD8-47E3-876E-8CCEEC406FC1}" presName="Name0" presStyleCnt="0">
        <dgm:presLayoutVars>
          <dgm:chPref val="1"/>
          <dgm:dir/>
          <dgm:animOne val="branch"/>
          <dgm:animLvl val="lvl"/>
          <dgm:resizeHandles/>
        </dgm:presLayoutVars>
      </dgm:prSet>
      <dgm:spPr/>
    </dgm:pt>
    <dgm:pt modelId="{5534FE90-8412-4760-B329-80633B3D2D54}" type="pres">
      <dgm:prSet presAssocID="{BFAB7AD3-CE40-43E0-B0E7-E98A4708209A}" presName="vertOne" presStyleCnt="0"/>
      <dgm:spPr/>
    </dgm:pt>
    <dgm:pt modelId="{AF382779-F237-469E-945F-D1A9C4C15D9E}" type="pres">
      <dgm:prSet presAssocID="{BFAB7AD3-CE40-43E0-B0E7-E98A4708209A}" presName="txOne" presStyleLbl="node0" presStyleIdx="0" presStyleCnt="2" custScaleY="59595">
        <dgm:presLayoutVars>
          <dgm:chPref val="3"/>
        </dgm:presLayoutVars>
      </dgm:prSet>
      <dgm:spPr/>
    </dgm:pt>
    <dgm:pt modelId="{6BFA680A-94A6-4B9C-A02E-D8DCC623CF7B}" type="pres">
      <dgm:prSet presAssocID="{BFAB7AD3-CE40-43E0-B0E7-E98A4708209A}" presName="parTransOne" presStyleCnt="0"/>
      <dgm:spPr/>
    </dgm:pt>
    <dgm:pt modelId="{5A97513C-6844-485D-B46E-04E82411BD64}" type="pres">
      <dgm:prSet presAssocID="{BFAB7AD3-CE40-43E0-B0E7-E98A4708209A}" presName="horzOne" presStyleCnt="0"/>
      <dgm:spPr/>
    </dgm:pt>
    <dgm:pt modelId="{8B0B7DC4-47A8-4456-B8C8-EEB19FB44D6B}" type="pres">
      <dgm:prSet presAssocID="{9305CCE7-1B35-4632-A97C-E2F63171ACCE}" presName="vertTwo" presStyleCnt="0"/>
      <dgm:spPr/>
    </dgm:pt>
    <dgm:pt modelId="{B0309942-A57C-4A4D-88AF-05B4C2698B70}" type="pres">
      <dgm:prSet presAssocID="{9305CCE7-1B35-4632-A97C-E2F63171ACCE}" presName="txTwo" presStyleLbl="node2" presStyleIdx="0" presStyleCnt="3" custLinFactNeighborX="2480" custLinFactNeighborY="373">
        <dgm:presLayoutVars>
          <dgm:chPref val="3"/>
        </dgm:presLayoutVars>
      </dgm:prSet>
      <dgm:spPr/>
    </dgm:pt>
    <dgm:pt modelId="{E8A08257-220F-432A-92D5-825916986F7E}" type="pres">
      <dgm:prSet presAssocID="{9305CCE7-1B35-4632-A97C-E2F63171ACCE}" presName="horzTwo" presStyleCnt="0"/>
      <dgm:spPr/>
    </dgm:pt>
    <dgm:pt modelId="{767D91F6-198C-4101-BFC3-3FB7D090DE8E}" type="pres">
      <dgm:prSet presAssocID="{8227DDC9-5F13-4742-84A5-6609BAAC5D0C}" presName="sibSpaceTwo" presStyleCnt="0"/>
      <dgm:spPr/>
    </dgm:pt>
    <dgm:pt modelId="{19BBEFEA-C01A-4F2F-91F8-48E74FFFC0DC}" type="pres">
      <dgm:prSet presAssocID="{1D4B3880-BB69-423E-B4FF-B7BB8A4CB7AB}" presName="vertTwo" presStyleCnt="0"/>
      <dgm:spPr/>
    </dgm:pt>
    <dgm:pt modelId="{34869A1D-7101-4D73-8AF0-A56F296B6C25}" type="pres">
      <dgm:prSet presAssocID="{1D4B3880-BB69-423E-B4FF-B7BB8A4CB7AB}" presName="txTwo" presStyleLbl="node2" presStyleIdx="1" presStyleCnt="3">
        <dgm:presLayoutVars>
          <dgm:chPref val="3"/>
        </dgm:presLayoutVars>
      </dgm:prSet>
      <dgm:spPr/>
    </dgm:pt>
    <dgm:pt modelId="{B2D820BB-DE62-4CD5-86D1-C85D1C8BBF4C}" type="pres">
      <dgm:prSet presAssocID="{1D4B3880-BB69-423E-B4FF-B7BB8A4CB7AB}" presName="horzTwo" presStyleCnt="0"/>
      <dgm:spPr/>
    </dgm:pt>
    <dgm:pt modelId="{FE4377EE-D4B2-4381-87C7-E26B9E99A0ED}" type="pres">
      <dgm:prSet presAssocID="{70030887-6720-4C66-BE8A-1CF9CF30E92F}" presName="sibSpaceTwo" presStyleCnt="0"/>
      <dgm:spPr/>
    </dgm:pt>
    <dgm:pt modelId="{9974E8A4-23CE-419C-8A41-CECA1CC29FA7}" type="pres">
      <dgm:prSet presAssocID="{161DA7E0-AB9E-46FB-A1BA-A994ED2AADC0}" presName="vertTwo" presStyleCnt="0"/>
      <dgm:spPr/>
    </dgm:pt>
    <dgm:pt modelId="{796D2449-3FF5-40F8-BE46-25D97254F7AD}" type="pres">
      <dgm:prSet presAssocID="{161DA7E0-AB9E-46FB-A1BA-A994ED2AADC0}" presName="txTwo" presStyleLbl="node2" presStyleIdx="2" presStyleCnt="3">
        <dgm:presLayoutVars>
          <dgm:chPref val="3"/>
        </dgm:presLayoutVars>
      </dgm:prSet>
      <dgm:spPr/>
    </dgm:pt>
    <dgm:pt modelId="{4E2E07BF-213F-4C6C-82FC-AA01530E7C99}" type="pres">
      <dgm:prSet presAssocID="{161DA7E0-AB9E-46FB-A1BA-A994ED2AADC0}" presName="horzTwo" presStyleCnt="0"/>
      <dgm:spPr/>
    </dgm:pt>
    <dgm:pt modelId="{BF8312F0-F28C-45D8-8770-223418EFF813}" type="pres">
      <dgm:prSet presAssocID="{017B0326-86E1-40AF-ACD5-C475A9DE30E7}" presName="sibSpaceOne" presStyleCnt="0"/>
      <dgm:spPr/>
    </dgm:pt>
    <dgm:pt modelId="{72263C9B-F0B2-4B05-83E1-B79A43140065}" type="pres">
      <dgm:prSet presAssocID="{65A21FD9-E7FD-4C9D-ABB7-FCB96B41DD7C}" presName="vertOne" presStyleCnt="0"/>
      <dgm:spPr/>
    </dgm:pt>
    <dgm:pt modelId="{7AC4E1AC-FB46-4AA0-A90F-C2AB0F3A4467}" type="pres">
      <dgm:prSet presAssocID="{65A21FD9-E7FD-4C9D-ABB7-FCB96B41DD7C}" presName="txOne" presStyleLbl="node0" presStyleIdx="1" presStyleCnt="2" custScaleY="170383">
        <dgm:presLayoutVars>
          <dgm:chPref val="3"/>
        </dgm:presLayoutVars>
      </dgm:prSet>
      <dgm:spPr/>
    </dgm:pt>
    <dgm:pt modelId="{411948FB-BB5D-4CEC-B5BA-084ACE0D19B0}" type="pres">
      <dgm:prSet presAssocID="{65A21FD9-E7FD-4C9D-ABB7-FCB96B41DD7C}" presName="horzOne" presStyleCnt="0"/>
      <dgm:spPr/>
    </dgm:pt>
  </dgm:ptLst>
  <dgm:cxnLst>
    <dgm:cxn modelId="{2FF0CB07-AA57-4DA2-9D68-B49F3AC6EDB0}" srcId="{BFAB7AD3-CE40-43E0-B0E7-E98A4708209A}" destId="{9305CCE7-1B35-4632-A97C-E2F63171ACCE}" srcOrd="0" destOrd="0" parTransId="{B8C7FA26-5927-401E-A36C-C664D9EC8E10}" sibTransId="{8227DDC9-5F13-4742-84A5-6609BAAC5D0C}"/>
    <dgm:cxn modelId="{88FA6112-9548-4E63-B091-A9596452BBD6}" type="presOf" srcId="{7EA9A9F5-8FD8-47E3-876E-8CCEEC406FC1}" destId="{A4E31535-BB9F-449B-8519-343F4FD9E87C}" srcOrd="0" destOrd="0" presId="urn:microsoft.com/office/officeart/2005/8/layout/architecture"/>
    <dgm:cxn modelId="{1020DD24-1EA1-4C07-B64B-35246B34FF7D}" type="presOf" srcId="{BFAB7AD3-CE40-43E0-B0E7-E98A4708209A}" destId="{AF382779-F237-469E-945F-D1A9C4C15D9E}" srcOrd="0" destOrd="0" presId="urn:microsoft.com/office/officeart/2005/8/layout/architecture"/>
    <dgm:cxn modelId="{6D4F6B2B-4585-4247-9AB2-6282AFD8AB9C}" srcId="{7EA9A9F5-8FD8-47E3-876E-8CCEEC406FC1}" destId="{BFAB7AD3-CE40-43E0-B0E7-E98A4708209A}" srcOrd="0" destOrd="0" parTransId="{6BCC73F1-9E5D-4F8D-B9B7-D0782B5BC102}" sibTransId="{017B0326-86E1-40AF-ACD5-C475A9DE30E7}"/>
    <dgm:cxn modelId="{963D2660-F54A-4019-BB65-964EF80FD786}" type="presOf" srcId="{1D4B3880-BB69-423E-B4FF-B7BB8A4CB7AB}" destId="{34869A1D-7101-4D73-8AF0-A56F296B6C25}" srcOrd="0" destOrd="0" presId="urn:microsoft.com/office/officeart/2005/8/layout/architecture"/>
    <dgm:cxn modelId="{CDEAA866-2D34-4D59-AEE9-F67F908F9750}" srcId="{7EA9A9F5-8FD8-47E3-876E-8CCEEC406FC1}" destId="{65A21FD9-E7FD-4C9D-ABB7-FCB96B41DD7C}" srcOrd="1" destOrd="0" parTransId="{A1BF774A-CC9B-41FC-B202-693FC4345630}" sibTransId="{79EFE45F-7864-4C65-810F-4FF91D14133F}"/>
    <dgm:cxn modelId="{1620D874-2623-4C91-B581-E555D2598DEA}" type="presOf" srcId="{161DA7E0-AB9E-46FB-A1BA-A994ED2AADC0}" destId="{796D2449-3FF5-40F8-BE46-25D97254F7AD}" srcOrd="0" destOrd="0" presId="urn:microsoft.com/office/officeart/2005/8/layout/architecture"/>
    <dgm:cxn modelId="{1D57359D-DEC0-4117-8665-387B5FFD9A7A}" type="presOf" srcId="{9305CCE7-1B35-4632-A97C-E2F63171ACCE}" destId="{B0309942-A57C-4A4D-88AF-05B4C2698B70}" srcOrd="0" destOrd="0" presId="urn:microsoft.com/office/officeart/2005/8/layout/architecture"/>
    <dgm:cxn modelId="{D572B8B8-F555-44CC-8170-C173AFFB280B}" srcId="{BFAB7AD3-CE40-43E0-B0E7-E98A4708209A}" destId="{1D4B3880-BB69-423E-B4FF-B7BB8A4CB7AB}" srcOrd="1" destOrd="0" parTransId="{FC1B5B72-D3E1-4352-AFE4-2FC495298C04}" sibTransId="{70030887-6720-4C66-BE8A-1CF9CF30E92F}"/>
    <dgm:cxn modelId="{F80085C0-0A79-4A2A-A921-DEFA484628EC}" srcId="{BFAB7AD3-CE40-43E0-B0E7-E98A4708209A}" destId="{161DA7E0-AB9E-46FB-A1BA-A994ED2AADC0}" srcOrd="2" destOrd="0" parTransId="{E9183795-40A1-4121-8114-08A055EEEB7F}" sibTransId="{05B5B312-280A-4ECC-8F12-E371B60DE544}"/>
    <dgm:cxn modelId="{875DACD2-940F-4BA5-922E-959A87B791FC}" type="presOf" srcId="{65A21FD9-E7FD-4C9D-ABB7-FCB96B41DD7C}" destId="{7AC4E1AC-FB46-4AA0-A90F-C2AB0F3A4467}" srcOrd="0" destOrd="0" presId="urn:microsoft.com/office/officeart/2005/8/layout/architecture"/>
    <dgm:cxn modelId="{9E8DB3E4-14A0-4D75-A6ED-01F48BE58EC5}" type="presParOf" srcId="{A4E31535-BB9F-449B-8519-343F4FD9E87C}" destId="{5534FE90-8412-4760-B329-80633B3D2D54}" srcOrd="0" destOrd="0" presId="urn:microsoft.com/office/officeart/2005/8/layout/architecture"/>
    <dgm:cxn modelId="{1AF7B8F4-C246-43A3-B211-C86FA84D95E8}" type="presParOf" srcId="{5534FE90-8412-4760-B329-80633B3D2D54}" destId="{AF382779-F237-469E-945F-D1A9C4C15D9E}" srcOrd="0" destOrd="0" presId="urn:microsoft.com/office/officeart/2005/8/layout/architecture"/>
    <dgm:cxn modelId="{D50A34FA-51E9-4C5D-B7B2-3F78B81B1334}" type="presParOf" srcId="{5534FE90-8412-4760-B329-80633B3D2D54}" destId="{6BFA680A-94A6-4B9C-A02E-D8DCC623CF7B}" srcOrd="1" destOrd="0" presId="urn:microsoft.com/office/officeart/2005/8/layout/architecture"/>
    <dgm:cxn modelId="{16D7407E-5C5A-4DBE-8550-5F5E54766C53}" type="presParOf" srcId="{5534FE90-8412-4760-B329-80633B3D2D54}" destId="{5A97513C-6844-485D-B46E-04E82411BD64}" srcOrd="2" destOrd="0" presId="urn:microsoft.com/office/officeart/2005/8/layout/architecture"/>
    <dgm:cxn modelId="{5CE29BCF-3992-4220-8976-66A7D65DE8F5}" type="presParOf" srcId="{5A97513C-6844-485D-B46E-04E82411BD64}" destId="{8B0B7DC4-47A8-4456-B8C8-EEB19FB44D6B}" srcOrd="0" destOrd="0" presId="urn:microsoft.com/office/officeart/2005/8/layout/architecture"/>
    <dgm:cxn modelId="{31004D09-CCEB-48EB-B16D-F9E292E1DA57}" type="presParOf" srcId="{8B0B7DC4-47A8-4456-B8C8-EEB19FB44D6B}" destId="{B0309942-A57C-4A4D-88AF-05B4C2698B70}" srcOrd="0" destOrd="0" presId="urn:microsoft.com/office/officeart/2005/8/layout/architecture"/>
    <dgm:cxn modelId="{F95B0540-4F60-422A-8424-5987EC73BE21}" type="presParOf" srcId="{8B0B7DC4-47A8-4456-B8C8-EEB19FB44D6B}" destId="{E8A08257-220F-432A-92D5-825916986F7E}" srcOrd="1" destOrd="0" presId="urn:microsoft.com/office/officeart/2005/8/layout/architecture"/>
    <dgm:cxn modelId="{454F7D5F-ABBE-4B72-9E1B-E39901CF0F06}" type="presParOf" srcId="{5A97513C-6844-485D-B46E-04E82411BD64}" destId="{767D91F6-198C-4101-BFC3-3FB7D090DE8E}" srcOrd="1" destOrd="0" presId="urn:microsoft.com/office/officeart/2005/8/layout/architecture"/>
    <dgm:cxn modelId="{676BBC31-0477-4A46-A904-A4EA49CB9FA9}" type="presParOf" srcId="{5A97513C-6844-485D-B46E-04E82411BD64}" destId="{19BBEFEA-C01A-4F2F-91F8-48E74FFFC0DC}" srcOrd="2" destOrd="0" presId="urn:microsoft.com/office/officeart/2005/8/layout/architecture"/>
    <dgm:cxn modelId="{C4B73350-81C8-4B86-BD29-6DDB85E517DA}" type="presParOf" srcId="{19BBEFEA-C01A-4F2F-91F8-48E74FFFC0DC}" destId="{34869A1D-7101-4D73-8AF0-A56F296B6C25}" srcOrd="0" destOrd="0" presId="urn:microsoft.com/office/officeart/2005/8/layout/architecture"/>
    <dgm:cxn modelId="{0C0E7B04-6800-4592-AB75-07BEF4285460}" type="presParOf" srcId="{19BBEFEA-C01A-4F2F-91F8-48E74FFFC0DC}" destId="{B2D820BB-DE62-4CD5-86D1-C85D1C8BBF4C}" srcOrd="1" destOrd="0" presId="urn:microsoft.com/office/officeart/2005/8/layout/architecture"/>
    <dgm:cxn modelId="{99FBD999-3D41-411E-BA61-EFD4F75268C1}" type="presParOf" srcId="{5A97513C-6844-485D-B46E-04E82411BD64}" destId="{FE4377EE-D4B2-4381-87C7-E26B9E99A0ED}" srcOrd="3" destOrd="0" presId="urn:microsoft.com/office/officeart/2005/8/layout/architecture"/>
    <dgm:cxn modelId="{E6B6B6B6-AF02-4358-A0A5-F90D9E237A6A}" type="presParOf" srcId="{5A97513C-6844-485D-B46E-04E82411BD64}" destId="{9974E8A4-23CE-419C-8A41-CECA1CC29FA7}" srcOrd="4" destOrd="0" presId="urn:microsoft.com/office/officeart/2005/8/layout/architecture"/>
    <dgm:cxn modelId="{138E0D87-45BC-43D6-A3F7-2ABAC7DCD841}" type="presParOf" srcId="{9974E8A4-23CE-419C-8A41-CECA1CC29FA7}" destId="{796D2449-3FF5-40F8-BE46-25D97254F7AD}" srcOrd="0" destOrd="0" presId="urn:microsoft.com/office/officeart/2005/8/layout/architecture"/>
    <dgm:cxn modelId="{F77BB0D9-1739-44A2-A21B-ED3BADFA11EC}" type="presParOf" srcId="{9974E8A4-23CE-419C-8A41-CECA1CC29FA7}" destId="{4E2E07BF-213F-4C6C-82FC-AA01530E7C99}" srcOrd="1" destOrd="0" presId="urn:microsoft.com/office/officeart/2005/8/layout/architecture"/>
    <dgm:cxn modelId="{C136E95C-CA2B-48C3-87EF-E846DE0D1CC0}" type="presParOf" srcId="{A4E31535-BB9F-449B-8519-343F4FD9E87C}" destId="{BF8312F0-F28C-45D8-8770-223418EFF813}" srcOrd="1" destOrd="0" presId="urn:microsoft.com/office/officeart/2005/8/layout/architecture"/>
    <dgm:cxn modelId="{AAB14C51-FC2C-4E8F-8A03-33D42D9FA42D}" type="presParOf" srcId="{A4E31535-BB9F-449B-8519-343F4FD9E87C}" destId="{72263C9B-F0B2-4B05-83E1-B79A43140065}" srcOrd="2" destOrd="0" presId="urn:microsoft.com/office/officeart/2005/8/layout/architecture"/>
    <dgm:cxn modelId="{E4BBE572-F113-4C0D-8A42-B13EAE4EA693}" type="presParOf" srcId="{72263C9B-F0B2-4B05-83E1-B79A43140065}" destId="{7AC4E1AC-FB46-4AA0-A90F-C2AB0F3A4467}" srcOrd="0" destOrd="0" presId="urn:microsoft.com/office/officeart/2005/8/layout/architecture"/>
    <dgm:cxn modelId="{D3E26E41-99AF-4121-894D-F41946D9FEAC}" type="presParOf" srcId="{72263C9B-F0B2-4B05-83E1-B79A43140065}" destId="{411948FB-BB5D-4CEC-B5BA-084ACE0D19B0}" srcOrd="1" destOrd="0" presId="urn:microsoft.com/office/officeart/2005/8/layout/architectur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5B756D-E718-4D6A-9F21-294070360D7A}"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34A9331-A92F-4513-9007-D99C9E7D2EF9}">
      <dgm:prSet phldrT="[Text]" custT="1"/>
      <dgm:spPr>
        <a:solidFill>
          <a:srgbClr val="F2C812"/>
        </a:solidFill>
        <a:ln>
          <a:solidFill>
            <a:srgbClr val="F2C812"/>
          </a:solidFill>
        </a:ln>
      </dgm:spPr>
      <dgm:t>
        <a:bodyPr/>
        <a:lstStyle/>
        <a:p>
          <a:r>
            <a:rPr lang="en-US" sz="2400" b="1" kern="1200" dirty="0">
              <a:gradFill>
                <a:gsLst>
                  <a:gs pos="1250">
                    <a:schemeClr val="tx1"/>
                  </a:gs>
                  <a:gs pos="100000">
                    <a:schemeClr val="tx1"/>
                  </a:gs>
                </a:gsLst>
                <a:lin ang="5400000" scaled="0"/>
              </a:gradFill>
              <a:latin typeface="+mj-lt"/>
              <a:ea typeface="+mn-ea"/>
              <a:cs typeface="+mn-cs"/>
            </a:rPr>
            <a:t>Type of Data Models</a:t>
          </a:r>
        </a:p>
      </dgm:t>
    </dgm:pt>
    <dgm:pt modelId="{9B6E136E-FF6A-4DE3-B604-B5A737DC4ED0}" type="parTrans" cxnId="{F9ED7BA6-2492-4A89-9D2F-AEA7A2B6488C}">
      <dgm:prSet/>
      <dgm:spPr/>
      <dgm:t>
        <a:bodyPr/>
        <a:lstStyle/>
        <a:p>
          <a:endParaRPr lang="en-US"/>
        </a:p>
      </dgm:t>
    </dgm:pt>
    <dgm:pt modelId="{C71A0F44-1FC1-4CA1-BE50-54C52426A59F}" type="sibTrans" cxnId="{F9ED7BA6-2492-4A89-9D2F-AEA7A2B6488C}">
      <dgm:prSet/>
      <dgm:spPr/>
      <dgm:t>
        <a:bodyPr/>
        <a:lstStyle/>
        <a:p>
          <a:endParaRPr lang="en-US"/>
        </a:p>
      </dgm:t>
    </dgm:pt>
    <dgm:pt modelId="{BB9B4AC5-47B3-457D-BB69-7468E5099709}">
      <dgm:prSet phldrT="[Text]" custT="1"/>
      <dgm:spPr>
        <a:solidFill>
          <a:srgbClr val="F2C812"/>
        </a:solidFill>
        <a:ln>
          <a:solidFill>
            <a:srgbClr val="F2C812"/>
          </a:solidFill>
        </a:ln>
      </dgm:spPr>
      <dgm:t>
        <a:bodyPr/>
        <a:lstStyle/>
        <a:p>
          <a:r>
            <a:rPr lang="en-US" sz="2400" b="1" kern="1200" dirty="0">
              <a:gradFill>
                <a:gsLst>
                  <a:gs pos="1250">
                    <a:schemeClr val="tx1"/>
                  </a:gs>
                  <a:gs pos="100000">
                    <a:schemeClr val="tx1"/>
                  </a:gs>
                </a:gsLst>
                <a:lin ang="5400000" scaled="0"/>
              </a:gradFill>
              <a:latin typeface="+mj-lt"/>
              <a:ea typeface="+mn-ea"/>
              <a:cs typeface="+mn-cs"/>
            </a:rPr>
            <a:t>Star Schema</a:t>
          </a:r>
        </a:p>
      </dgm:t>
    </dgm:pt>
    <dgm:pt modelId="{7F732736-2904-42B9-B318-72FE90596ABA}" type="parTrans" cxnId="{F860B2D4-6860-4B3E-8D30-D863D1FC84E8}">
      <dgm:prSet/>
      <dgm:spPr/>
      <dgm:t>
        <a:bodyPr/>
        <a:lstStyle/>
        <a:p>
          <a:endParaRPr lang="en-US"/>
        </a:p>
      </dgm:t>
    </dgm:pt>
    <dgm:pt modelId="{E7DF482E-1F81-4940-A8D9-36B5BE80545C}" type="sibTrans" cxnId="{F860B2D4-6860-4B3E-8D30-D863D1FC84E8}">
      <dgm:prSet/>
      <dgm:spPr/>
      <dgm:t>
        <a:bodyPr/>
        <a:lstStyle/>
        <a:p>
          <a:endParaRPr lang="en-US"/>
        </a:p>
      </dgm:t>
    </dgm:pt>
    <dgm:pt modelId="{A2EBAE6F-F38F-4948-8518-B927DC8515E5}">
      <dgm:prSet phldrT="[Text]" custT="1"/>
      <dgm:spPr>
        <a:solidFill>
          <a:srgbClr val="F2C812"/>
        </a:solidFill>
        <a:ln>
          <a:solidFill>
            <a:srgbClr val="F2C812"/>
          </a:solidFill>
        </a:ln>
      </dgm:spPr>
      <dgm:t>
        <a:bodyPr/>
        <a:lstStyle/>
        <a:p>
          <a:r>
            <a:rPr lang="en-US" sz="2400" b="1" kern="1200" dirty="0">
              <a:gradFill>
                <a:gsLst>
                  <a:gs pos="1250">
                    <a:schemeClr val="tx1"/>
                  </a:gs>
                  <a:gs pos="100000">
                    <a:schemeClr val="tx1"/>
                  </a:gs>
                </a:gsLst>
                <a:lin ang="5400000" scaled="0"/>
              </a:gradFill>
              <a:latin typeface="+mj-lt"/>
              <a:ea typeface="+mn-ea"/>
              <a:cs typeface="+mn-cs"/>
            </a:rPr>
            <a:t>Snowflake Schema</a:t>
          </a:r>
        </a:p>
      </dgm:t>
    </dgm:pt>
    <dgm:pt modelId="{6599A0B5-E77F-4A55-88E0-41EC8327559B}" type="parTrans" cxnId="{F0CDA7C1-E34A-4E48-9502-A099319FC0FF}">
      <dgm:prSet/>
      <dgm:spPr/>
      <dgm:t>
        <a:bodyPr/>
        <a:lstStyle/>
        <a:p>
          <a:endParaRPr lang="en-US"/>
        </a:p>
      </dgm:t>
    </dgm:pt>
    <dgm:pt modelId="{C4F6E6E2-35BA-4164-97DB-575D72534CBE}" type="sibTrans" cxnId="{F0CDA7C1-E34A-4E48-9502-A099319FC0FF}">
      <dgm:prSet/>
      <dgm:spPr/>
      <dgm:t>
        <a:bodyPr/>
        <a:lstStyle/>
        <a:p>
          <a:endParaRPr lang="en-US"/>
        </a:p>
      </dgm:t>
    </dgm:pt>
    <dgm:pt modelId="{56ADF28A-7958-4E36-A37F-D60AF6A2C4CE}">
      <dgm:prSet custT="1"/>
      <dgm:spPr>
        <a:solidFill>
          <a:srgbClr val="F2C812"/>
        </a:solidFill>
        <a:ln>
          <a:solidFill>
            <a:srgbClr val="F2C812"/>
          </a:solidFill>
        </a:ln>
      </dgm:spPr>
      <dgm:t>
        <a:bodyPr/>
        <a:lstStyle/>
        <a:p>
          <a:r>
            <a:rPr lang="en-US" sz="2400" b="1" kern="1200" dirty="0">
              <a:gradFill>
                <a:gsLst>
                  <a:gs pos="1250">
                    <a:schemeClr val="tx1"/>
                  </a:gs>
                  <a:gs pos="100000">
                    <a:schemeClr val="tx1"/>
                  </a:gs>
                </a:gsLst>
                <a:lin ang="5400000" scaled="0"/>
              </a:gradFill>
              <a:latin typeface="+mj-lt"/>
              <a:ea typeface="+mn-ea"/>
              <a:cs typeface="+mn-cs"/>
            </a:rPr>
            <a:t>Flat or Denormalized</a:t>
          </a:r>
        </a:p>
      </dgm:t>
    </dgm:pt>
    <dgm:pt modelId="{DEE5D828-CC78-425A-B8EC-965D1D755029}" type="parTrans" cxnId="{DC32E4A7-C611-4688-B2B1-F8D73D0ACC13}">
      <dgm:prSet/>
      <dgm:spPr/>
      <dgm:t>
        <a:bodyPr/>
        <a:lstStyle/>
        <a:p>
          <a:endParaRPr lang="en-US"/>
        </a:p>
      </dgm:t>
    </dgm:pt>
    <dgm:pt modelId="{FFF46AC0-F6B1-45B1-8C68-B6D348FCB796}" type="sibTrans" cxnId="{DC32E4A7-C611-4688-B2B1-F8D73D0ACC13}">
      <dgm:prSet/>
      <dgm:spPr/>
      <dgm:t>
        <a:bodyPr/>
        <a:lstStyle/>
        <a:p>
          <a:endParaRPr lang="en-US"/>
        </a:p>
      </dgm:t>
    </dgm:pt>
    <dgm:pt modelId="{C8FE54B0-10DF-47CC-AF85-0F2B2463B6E2}" type="pres">
      <dgm:prSet presAssocID="{C05B756D-E718-4D6A-9F21-294070360D7A}" presName="hierChild1" presStyleCnt="0">
        <dgm:presLayoutVars>
          <dgm:orgChart val="1"/>
          <dgm:chPref val="1"/>
          <dgm:dir val="rev"/>
          <dgm:animOne val="branch"/>
          <dgm:animLvl val="lvl"/>
          <dgm:resizeHandles/>
        </dgm:presLayoutVars>
      </dgm:prSet>
      <dgm:spPr/>
    </dgm:pt>
    <dgm:pt modelId="{B44DA052-8E9A-491D-A14E-8A9A142E17F2}" type="pres">
      <dgm:prSet presAssocID="{A34A9331-A92F-4513-9007-D99C9E7D2EF9}" presName="hierRoot1" presStyleCnt="0">
        <dgm:presLayoutVars>
          <dgm:hierBranch val="init"/>
        </dgm:presLayoutVars>
      </dgm:prSet>
      <dgm:spPr/>
    </dgm:pt>
    <dgm:pt modelId="{1BC3FDBF-72EC-4030-96C0-537579BC960A}" type="pres">
      <dgm:prSet presAssocID="{A34A9331-A92F-4513-9007-D99C9E7D2EF9}" presName="rootComposite1" presStyleCnt="0"/>
      <dgm:spPr/>
    </dgm:pt>
    <dgm:pt modelId="{E1492784-1814-41F7-89FD-761332CE22C6}" type="pres">
      <dgm:prSet presAssocID="{A34A9331-A92F-4513-9007-D99C9E7D2EF9}" presName="rootText1" presStyleLbl="node0" presStyleIdx="0" presStyleCnt="1">
        <dgm:presLayoutVars>
          <dgm:chPref val="3"/>
        </dgm:presLayoutVars>
      </dgm:prSet>
      <dgm:spPr/>
    </dgm:pt>
    <dgm:pt modelId="{76D82E0F-8191-4666-9195-0EBDB6345452}" type="pres">
      <dgm:prSet presAssocID="{A34A9331-A92F-4513-9007-D99C9E7D2EF9}" presName="rootConnector1" presStyleLbl="node1" presStyleIdx="0" presStyleCnt="0"/>
      <dgm:spPr/>
    </dgm:pt>
    <dgm:pt modelId="{349DBBB3-6774-4B2E-904B-0030E5AD90A1}" type="pres">
      <dgm:prSet presAssocID="{A34A9331-A92F-4513-9007-D99C9E7D2EF9}" presName="hierChild2" presStyleCnt="0"/>
      <dgm:spPr/>
    </dgm:pt>
    <dgm:pt modelId="{1B263692-A606-4BF8-BCA6-289FD3468108}" type="pres">
      <dgm:prSet presAssocID="{6599A0B5-E77F-4A55-88E0-41EC8327559B}" presName="Name37" presStyleLbl="parChTrans1D2" presStyleIdx="0" presStyleCnt="3"/>
      <dgm:spPr/>
    </dgm:pt>
    <dgm:pt modelId="{C3D23D96-C1EC-4908-B34B-DA252F8DE832}" type="pres">
      <dgm:prSet presAssocID="{A2EBAE6F-F38F-4948-8518-B927DC8515E5}" presName="hierRoot2" presStyleCnt="0">
        <dgm:presLayoutVars>
          <dgm:hierBranch val="init"/>
        </dgm:presLayoutVars>
      </dgm:prSet>
      <dgm:spPr/>
    </dgm:pt>
    <dgm:pt modelId="{C311DBA3-B4A1-41D6-B92E-8F41F8A4F0E7}" type="pres">
      <dgm:prSet presAssocID="{A2EBAE6F-F38F-4948-8518-B927DC8515E5}" presName="rootComposite" presStyleCnt="0"/>
      <dgm:spPr/>
    </dgm:pt>
    <dgm:pt modelId="{24CA003F-61B9-43FD-9352-6DB2104996F3}" type="pres">
      <dgm:prSet presAssocID="{A2EBAE6F-F38F-4948-8518-B927DC8515E5}" presName="rootText" presStyleLbl="node2" presStyleIdx="0" presStyleCnt="3">
        <dgm:presLayoutVars>
          <dgm:chPref val="3"/>
        </dgm:presLayoutVars>
      </dgm:prSet>
      <dgm:spPr/>
    </dgm:pt>
    <dgm:pt modelId="{DF92BEF9-312D-46F3-9911-C9183EBA584A}" type="pres">
      <dgm:prSet presAssocID="{A2EBAE6F-F38F-4948-8518-B927DC8515E5}" presName="rootConnector" presStyleLbl="node2" presStyleIdx="0" presStyleCnt="3"/>
      <dgm:spPr/>
    </dgm:pt>
    <dgm:pt modelId="{C015FE2A-A977-47B8-91C8-7B3103B83582}" type="pres">
      <dgm:prSet presAssocID="{A2EBAE6F-F38F-4948-8518-B927DC8515E5}" presName="hierChild4" presStyleCnt="0"/>
      <dgm:spPr/>
    </dgm:pt>
    <dgm:pt modelId="{73B72BA7-7665-4031-9B21-2773AD5EE25E}" type="pres">
      <dgm:prSet presAssocID="{A2EBAE6F-F38F-4948-8518-B927DC8515E5}" presName="hierChild5" presStyleCnt="0"/>
      <dgm:spPr/>
    </dgm:pt>
    <dgm:pt modelId="{44FB1151-839B-43B8-8E35-F7CF503D8D21}" type="pres">
      <dgm:prSet presAssocID="{7F732736-2904-42B9-B318-72FE90596ABA}" presName="Name37" presStyleLbl="parChTrans1D2" presStyleIdx="1" presStyleCnt="3"/>
      <dgm:spPr/>
    </dgm:pt>
    <dgm:pt modelId="{AAEC2030-3AAE-4E69-9B07-E9C0A0DE0648}" type="pres">
      <dgm:prSet presAssocID="{BB9B4AC5-47B3-457D-BB69-7468E5099709}" presName="hierRoot2" presStyleCnt="0">
        <dgm:presLayoutVars>
          <dgm:hierBranch val="init"/>
        </dgm:presLayoutVars>
      </dgm:prSet>
      <dgm:spPr/>
    </dgm:pt>
    <dgm:pt modelId="{6BD9C297-2F53-446B-ADBE-18B88307B70F}" type="pres">
      <dgm:prSet presAssocID="{BB9B4AC5-47B3-457D-BB69-7468E5099709}" presName="rootComposite" presStyleCnt="0"/>
      <dgm:spPr/>
    </dgm:pt>
    <dgm:pt modelId="{E228290B-8D71-4A90-9BED-D5723C181B6F}" type="pres">
      <dgm:prSet presAssocID="{BB9B4AC5-47B3-457D-BB69-7468E5099709}" presName="rootText" presStyleLbl="node2" presStyleIdx="1" presStyleCnt="3">
        <dgm:presLayoutVars>
          <dgm:chPref val="3"/>
        </dgm:presLayoutVars>
      </dgm:prSet>
      <dgm:spPr/>
    </dgm:pt>
    <dgm:pt modelId="{EC66B850-8A8B-4566-8F51-524C2727CA58}" type="pres">
      <dgm:prSet presAssocID="{BB9B4AC5-47B3-457D-BB69-7468E5099709}" presName="rootConnector" presStyleLbl="node2" presStyleIdx="1" presStyleCnt="3"/>
      <dgm:spPr/>
    </dgm:pt>
    <dgm:pt modelId="{2DEBDC1A-76BB-4A79-872C-DA0B83ACDADC}" type="pres">
      <dgm:prSet presAssocID="{BB9B4AC5-47B3-457D-BB69-7468E5099709}" presName="hierChild4" presStyleCnt="0"/>
      <dgm:spPr/>
    </dgm:pt>
    <dgm:pt modelId="{C83A6325-0A5F-4F9D-A1D5-ADB6BA96FE28}" type="pres">
      <dgm:prSet presAssocID="{BB9B4AC5-47B3-457D-BB69-7468E5099709}" presName="hierChild5" presStyleCnt="0"/>
      <dgm:spPr/>
    </dgm:pt>
    <dgm:pt modelId="{FEA99F5C-3FB0-4B9A-8FBA-55273F6BE0F1}" type="pres">
      <dgm:prSet presAssocID="{DEE5D828-CC78-425A-B8EC-965D1D755029}" presName="Name37" presStyleLbl="parChTrans1D2" presStyleIdx="2" presStyleCnt="3"/>
      <dgm:spPr/>
    </dgm:pt>
    <dgm:pt modelId="{AFDE42A0-E11D-41D6-ACA8-3DED8A27A8E9}" type="pres">
      <dgm:prSet presAssocID="{56ADF28A-7958-4E36-A37F-D60AF6A2C4CE}" presName="hierRoot2" presStyleCnt="0">
        <dgm:presLayoutVars>
          <dgm:hierBranch val="init"/>
        </dgm:presLayoutVars>
      </dgm:prSet>
      <dgm:spPr/>
    </dgm:pt>
    <dgm:pt modelId="{183EE207-6E2E-46CC-A5FE-7DE6A2DD1180}" type="pres">
      <dgm:prSet presAssocID="{56ADF28A-7958-4E36-A37F-D60AF6A2C4CE}" presName="rootComposite" presStyleCnt="0"/>
      <dgm:spPr/>
    </dgm:pt>
    <dgm:pt modelId="{D1927631-C970-4AE1-8772-862A0562BABF}" type="pres">
      <dgm:prSet presAssocID="{56ADF28A-7958-4E36-A37F-D60AF6A2C4CE}" presName="rootText" presStyleLbl="node2" presStyleIdx="2" presStyleCnt="3">
        <dgm:presLayoutVars>
          <dgm:chPref val="3"/>
        </dgm:presLayoutVars>
      </dgm:prSet>
      <dgm:spPr/>
    </dgm:pt>
    <dgm:pt modelId="{84E6256C-AF9C-4192-A5A6-5799C95766BD}" type="pres">
      <dgm:prSet presAssocID="{56ADF28A-7958-4E36-A37F-D60AF6A2C4CE}" presName="rootConnector" presStyleLbl="node2" presStyleIdx="2" presStyleCnt="3"/>
      <dgm:spPr/>
    </dgm:pt>
    <dgm:pt modelId="{D5FFF05A-B0FF-487E-A5A2-D3A147396F4B}" type="pres">
      <dgm:prSet presAssocID="{56ADF28A-7958-4E36-A37F-D60AF6A2C4CE}" presName="hierChild4" presStyleCnt="0"/>
      <dgm:spPr/>
    </dgm:pt>
    <dgm:pt modelId="{98BB7052-CFDC-41AC-9527-31AD1CA72C00}" type="pres">
      <dgm:prSet presAssocID="{56ADF28A-7958-4E36-A37F-D60AF6A2C4CE}" presName="hierChild5" presStyleCnt="0"/>
      <dgm:spPr/>
    </dgm:pt>
    <dgm:pt modelId="{661E36A2-DCAE-4346-A2F6-99C70235DC67}" type="pres">
      <dgm:prSet presAssocID="{A34A9331-A92F-4513-9007-D99C9E7D2EF9}" presName="hierChild3" presStyleCnt="0"/>
      <dgm:spPr/>
    </dgm:pt>
  </dgm:ptLst>
  <dgm:cxnLst>
    <dgm:cxn modelId="{A6C70070-7F16-45EA-8763-6764A65FA009}" type="presOf" srcId="{A34A9331-A92F-4513-9007-D99C9E7D2EF9}" destId="{E1492784-1814-41F7-89FD-761332CE22C6}" srcOrd="0" destOrd="0" presId="urn:microsoft.com/office/officeart/2005/8/layout/orgChart1"/>
    <dgm:cxn modelId="{44B1FD50-46B8-44EF-8092-F95C56EB5C8F}" type="presOf" srcId="{56ADF28A-7958-4E36-A37F-D60AF6A2C4CE}" destId="{84E6256C-AF9C-4192-A5A6-5799C95766BD}" srcOrd="1" destOrd="0" presId="urn:microsoft.com/office/officeart/2005/8/layout/orgChart1"/>
    <dgm:cxn modelId="{475DB752-362F-4C4D-B672-FC51785230A1}" type="presOf" srcId="{BB9B4AC5-47B3-457D-BB69-7468E5099709}" destId="{EC66B850-8A8B-4566-8F51-524C2727CA58}" srcOrd="1" destOrd="0" presId="urn:microsoft.com/office/officeart/2005/8/layout/orgChart1"/>
    <dgm:cxn modelId="{9C0E6074-58F4-4847-BE93-C07EC2D85A8B}" type="presOf" srcId="{A2EBAE6F-F38F-4948-8518-B927DC8515E5}" destId="{24CA003F-61B9-43FD-9352-6DB2104996F3}" srcOrd="0" destOrd="0" presId="urn:microsoft.com/office/officeart/2005/8/layout/orgChart1"/>
    <dgm:cxn modelId="{E36BB97E-3C8E-4DAD-A93E-C3F976B17028}" type="presOf" srcId="{A2EBAE6F-F38F-4948-8518-B927DC8515E5}" destId="{DF92BEF9-312D-46F3-9911-C9183EBA584A}" srcOrd="1" destOrd="0" presId="urn:microsoft.com/office/officeart/2005/8/layout/orgChart1"/>
    <dgm:cxn modelId="{F9ED7BA6-2492-4A89-9D2F-AEA7A2B6488C}" srcId="{C05B756D-E718-4D6A-9F21-294070360D7A}" destId="{A34A9331-A92F-4513-9007-D99C9E7D2EF9}" srcOrd="0" destOrd="0" parTransId="{9B6E136E-FF6A-4DE3-B604-B5A737DC4ED0}" sibTransId="{C71A0F44-1FC1-4CA1-BE50-54C52426A59F}"/>
    <dgm:cxn modelId="{DC32E4A7-C611-4688-B2B1-F8D73D0ACC13}" srcId="{A34A9331-A92F-4513-9007-D99C9E7D2EF9}" destId="{56ADF28A-7958-4E36-A37F-D60AF6A2C4CE}" srcOrd="2" destOrd="0" parTransId="{DEE5D828-CC78-425A-B8EC-965D1D755029}" sibTransId="{FFF46AC0-F6B1-45B1-8C68-B6D348FCB796}"/>
    <dgm:cxn modelId="{ADD851B1-12B1-46B2-9903-5F4DE2B7934E}" type="presOf" srcId="{A34A9331-A92F-4513-9007-D99C9E7D2EF9}" destId="{76D82E0F-8191-4666-9195-0EBDB6345452}" srcOrd="1" destOrd="0" presId="urn:microsoft.com/office/officeart/2005/8/layout/orgChart1"/>
    <dgm:cxn modelId="{1B10BABE-B655-4F7D-A97D-7AE3EB4EB697}" type="presOf" srcId="{6599A0B5-E77F-4A55-88E0-41EC8327559B}" destId="{1B263692-A606-4BF8-BCA6-289FD3468108}" srcOrd="0" destOrd="0" presId="urn:microsoft.com/office/officeart/2005/8/layout/orgChart1"/>
    <dgm:cxn modelId="{F0CDA7C1-E34A-4E48-9502-A099319FC0FF}" srcId="{A34A9331-A92F-4513-9007-D99C9E7D2EF9}" destId="{A2EBAE6F-F38F-4948-8518-B927DC8515E5}" srcOrd="0" destOrd="0" parTransId="{6599A0B5-E77F-4A55-88E0-41EC8327559B}" sibTransId="{C4F6E6E2-35BA-4164-97DB-575D72534CBE}"/>
    <dgm:cxn modelId="{F860B2D4-6860-4B3E-8D30-D863D1FC84E8}" srcId="{A34A9331-A92F-4513-9007-D99C9E7D2EF9}" destId="{BB9B4AC5-47B3-457D-BB69-7468E5099709}" srcOrd="1" destOrd="0" parTransId="{7F732736-2904-42B9-B318-72FE90596ABA}" sibTransId="{E7DF482E-1F81-4940-A8D9-36B5BE80545C}"/>
    <dgm:cxn modelId="{AC1D04DA-291E-4858-85D0-80004C9061DD}" type="presOf" srcId="{7F732736-2904-42B9-B318-72FE90596ABA}" destId="{44FB1151-839B-43B8-8E35-F7CF503D8D21}" srcOrd="0" destOrd="0" presId="urn:microsoft.com/office/officeart/2005/8/layout/orgChart1"/>
    <dgm:cxn modelId="{70ADB5DA-5A27-415F-8757-FDD7CB762E03}" type="presOf" srcId="{DEE5D828-CC78-425A-B8EC-965D1D755029}" destId="{FEA99F5C-3FB0-4B9A-8FBA-55273F6BE0F1}" srcOrd="0" destOrd="0" presId="urn:microsoft.com/office/officeart/2005/8/layout/orgChart1"/>
    <dgm:cxn modelId="{E517C6DD-F1D7-47E4-B090-CEB86499AAB5}" type="presOf" srcId="{56ADF28A-7958-4E36-A37F-D60AF6A2C4CE}" destId="{D1927631-C970-4AE1-8772-862A0562BABF}" srcOrd="0" destOrd="0" presId="urn:microsoft.com/office/officeart/2005/8/layout/orgChart1"/>
    <dgm:cxn modelId="{367B5DE3-AB19-4E86-874C-A7D467596233}" type="presOf" srcId="{BB9B4AC5-47B3-457D-BB69-7468E5099709}" destId="{E228290B-8D71-4A90-9BED-D5723C181B6F}" srcOrd="0" destOrd="0" presId="urn:microsoft.com/office/officeart/2005/8/layout/orgChart1"/>
    <dgm:cxn modelId="{C244A4FC-E4AE-4AEE-8C85-34E1361DAAB7}" type="presOf" srcId="{C05B756D-E718-4D6A-9F21-294070360D7A}" destId="{C8FE54B0-10DF-47CC-AF85-0F2B2463B6E2}" srcOrd="0" destOrd="0" presId="urn:microsoft.com/office/officeart/2005/8/layout/orgChart1"/>
    <dgm:cxn modelId="{05FAF4B1-2713-4512-96EE-511908449F86}" type="presParOf" srcId="{C8FE54B0-10DF-47CC-AF85-0F2B2463B6E2}" destId="{B44DA052-8E9A-491D-A14E-8A9A142E17F2}" srcOrd="0" destOrd="0" presId="urn:microsoft.com/office/officeart/2005/8/layout/orgChart1"/>
    <dgm:cxn modelId="{D1C0BB51-5A86-41EB-9149-0E4749B88BBB}" type="presParOf" srcId="{B44DA052-8E9A-491D-A14E-8A9A142E17F2}" destId="{1BC3FDBF-72EC-4030-96C0-537579BC960A}" srcOrd="0" destOrd="0" presId="urn:microsoft.com/office/officeart/2005/8/layout/orgChart1"/>
    <dgm:cxn modelId="{5466F9D8-8B38-454E-BD20-DAB02F86D7F5}" type="presParOf" srcId="{1BC3FDBF-72EC-4030-96C0-537579BC960A}" destId="{E1492784-1814-41F7-89FD-761332CE22C6}" srcOrd="0" destOrd="0" presId="urn:microsoft.com/office/officeart/2005/8/layout/orgChart1"/>
    <dgm:cxn modelId="{EA6B94D1-6F80-4477-9601-96ECAFE0EA20}" type="presParOf" srcId="{1BC3FDBF-72EC-4030-96C0-537579BC960A}" destId="{76D82E0F-8191-4666-9195-0EBDB6345452}" srcOrd="1" destOrd="0" presId="urn:microsoft.com/office/officeart/2005/8/layout/orgChart1"/>
    <dgm:cxn modelId="{F2A92262-46E3-4428-ABA2-A1E5B3A9054D}" type="presParOf" srcId="{B44DA052-8E9A-491D-A14E-8A9A142E17F2}" destId="{349DBBB3-6774-4B2E-904B-0030E5AD90A1}" srcOrd="1" destOrd="0" presId="urn:microsoft.com/office/officeart/2005/8/layout/orgChart1"/>
    <dgm:cxn modelId="{7C441543-D068-43A7-A440-46E56A7AA779}" type="presParOf" srcId="{349DBBB3-6774-4B2E-904B-0030E5AD90A1}" destId="{1B263692-A606-4BF8-BCA6-289FD3468108}" srcOrd="0" destOrd="0" presId="urn:microsoft.com/office/officeart/2005/8/layout/orgChart1"/>
    <dgm:cxn modelId="{FF8D84EB-80DE-4A1C-9F0D-38120328731F}" type="presParOf" srcId="{349DBBB3-6774-4B2E-904B-0030E5AD90A1}" destId="{C3D23D96-C1EC-4908-B34B-DA252F8DE832}" srcOrd="1" destOrd="0" presId="urn:microsoft.com/office/officeart/2005/8/layout/orgChart1"/>
    <dgm:cxn modelId="{1A9BB532-DDD2-435C-A8AC-A75720858FCB}" type="presParOf" srcId="{C3D23D96-C1EC-4908-B34B-DA252F8DE832}" destId="{C311DBA3-B4A1-41D6-B92E-8F41F8A4F0E7}" srcOrd="0" destOrd="0" presId="urn:microsoft.com/office/officeart/2005/8/layout/orgChart1"/>
    <dgm:cxn modelId="{FD62F9B1-5269-4C04-95E2-81B8890D8AA2}" type="presParOf" srcId="{C311DBA3-B4A1-41D6-B92E-8F41F8A4F0E7}" destId="{24CA003F-61B9-43FD-9352-6DB2104996F3}" srcOrd="0" destOrd="0" presId="urn:microsoft.com/office/officeart/2005/8/layout/orgChart1"/>
    <dgm:cxn modelId="{95E8DBD7-8242-4D1D-A81B-1426C17EBDC1}" type="presParOf" srcId="{C311DBA3-B4A1-41D6-B92E-8F41F8A4F0E7}" destId="{DF92BEF9-312D-46F3-9911-C9183EBA584A}" srcOrd="1" destOrd="0" presId="urn:microsoft.com/office/officeart/2005/8/layout/orgChart1"/>
    <dgm:cxn modelId="{1B48053B-68E8-4C97-9152-83BEF269B071}" type="presParOf" srcId="{C3D23D96-C1EC-4908-B34B-DA252F8DE832}" destId="{C015FE2A-A977-47B8-91C8-7B3103B83582}" srcOrd="1" destOrd="0" presId="urn:microsoft.com/office/officeart/2005/8/layout/orgChart1"/>
    <dgm:cxn modelId="{1036EE54-CF2F-42A9-A069-42F4729DA6AA}" type="presParOf" srcId="{C3D23D96-C1EC-4908-B34B-DA252F8DE832}" destId="{73B72BA7-7665-4031-9B21-2773AD5EE25E}" srcOrd="2" destOrd="0" presId="urn:microsoft.com/office/officeart/2005/8/layout/orgChart1"/>
    <dgm:cxn modelId="{81162C73-8F72-42FB-88E3-68A5EB3631CF}" type="presParOf" srcId="{349DBBB3-6774-4B2E-904B-0030E5AD90A1}" destId="{44FB1151-839B-43B8-8E35-F7CF503D8D21}" srcOrd="2" destOrd="0" presId="urn:microsoft.com/office/officeart/2005/8/layout/orgChart1"/>
    <dgm:cxn modelId="{80BB5894-B33C-4ACB-A6BD-6D2AC21A86AD}" type="presParOf" srcId="{349DBBB3-6774-4B2E-904B-0030E5AD90A1}" destId="{AAEC2030-3AAE-4E69-9B07-E9C0A0DE0648}" srcOrd="3" destOrd="0" presId="urn:microsoft.com/office/officeart/2005/8/layout/orgChart1"/>
    <dgm:cxn modelId="{DEABDBFC-E913-429A-B918-D51F4C93535C}" type="presParOf" srcId="{AAEC2030-3AAE-4E69-9B07-E9C0A0DE0648}" destId="{6BD9C297-2F53-446B-ADBE-18B88307B70F}" srcOrd="0" destOrd="0" presId="urn:microsoft.com/office/officeart/2005/8/layout/orgChart1"/>
    <dgm:cxn modelId="{81BAEE66-1934-4571-8689-66F2EE5B8463}" type="presParOf" srcId="{6BD9C297-2F53-446B-ADBE-18B88307B70F}" destId="{E228290B-8D71-4A90-9BED-D5723C181B6F}" srcOrd="0" destOrd="0" presId="urn:microsoft.com/office/officeart/2005/8/layout/orgChart1"/>
    <dgm:cxn modelId="{3C67AB57-9E18-4746-A130-A8A96825A350}" type="presParOf" srcId="{6BD9C297-2F53-446B-ADBE-18B88307B70F}" destId="{EC66B850-8A8B-4566-8F51-524C2727CA58}" srcOrd="1" destOrd="0" presId="urn:microsoft.com/office/officeart/2005/8/layout/orgChart1"/>
    <dgm:cxn modelId="{9D21B157-D501-4286-ABA9-E9BCDB3E2866}" type="presParOf" srcId="{AAEC2030-3AAE-4E69-9B07-E9C0A0DE0648}" destId="{2DEBDC1A-76BB-4A79-872C-DA0B83ACDADC}" srcOrd="1" destOrd="0" presId="urn:microsoft.com/office/officeart/2005/8/layout/orgChart1"/>
    <dgm:cxn modelId="{3F36CE16-BC87-4698-BD1B-F55E9C74BE72}" type="presParOf" srcId="{AAEC2030-3AAE-4E69-9B07-E9C0A0DE0648}" destId="{C83A6325-0A5F-4F9D-A1D5-ADB6BA96FE28}" srcOrd="2" destOrd="0" presId="urn:microsoft.com/office/officeart/2005/8/layout/orgChart1"/>
    <dgm:cxn modelId="{5EC5E275-987A-4730-9C6F-FC7E3E7825B3}" type="presParOf" srcId="{349DBBB3-6774-4B2E-904B-0030E5AD90A1}" destId="{FEA99F5C-3FB0-4B9A-8FBA-55273F6BE0F1}" srcOrd="4" destOrd="0" presId="urn:microsoft.com/office/officeart/2005/8/layout/orgChart1"/>
    <dgm:cxn modelId="{2411642D-586B-43ED-AB01-AE5B5C714B6B}" type="presParOf" srcId="{349DBBB3-6774-4B2E-904B-0030E5AD90A1}" destId="{AFDE42A0-E11D-41D6-ACA8-3DED8A27A8E9}" srcOrd="5" destOrd="0" presId="urn:microsoft.com/office/officeart/2005/8/layout/orgChart1"/>
    <dgm:cxn modelId="{7B9637D5-41E9-4607-8FAF-3A3DE23A030B}" type="presParOf" srcId="{AFDE42A0-E11D-41D6-ACA8-3DED8A27A8E9}" destId="{183EE207-6E2E-46CC-A5FE-7DE6A2DD1180}" srcOrd="0" destOrd="0" presId="urn:microsoft.com/office/officeart/2005/8/layout/orgChart1"/>
    <dgm:cxn modelId="{64E28FCF-6A35-433E-9DD9-D6948636FEFA}" type="presParOf" srcId="{183EE207-6E2E-46CC-A5FE-7DE6A2DD1180}" destId="{D1927631-C970-4AE1-8772-862A0562BABF}" srcOrd="0" destOrd="0" presId="urn:microsoft.com/office/officeart/2005/8/layout/orgChart1"/>
    <dgm:cxn modelId="{CEF5E42A-71A5-4609-80CE-C750DD3FBA2F}" type="presParOf" srcId="{183EE207-6E2E-46CC-A5FE-7DE6A2DD1180}" destId="{84E6256C-AF9C-4192-A5A6-5799C95766BD}" srcOrd="1" destOrd="0" presId="urn:microsoft.com/office/officeart/2005/8/layout/orgChart1"/>
    <dgm:cxn modelId="{6C231052-A94D-4889-88A7-CEBA82508768}" type="presParOf" srcId="{AFDE42A0-E11D-41D6-ACA8-3DED8A27A8E9}" destId="{D5FFF05A-B0FF-487E-A5A2-D3A147396F4B}" srcOrd="1" destOrd="0" presId="urn:microsoft.com/office/officeart/2005/8/layout/orgChart1"/>
    <dgm:cxn modelId="{B2CEA238-72CA-4317-B577-C7DD45F7F93A}" type="presParOf" srcId="{AFDE42A0-E11D-41D6-ACA8-3DED8A27A8E9}" destId="{98BB7052-CFDC-41AC-9527-31AD1CA72C00}" srcOrd="2" destOrd="0" presId="urn:microsoft.com/office/officeart/2005/8/layout/orgChart1"/>
    <dgm:cxn modelId="{78A6609A-B653-4723-9AAC-ECE308F9416E}" type="presParOf" srcId="{B44DA052-8E9A-491D-A14E-8A9A142E17F2}" destId="{661E36A2-DCAE-4346-A2F6-99C70235DC67}" srcOrd="2" destOrd="0" presId="urn:microsoft.com/office/officeart/2005/8/layout/orgChart1"/>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382779-F237-469E-945F-D1A9C4C15D9E}">
      <dsp:nvSpPr>
        <dsp:cNvPr id="0" name=""/>
        <dsp:cNvSpPr/>
      </dsp:nvSpPr>
      <dsp:spPr>
        <a:xfrm>
          <a:off x="2995" y="2972178"/>
          <a:ext cx="6362680" cy="1597593"/>
        </a:xfrm>
        <a:prstGeom prst="roundRect">
          <a:avLst>
            <a:gd name="adj" fmla="val 10000"/>
          </a:avLst>
        </a:prstGeom>
        <a:solidFill>
          <a:schemeClr val="accent6">
            <a:lumMod val="60000"/>
            <a:lumOff val="4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t>Dashboard In a Day</a:t>
          </a:r>
        </a:p>
      </dsp:txBody>
      <dsp:txXfrm>
        <a:off x="49787" y="3018970"/>
        <a:ext cx="6269096" cy="1504009"/>
      </dsp:txXfrm>
    </dsp:sp>
    <dsp:sp modelId="{B0309942-A57C-4A4D-88AF-05B4C2698B70}">
      <dsp:nvSpPr>
        <dsp:cNvPr id="0" name=""/>
        <dsp:cNvSpPr/>
      </dsp:nvSpPr>
      <dsp:spPr>
        <a:xfrm>
          <a:off x="52804" y="15005"/>
          <a:ext cx="2008421" cy="2680751"/>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Shape Your Data into a Data Model with M</a:t>
          </a:r>
        </a:p>
      </dsp:txBody>
      <dsp:txXfrm>
        <a:off x="111629" y="73830"/>
        <a:ext cx="1890771" cy="2563101"/>
      </dsp:txXfrm>
    </dsp:sp>
    <dsp:sp modelId="{34869A1D-7101-4D73-8AF0-A56F296B6C25}">
      <dsp:nvSpPr>
        <dsp:cNvPr id="0" name=""/>
        <dsp:cNvSpPr/>
      </dsp:nvSpPr>
      <dsp:spPr>
        <a:xfrm>
          <a:off x="2180125" y="5006"/>
          <a:ext cx="2008421" cy="2680751"/>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Enhance your Data Model</a:t>
          </a:r>
        </a:p>
      </dsp:txBody>
      <dsp:txXfrm>
        <a:off x="2238950" y="63831"/>
        <a:ext cx="1890771" cy="2563101"/>
      </dsp:txXfrm>
    </dsp:sp>
    <dsp:sp modelId="{796D2449-3FF5-40F8-BE46-25D97254F7AD}">
      <dsp:nvSpPr>
        <dsp:cNvPr id="0" name=""/>
        <dsp:cNvSpPr/>
      </dsp:nvSpPr>
      <dsp:spPr>
        <a:xfrm>
          <a:off x="4357254" y="5006"/>
          <a:ext cx="2008421" cy="2680751"/>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Data Visualization and Story Telling</a:t>
          </a:r>
        </a:p>
      </dsp:txBody>
      <dsp:txXfrm>
        <a:off x="4416079" y="63831"/>
        <a:ext cx="1890771" cy="2563101"/>
      </dsp:txXfrm>
    </dsp:sp>
    <dsp:sp modelId="{7AC4E1AC-FB46-4AA0-A90F-C2AB0F3A4467}">
      <dsp:nvSpPr>
        <dsp:cNvPr id="0" name=""/>
        <dsp:cNvSpPr/>
      </dsp:nvSpPr>
      <dsp:spPr>
        <a:xfrm>
          <a:off x="6703091" y="2228"/>
          <a:ext cx="2008421" cy="4567544"/>
        </a:xfrm>
        <a:prstGeom prst="roundRect">
          <a:avLst>
            <a:gd name="adj" fmla="val 10000"/>
          </a:avLst>
        </a:prstGeom>
        <a:solidFill>
          <a:srgbClr val="EE833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t>Excel Analytics Enhanced by Power BI</a:t>
          </a:r>
        </a:p>
      </dsp:txBody>
      <dsp:txXfrm>
        <a:off x="6761916" y="61053"/>
        <a:ext cx="1890771" cy="444989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A99F5C-3FB0-4B9A-8FBA-55273F6BE0F1}">
      <dsp:nvSpPr>
        <dsp:cNvPr id="0" name=""/>
        <dsp:cNvSpPr/>
      </dsp:nvSpPr>
      <dsp:spPr>
        <a:xfrm>
          <a:off x="968225" y="1191437"/>
          <a:ext cx="2342029" cy="406467"/>
        </a:xfrm>
        <a:custGeom>
          <a:avLst/>
          <a:gdLst/>
          <a:ahLst/>
          <a:cxnLst/>
          <a:rect l="0" t="0" r="0" b="0"/>
          <a:pathLst>
            <a:path>
              <a:moveTo>
                <a:pt x="2342029" y="0"/>
              </a:moveTo>
              <a:lnTo>
                <a:pt x="2342029" y="203233"/>
              </a:lnTo>
              <a:lnTo>
                <a:pt x="0" y="203233"/>
              </a:lnTo>
              <a:lnTo>
                <a:pt x="0" y="406467"/>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FB1151-839B-43B8-8E35-F7CF503D8D21}">
      <dsp:nvSpPr>
        <dsp:cNvPr id="0" name=""/>
        <dsp:cNvSpPr/>
      </dsp:nvSpPr>
      <dsp:spPr>
        <a:xfrm>
          <a:off x="3264535" y="1191437"/>
          <a:ext cx="91440" cy="406467"/>
        </a:xfrm>
        <a:custGeom>
          <a:avLst/>
          <a:gdLst/>
          <a:ahLst/>
          <a:cxnLst/>
          <a:rect l="0" t="0" r="0" b="0"/>
          <a:pathLst>
            <a:path>
              <a:moveTo>
                <a:pt x="45720" y="0"/>
              </a:moveTo>
              <a:lnTo>
                <a:pt x="45720" y="406467"/>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B263692-A606-4BF8-BCA6-289FD3468108}">
      <dsp:nvSpPr>
        <dsp:cNvPr id="0" name=""/>
        <dsp:cNvSpPr/>
      </dsp:nvSpPr>
      <dsp:spPr>
        <a:xfrm>
          <a:off x="3310255" y="1191437"/>
          <a:ext cx="2342029" cy="406467"/>
        </a:xfrm>
        <a:custGeom>
          <a:avLst/>
          <a:gdLst/>
          <a:ahLst/>
          <a:cxnLst/>
          <a:rect l="0" t="0" r="0" b="0"/>
          <a:pathLst>
            <a:path>
              <a:moveTo>
                <a:pt x="0" y="0"/>
              </a:moveTo>
              <a:lnTo>
                <a:pt x="0" y="203233"/>
              </a:lnTo>
              <a:lnTo>
                <a:pt x="2342029" y="203233"/>
              </a:lnTo>
              <a:lnTo>
                <a:pt x="2342029" y="406467"/>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492784-1814-41F7-89FD-761332CE22C6}">
      <dsp:nvSpPr>
        <dsp:cNvPr id="0" name=""/>
        <dsp:cNvSpPr/>
      </dsp:nvSpPr>
      <dsp:spPr>
        <a:xfrm>
          <a:off x="2342474" y="223656"/>
          <a:ext cx="1935561" cy="967780"/>
        </a:xfrm>
        <a:prstGeom prst="rect">
          <a:avLst/>
        </a:prstGeom>
        <a:solidFill>
          <a:srgbClr val="F2C812"/>
        </a:solidFill>
        <a:ln w="10795" cap="flat" cmpd="sng" algn="ctr">
          <a:solidFill>
            <a:srgbClr val="F2C81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gradFill>
                <a:gsLst>
                  <a:gs pos="1250">
                    <a:schemeClr val="tx1"/>
                  </a:gs>
                  <a:gs pos="100000">
                    <a:schemeClr val="tx1"/>
                  </a:gs>
                </a:gsLst>
                <a:lin ang="5400000" scaled="0"/>
              </a:gradFill>
              <a:latin typeface="+mj-lt"/>
              <a:ea typeface="+mn-ea"/>
              <a:cs typeface="+mn-cs"/>
            </a:rPr>
            <a:t>Type of Data Models</a:t>
          </a:r>
        </a:p>
      </dsp:txBody>
      <dsp:txXfrm>
        <a:off x="2342474" y="223656"/>
        <a:ext cx="1935561" cy="967780"/>
      </dsp:txXfrm>
    </dsp:sp>
    <dsp:sp modelId="{24CA003F-61B9-43FD-9352-6DB2104996F3}">
      <dsp:nvSpPr>
        <dsp:cNvPr id="0" name=""/>
        <dsp:cNvSpPr/>
      </dsp:nvSpPr>
      <dsp:spPr>
        <a:xfrm>
          <a:off x="4684503" y="1597905"/>
          <a:ext cx="1935561" cy="967780"/>
        </a:xfrm>
        <a:prstGeom prst="rect">
          <a:avLst/>
        </a:prstGeom>
        <a:solidFill>
          <a:srgbClr val="F2C812"/>
        </a:solidFill>
        <a:ln w="10795" cap="flat" cmpd="sng" algn="ctr">
          <a:solidFill>
            <a:srgbClr val="F2C81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gradFill>
                <a:gsLst>
                  <a:gs pos="1250">
                    <a:schemeClr val="tx1"/>
                  </a:gs>
                  <a:gs pos="100000">
                    <a:schemeClr val="tx1"/>
                  </a:gs>
                </a:gsLst>
                <a:lin ang="5400000" scaled="0"/>
              </a:gradFill>
              <a:latin typeface="+mj-lt"/>
              <a:ea typeface="+mn-ea"/>
              <a:cs typeface="+mn-cs"/>
            </a:rPr>
            <a:t>Snowflake Schema</a:t>
          </a:r>
        </a:p>
      </dsp:txBody>
      <dsp:txXfrm>
        <a:off x="4684503" y="1597905"/>
        <a:ext cx="1935561" cy="967780"/>
      </dsp:txXfrm>
    </dsp:sp>
    <dsp:sp modelId="{E228290B-8D71-4A90-9BED-D5723C181B6F}">
      <dsp:nvSpPr>
        <dsp:cNvPr id="0" name=""/>
        <dsp:cNvSpPr/>
      </dsp:nvSpPr>
      <dsp:spPr>
        <a:xfrm>
          <a:off x="2342474" y="1597905"/>
          <a:ext cx="1935561" cy="967780"/>
        </a:xfrm>
        <a:prstGeom prst="rect">
          <a:avLst/>
        </a:prstGeom>
        <a:solidFill>
          <a:srgbClr val="F2C812"/>
        </a:solidFill>
        <a:ln w="10795" cap="flat" cmpd="sng" algn="ctr">
          <a:solidFill>
            <a:srgbClr val="F2C81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gradFill>
                <a:gsLst>
                  <a:gs pos="1250">
                    <a:schemeClr val="tx1"/>
                  </a:gs>
                  <a:gs pos="100000">
                    <a:schemeClr val="tx1"/>
                  </a:gs>
                </a:gsLst>
                <a:lin ang="5400000" scaled="0"/>
              </a:gradFill>
              <a:latin typeface="+mj-lt"/>
              <a:ea typeface="+mn-ea"/>
              <a:cs typeface="+mn-cs"/>
            </a:rPr>
            <a:t>Star Schema</a:t>
          </a:r>
        </a:p>
      </dsp:txBody>
      <dsp:txXfrm>
        <a:off x="2342474" y="1597905"/>
        <a:ext cx="1935561" cy="967780"/>
      </dsp:txXfrm>
    </dsp:sp>
    <dsp:sp modelId="{D1927631-C970-4AE1-8772-862A0562BABF}">
      <dsp:nvSpPr>
        <dsp:cNvPr id="0" name=""/>
        <dsp:cNvSpPr/>
      </dsp:nvSpPr>
      <dsp:spPr>
        <a:xfrm>
          <a:off x="444" y="1597905"/>
          <a:ext cx="1935561" cy="967780"/>
        </a:xfrm>
        <a:prstGeom prst="rect">
          <a:avLst/>
        </a:prstGeom>
        <a:solidFill>
          <a:srgbClr val="F2C812"/>
        </a:solidFill>
        <a:ln w="10795" cap="flat" cmpd="sng" algn="ctr">
          <a:solidFill>
            <a:srgbClr val="F2C81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gradFill>
                <a:gsLst>
                  <a:gs pos="1250">
                    <a:schemeClr val="tx1"/>
                  </a:gs>
                  <a:gs pos="100000">
                    <a:schemeClr val="tx1"/>
                  </a:gs>
                </a:gsLst>
                <a:lin ang="5400000" scaled="0"/>
              </a:gradFill>
              <a:latin typeface="+mj-lt"/>
              <a:ea typeface="+mn-ea"/>
              <a:cs typeface="+mn-cs"/>
            </a:rPr>
            <a:t>Flat or Denormalized</a:t>
          </a:r>
        </a:p>
      </dsp:txBody>
      <dsp:txXfrm>
        <a:off x="444" y="1597905"/>
        <a:ext cx="1935561" cy="967780"/>
      </dsp:txXfrm>
    </dsp:sp>
  </dsp:spTree>
</dsp:drawing>
</file>

<file path=ppt/diagrams/layout1.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5" y="0"/>
            <a:ext cx="4029282" cy="351957"/>
          </a:xfrm>
          <a:prstGeom prst="rect">
            <a:avLst/>
          </a:prstGeom>
        </p:spPr>
        <p:txBody>
          <a:bodyPr vert="horz" lIns="91413" tIns="45706" rIns="91413" bIns="45706" rtlCol="0"/>
          <a:lstStyle>
            <a:lvl1pPr algn="l">
              <a:defRPr sz="1200"/>
            </a:lvl1pPr>
          </a:lstStyle>
          <a:p>
            <a:endParaRPr lang="en-US" dirty="0"/>
          </a:p>
        </p:txBody>
      </p:sp>
      <p:sp>
        <p:nvSpPr>
          <p:cNvPr id="3" name="Date Placeholder 2"/>
          <p:cNvSpPr>
            <a:spLocks noGrp="1"/>
          </p:cNvSpPr>
          <p:nvPr>
            <p:ph type="dt" sz="quarter" idx="1"/>
          </p:nvPr>
        </p:nvSpPr>
        <p:spPr>
          <a:xfrm>
            <a:off x="5265017" y="0"/>
            <a:ext cx="4029282" cy="351957"/>
          </a:xfrm>
          <a:prstGeom prst="rect">
            <a:avLst/>
          </a:prstGeom>
        </p:spPr>
        <p:txBody>
          <a:bodyPr vert="horz" lIns="91413" tIns="45706" rIns="91413" bIns="45706" rtlCol="0"/>
          <a:lstStyle>
            <a:lvl1pPr algn="r">
              <a:defRPr sz="1200"/>
            </a:lvl1pPr>
          </a:lstStyle>
          <a:p>
            <a:fld id="{BF84AC64-7269-4508-967D-1601EF61931B}" type="datetimeFigureOut">
              <a:rPr lang="en-US" smtClean="0"/>
              <a:t>6/27/2018</a:t>
            </a:fld>
            <a:endParaRPr lang="en-US" dirty="0"/>
          </a:p>
        </p:txBody>
      </p:sp>
      <p:sp>
        <p:nvSpPr>
          <p:cNvPr id="4" name="Footer Placeholder 3"/>
          <p:cNvSpPr>
            <a:spLocks noGrp="1"/>
          </p:cNvSpPr>
          <p:nvPr>
            <p:ph type="ftr" sz="quarter" idx="2"/>
          </p:nvPr>
        </p:nvSpPr>
        <p:spPr>
          <a:xfrm>
            <a:off x="5" y="6482466"/>
            <a:ext cx="4029282" cy="351957"/>
          </a:xfrm>
          <a:prstGeom prst="rect">
            <a:avLst/>
          </a:prstGeom>
        </p:spPr>
        <p:txBody>
          <a:bodyPr vert="horz" lIns="91413" tIns="45706" rIns="91413" bIns="45706" rtlCol="0" anchor="b"/>
          <a:lstStyle>
            <a:lvl1pPr algn="l">
              <a:defRPr sz="1200"/>
            </a:lvl1pPr>
          </a:lstStyle>
          <a:p>
            <a:endParaRPr lang="en-US" dirty="0"/>
          </a:p>
        </p:txBody>
      </p:sp>
      <p:sp>
        <p:nvSpPr>
          <p:cNvPr id="5" name="Slide Number Placeholder 4"/>
          <p:cNvSpPr>
            <a:spLocks noGrp="1"/>
          </p:cNvSpPr>
          <p:nvPr>
            <p:ph type="sldNum" sz="quarter" idx="3"/>
          </p:nvPr>
        </p:nvSpPr>
        <p:spPr>
          <a:xfrm>
            <a:off x="5265017" y="6482464"/>
            <a:ext cx="4029282" cy="351957"/>
          </a:xfrm>
          <a:prstGeom prst="rect">
            <a:avLst/>
          </a:prstGeom>
        </p:spPr>
        <p:txBody>
          <a:bodyPr vert="horz" lIns="91413" tIns="45706" rIns="91413" bIns="45706" rtlCol="0" anchor="b"/>
          <a:lstStyle>
            <a:lvl1pPr algn="r">
              <a:defRPr sz="1200"/>
            </a:lvl1pPr>
          </a:lstStyle>
          <a:p>
            <a:fld id="{C603B260-5D82-4425-914C-83D94BF7FFFE}" type="slidenum">
              <a:rPr lang="en-US" smtClean="0"/>
              <a:t>‹#›</a:t>
            </a:fld>
            <a:endParaRPr lang="en-US" dirty="0"/>
          </a:p>
        </p:txBody>
      </p:sp>
    </p:spTree>
    <p:extLst>
      <p:ext uri="{BB962C8B-B14F-4D97-AF65-F5344CB8AC3E}">
        <p14:creationId xmlns:p14="http://schemas.microsoft.com/office/powerpoint/2010/main" val="3796158991"/>
      </p:ext>
    </p:extLst>
  </p:cSld>
  <p:clrMap bg1="lt1" tx1="dk1" bg2="lt2" tx2="dk2" accent1="accent1" accent2="accent2" accent3="accent3" accent4="accent4" accent5="accent5" accent6="accent6" hlink="hlink" folHlink="folHlink"/>
  <p:hf sldNum="0" hdr="0" ftr="0" dt="0"/>
</p:handoutMaster>
</file>

<file path=ppt/media/image1.png>
</file>

<file path=ppt/media/image10.jpeg>
</file>

<file path=ppt/media/image12.png>
</file>

<file path=ppt/media/image13.jpg>
</file>

<file path=ppt/media/image14.png>
</file>

<file path=ppt/media/image15.jp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jpe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4028440" cy="351737"/>
          </a:xfrm>
          <a:prstGeom prst="rect">
            <a:avLst/>
          </a:prstGeom>
        </p:spPr>
        <p:txBody>
          <a:bodyPr vert="horz" lIns="93149" tIns="46576" rIns="93149" bIns="46576" rtlCol="0"/>
          <a:lstStyle>
            <a:lvl1pPr algn="l">
              <a:defRPr sz="1200"/>
            </a:lvl1pPr>
          </a:lstStyle>
          <a:p>
            <a:endParaRPr lang="en-US" dirty="0"/>
          </a:p>
        </p:txBody>
      </p:sp>
      <p:sp>
        <p:nvSpPr>
          <p:cNvPr id="4" name="Slide Image Placeholder 3"/>
          <p:cNvSpPr>
            <a:spLocks noGrp="1" noRot="1" noChangeAspect="1"/>
          </p:cNvSpPr>
          <p:nvPr>
            <p:ph type="sldImg" idx="2"/>
          </p:nvPr>
        </p:nvSpPr>
        <p:spPr>
          <a:xfrm>
            <a:off x="2546350" y="876300"/>
            <a:ext cx="4203700" cy="2365375"/>
          </a:xfrm>
          <a:prstGeom prst="rect">
            <a:avLst/>
          </a:prstGeom>
          <a:noFill/>
          <a:ln w="12700">
            <a:solidFill>
              <a:prstClr val="black"/>
            </a:solidFill>
          </a:ln>
        </p:spPr>
        <p:txBody>
          <a:bodyPr vert="horz" lIns="93149" tIns="46576" rIns="93149" bIns="46576" rtlCol="0" anchor="ctr"/>
          <a:lstStyle/>
          <a:p>
            <a:endParaRPr lang="en-US" dirty="0"/>
          </a:p>
        </p:txBody>
      </p:sp>
      <p:sp>
        <p:nvSpPr>
          <p:cNvPr id="5" name="Notes Placeholder 4"/>
          <p:cNvSpPr>
            <a:spLocks noGrp="1"/>
          </p:cNvSpPr>
          <p:nvPr>
            <p:ph type="body" sz="quarter" idx="3"/>
          </p:nvPr>
        </p:nvSpPr>
        <p:spPr>
          <a:xfrm>
            <a:off x="929641" y="3373757"/>
            <a:ext cx="7437120" cy="2760345"/>
          </a:xfrm>
          <a:prstGeom prst="rect">
            <a:avLst/>
          </a:prstGeom>
        </p:spPr>
        <p:txBody>
          <a:bodyPr vert="horz" lIns="93149" tIns="46576" rIns="93149" bIns="4657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658665"/>
            <a:ext cx="4028440" cy="351736"/>
          </a:xfrm>
          <a:prstGeom prst="rect">
            <a:avLst/>
          </a:prstGeom>
        </p:spPr>
        <p:txBody>
          <a:bodyPr vert="horz" lIns="93149" tIns="46576" rIns="93149" bIns="46576" rtlCol="0" anchor="b"/>
          <a:lstStyle>
            <a:lvl1pPr algn="l">
              <a:defRPr sz="1200"/>
            </a:lvl1pPr>
          </a:lstStyle>
          <a:p>
            <a:r>
              <a:rPr lang="en-US" dirty="0"/>
              <a:t>Version:March_2017</a:t>
            </a:r>
          </a:p>
        </p:txBody>
      </p:sp>
      <p:sp>
        <p:nvSpPr>
          <p:cNvPr id="7" name="Slide Number Placeholder 6"/>
          <p:cNvSpPr>
            <a:spLocks noGrp="1"/>
          </p:cNvSpPr>
          <p:nvPr>
            <p:ph type="sldNum" sz="quarter" idx="5"/>
          </p:nvPr>
        </p:nvSpPr>
        <p:spPr>
          <a:xfrm>
            <a:off x="5265809" y="6658665"/>
            <a:ext cx="4028440" cy="351736"/>
          </a:xfrm>
          <a:prstGeom prst="rect">
            <a:avLst/>
          </a:prstGeom>
        </p:spPr>
        <p:txBody>
          <a:bodyPr vert="horz" lIns="93149" tIns="46576" rIns="93149" bIns="46576" rtlCol="0" anchor="b"/>
          <a:lstStyle>
            <a:lvl1pPr algn="r">
              <a:defRPr sz="1200"/>
            </a:lvl1pPr>
          </a:lstStyle>
          <a:p>
            <a:fld id="{24F2286A-233C-471D-BDF9-24A775565FE1}" type="slidenum">
              <a:rPr lang="en-US" smtClean="0"/>
              <a:t>‹#›</a:t>
            </a:fld>
            <a:endParaRPr lang="en-US" dirty="0"/>
          </a:p>
        </p:txBody>
      </p:sp>
    </p:spTree>
    <p:extLst>
      <p:ext uri="{BB962C8B-B14F-4D97-AF65-F5344CB8AC3E}">
        <p14:creationId xmlns:p14="http://schemas.microsoft.com/office/powerpoint/2010/main" val="241688706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Changes:</a:t>
            </a:r>
          </a:p>
          <a:p>
            <a:r>
              <a:rPr lang="en-US" baseline="0" dirty="0"/>
              <a:t>Removed all M and C notations for measures and calculated columns in the formulas and notes</a:t>
            </a:r>
          </a:p>
          <a:p>
            <a:r>
              <a:rPr lang="en-US" baseline="0" dirty="0"/>
              <a:t>Replaced “Advanced DAX” with “data modeling”</a:t>
            </a:r>
          </a:p>
        </p:txBody>
      </p:sp>
      <p:sp>
        <p:nvSpPr>
          <p:cNvPr id="4" name="Slide Number Placeholder 3"/>
          <p:cNvSpPr>
            <a:spLocks noGrp="1"/>
          </p:cNvSpPr>
          <p:nvPr>
            <p:ph type="sldNum" sz="quarter" idx="10"/>
          </p:nvPr>
        </p:nvSpPr>
        <p:spPr/>
        <p:txBody>
          <a:bodyPr/>
          <a:lstStyle/>
          <a:p>
            <a:pPr defTabSz="881390">
              <a:defRPr/>
            </a:pPr>
            <a:fld id="{13329DEA-6433-4493-B9C4-3E0AC755FE5D}" type="slidenum">
              <a:rPr lang="en-US" sz="1700" kern="0">
                <a:solidFill>
                  <a:prstClr val="black"/>
                </a:solidFill>
              </a:rPr>
              <a:pPr defTabSz="881390">
                <a:defRPr/>
              </a:pPr>
              <a:t>1</a:t>
            </a:fld>
            <a:endParaRPr lang="en-US" sz="1700" kern="0">
              <a:solidFill>
                <a:prstClr val="black"/>
              </a:solidFill>
            </a:endParaRPr>
          </a:p>
        </p:txBody>
      </p:sp>
    </p:spTree>
    <p:extLst>
      <p:ext uri="{BB962C8B-B14F-4D97-AF65-F5344CB8AC3E}">
        <p14:creationId xmlns:p14="http://schemas.microsoft.com/office/powerpoint/2010/main" val="2789304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300" dirty="0"/>
          </a:p>
        </p:txBody>
      </p:sp>
    </p:spTree>
    <p:extLst>
      <p:ext uri="{BB962C8B-B14F-4D97-AF65-F5344CB8AC3E}">
        <p14:creationId xmlns:p14="http://schemas.microsoft.com/office/powerpoint/2010/main" val="92895552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a:t>
            </a:r>
            <a:r>
              <a:rPr lang="en-US" baseline="0" dirty="0"/>
              <a:t> demo:</a:t>
            </a:r>
          </a:p>
          <a:p>
            <a:endParaRPr lang="en-US" baseline="0" dirty="0"/>
          </a:p>
          <a:p>
            <a:r>
              <a:rPr lang="en-US" baseline="0" dirty="0"/>
              <a:t>Go to </a:t>
            </a:r>
            <a:r>
              <a:rPr lang="en-US" baseline="0" dirty="0" err="1"/>
              <a:t>ProductDImTable</a:t>
            </a:r>
            <a:endParaRPr lang="en-US" baseline="0" dirty="0"/>
          </a:p>
          <a:p>
            <a:endParaRPr lang="en-US" baseline="0" dirty="0"/>
          </a:p>
          <a:p>
            <a:r>
              <a:rPr lang="en-US" baseline="0" dirty="0"/>
              <a:t>Show calculated Column </a:t>
            </a:r>
            <a:endParaRPr lang="en-US" dirty="0"/>
          </a:p>
          <a:p>
            <a:endParaRPr lang="en-US" dirty="0"/>
          </a:p>
        </p:txBody>
      </p:sp>
    </p:spTree>
    <p:extLst>
      <p:ext uri="{BB962C8B-B14F-4D97-AF65-F5344CB8AC3E}">
        <p14:creationId xmlns:p14="http://schemas.microsoft.com/office/powerpoint/2010/main" val="3876089884"/>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Combines multiple concepts we have been talking about </a:t>
            </a:r>
          </a:p>
          <a:p>
            <a:endParaRPr lang="en-US" dirty="0"/>
          </a:p>
          <a:p>
            <a:r>
              <a:rPr lang="en-US" dirty="0"/>
              <a:t>This is an alternative to </a:t>
            </a:r>
            <a:r>
              <a:rPr lang="en-US" dirty="0" err="1"/>
              <a:t>RankX</a:t>
            </a:r>
            <a:r>
              <a:rPr lang="en-US" dirty="0"/>
              <a:t>  (if they have</a:t>
            </a:r>
            <a:r>
              <a:rPr lang="en-US" baseline="0" dirty="0"/>
              <a:t> same sales, they will have same rank)</a:t>
            </a:r>
          </a:p>
          <a:p>
            <a:endParaRPr lang="en-US" baseline="0" dirty="0"/>
          </a:p>
          <a:p>
            <a:pPr marL="220348" indent="-220348">
              <a:buAutoNum type="arabicParenR"/>
            </a:pPr>
            <a:r>
              <a:rPr lang="en-US" baseline="0" dirty="0"/>
              <a:t>Nesting the row Context with an iterator</a:t>
            </a:r>
          </a:p>
          <a:p>
            <a:pPr marL="220348" indent="-220348">
              <a:buAutoNum type="arabicParenR"/>
            </a:pPr>
            <a:r>
              <a:rPr lang="en-US" baseline="0" dirty="0"/>
              <a:t>Avoiding the EARLIER syntax</a:t>
            </a:r>
          </a:p>
          <a:p>
            <a:pPr marL="220348" indent="-220348">
              <a:buAutoNum type="arabicParenR"/>
            </a:pPr>
            <a:r>
              <a:rPr lang="en-US" baseline="0" dirty="0"/>
              <a:t>This is a “Lazy” calculation – performs the calculation one time and is used by the SUMX</a:t>
            </a:r>
          </a:p>
          <a:p>
            <a:endParaRPr lang="en-US" baseline="0" dirty="0"/>
          </a:p>
        </p:txBody>
      </p:sp>
    </p:spTree>
    <p:extLst>
      <p:ext uri="{BB962C8B-B14F-4D97-AF65-F5344CB8AC3E}">
        <p14:creationId xmlns:p14="http://schemas.microsoft.com/office/powerpoint/2010/main" val="835233555"/>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76808306"/>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706252"/>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Expected results: users will need to create 3 measures to accomplish #1 and #2 :</a:t>
            </a:r>
          </a:p>
          <a:p>
            <a:r>
              <a:rPr lang="en-US" dirty="0"/>
              <a:t>- Youth Units Sold = CALCULATE([Total Units Sold],FILTER(ProductDim,ProductDim[Segment]="Youth"))</a:t>
            </a:r>
          </a:p>
          <a:p>
            <a:r>
              <a:rPr lang="en-US" dirty="0"/>
              <a:t>- Accessory Units Sold = CALCULATE([Total Units Sold],FILTER(ProductDim,ProductDim[Segment]="Accessory"))</a:t>
            </a:r>
          </a:p>
          <a:p>
            <a:r>
              <a:rPr lang="en-US" dirty="0"/>
              <a:t>- Rest of Company Units Sold = CALCULATE([Total Units Sold],FILTER(ALL(ProductDim),AND(ProductDim[Segment]&lt;&gt;"Accessory",ProductDim[Segment]&lt;&gt;"Youth")))</a:t>
            </a:r>
          </a:p>
          <a:p>
            <a:r>
              <a:rPr lang="en-US" dirty="0"/>
              <a:t>The visuals are a simple table and fairly straightforward line chart (be sure to use Date from DateDim)</a:t>
            </a:r>
          </a:p>
          <a:p>
            <a:br>
              <a:rPr lang="en-US" dirty="0"/>
            </a:br>
            <a:endParaRPr lang="en-US" dirty="0"/>
          </a:p>
          <a:p>
            <a:r>
              <a:rPr lang="en-US" dirty="0"/>
              <a:t>For #3, users will need to create three measures :</a:t>
            </a:r>
          </a:p>
          <a:p>
            <a:r>
              <a:rPr lang="en-US" dirty="0"/>
              <a:t>Sales Amount M = SUMX(Sales, Sales[Units] * RELATED(ProductDim[Unit Price])) </a:t>
            </a:r>
          </a:p>
          <a:p>
            <a:r>
              <a:rPr lang="en-US" dirty="0"/>
              <a:t>COGS M = SUMX(Sales, Sales[Units] * RELATED(ProductDim[Unit Cost])) </a:t>
            </a:r>
          </a:p>
          <a:p>
            <a:r>
              <a:rPr lang="en-US" dirty="0"/>
              <a:t>Profit M = SUMX(Sales, Sales[Units] * (RELATED(ProductDim[Unit Price]) - RELATED(ProductDim[Unit Cost]))) </a:t>
            </a:r>
          </a:p>
          <a:p>
            <a:r>
              <a:rPr lang="en-US" dirty="0"/>
              <a:t>alternatively, Profit M = [Sales Amount M] - [COGS M]</a:t>
            </a:r>
          </a:p>
          <a:p>
            <a:r>
              <a:rPr lang="en-US" dirty="0"/>
              <a:t>alternatively, users could accomplish this via calculated columns but this is not preferred.</a:t>
            </a:r>
          </a:p>
        </p:txBody>
      </p:sp>
    </p:spTree>
    <p:extLst>
      <p:ext uri="{BB962C8B-B14F-4D97-AF65-F5344CB8AC3E}">
        <p14:creationId xmlns:p14="http://schemas.microsoft.com/office/powerpoint/2010/main" val="173715262"/>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2624836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95104270"/>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2219039049"/>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Tab:</a:t>
            </a:r>
            <a:r>
              <a:rPr lang="en-US" baseline="0" dirty="0"/>
              <a:t> Time Intelligence-YTD</a:t>
            </a:r>
          </a:p>
          <a:p>
            <a:r>
              <a:rPr lang="en-US" baseline="0" dirty="0"/>
              <a:t>Slides walk thru the logic – Follow the narrative of the next 5 slides</a:t>
            </a:r>
          </a:p>
          <a:p>
            <a:endParaRPr lang="en-US" baseline="0" dirty="0"/>
          </a:p>
          <a:p>
            <a:endParaRPr lang="en-US" dirty="0"/>
          </a:p>
        </p:txBody>
      </p:sp>
    </p:spTree>
    <p:extLst>
      <p:ext uri="{BB962C8B-B14F-4D97-AF65-F5344CB8AC3E}">
        <p14:creationId xmlns:p14="http://schemas.microsoft.com/office/powerpoint/2010/main" val="3957519297"/>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032916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300" dirty="0"/>
              <a:t>This build slide emphasizes that the Query editor is for transformations and is a different window than the primary modeling views.</a:t>
            </a:r>
          </a:p>
        </p:txBody>
      </p:sp>
    </p:spTree>
    <p:extLst>
      <p:ext uri="{BB962C8B-B14F-4D97-AF65-F5344CB8AC3E}">
        <p14:creationId xmlns:p14="http://schemas.microsoft.com/office/powerpoint/2010/main" val="3386736783"/>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64643079"/>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00141054"/>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51171845"/>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09190361"/>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85977878"/>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Additional calculations to discuss commonly used scenarios</a:t>
            </a:r>
          </a:p>
          <a:p>
            <a:r>
              <a:rPr lang="en-US" dirty="0"/>
              <a:t>Calculates</a:t>
            </a:r>
            <a:r>
              <a:rPr lang="en-US" baseline="0" dirty="0"/>
              <a:t> based on same day in prior month</a:t>
            </a:r>
          </a:p>
          <a:p>
            <a:endParaRPr lang="en-US" baseline="0" dirty="0"/>
          </a:p>
          <a:p>
            <a:r>
              <a:rPr lang="en-US" baseline="0" dirty="0" err="1"/>
              <a:t>MoM</a:t>
            </a:r>
            <a:r>
              <a:rPr lang="en-US" baseline="0" dirty="0"/>
              <a:t> – Month over Month</a:t>
            </a:r>
            <a:endParaRPr lang="en-US" dirty="0"/>
          </a:p>
        </p:txBody>
      </p:sp>
    </p:spTree>
    <p:extLst>
      <p:ext uri="{BB962C8B-B14F-4D97-AF65-F5344CB8AC3E}">
        <p14:creationId xmlns:p14="http://schemas.microsoft.com/office/powerpoint/2010/main" val="1008158610"/>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commonly used scenario</a:t>
            </a:r>
          </a:p>
          <a:p>
            <a:endParaRPr lang="en-US" dirty="0"/>
          </a:p>
          <a:p>
            <a:r>
              <a:rPr lang="en-US" dirty="0"/>
              <a:t>Calculates</a:t>
            </a:r>
            <a:r>
              <a:rPr lang="en-US" baseline="0" dirty="0"/>
              <a:t> based on same day in prior month – Discuss usage of DATESINPERIOD and LASTDATE</a:t>
            </a:r>
            <a:endParaRPr lang="en-US" dirty="0"/>
          </a:p>
        </p:txBody>
      </p:sp>
    </p:spTree>
    <p:extLst>
      <p:ext uri="{BB962C8B-B14F-4D97-AF65-F5344CB8AC3E}">
        <p14:creationId xmlns:p14="http://schemas.microsoft.com/office/powerpoint/2010/main" val="1718845333"/>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66099661"/>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300" dirty="0"/>
          </a:p>
        </p:txBody>
      </p:sp>
    </p:spTree>
    <p:extLst>
      <p:ext uri="{BB962C8B-B14F-4D97-AF65-F5344CB8AC3E}">
        <p14:creationId xmlns:p14="http://schemas.microsoft.com/office/powerpoint/2010/main" val="4088542956"/>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70388" y="639763"/>
            <a:ext cx="3071812" cy="1727200"/>
          </a:xfrm>
        </p:spPr>
      </p:sp>
      <p:sp>
        <p:nvSpPr>
          <p:cNvPr id="3" name="Notes Placeholder 2"/>
          <p:cNvSpPr>
            <a:spLocks noGrp="1"/>
          </p:cNvSpPr>
          <p:nvPr>
            <p:ph type="body" idx="1"/>
          </p:nvPr>
        </p:nvSpPr>
        <p:spPr/>
        <p:txBody>
          <a:bodyPr/>
          <a:lstStyle/>
          <a:p>
            <a:pPr defTabSz="881390">
              <a:defRPr/>
            </a:pPr>
            <a:r>
              <a:rPr lang="en-US" dirty="0"/>
              <a:t>External</a:t>
            </a:r>
            <a:r>
              <a:rPr lang="en-US" baseline="0" dirty="0"/>
              <a:t> Support Resources for Microsoft</a:t>
            </a:r>
            <a:endParaRPr lang="en-US" dirty="0"/>
          </a:p>
          <a:p>
            <a:endParaRPr lang="en-US" dirty="0"/>
          </a:p>
        </p:txBody>
      </p:sp>
    </p:spTree>
    <p:extLst>
      <p:ext uri="{BB962C8B-B14F-4D97-AF65-F5344CB8AC3E}">
        <p14:creationId xmlns:p14="http://schemas.microsoft.com/office/powerpoint/2010/main" val="11796958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t>In a good Data Model, the model can assume that column types are homogeneous (as they are strongly typed).  This is different from Excel, where any given cell in a spreadsheet can contain different data types.</a:t>
            </a:r>
          </a:p>
        </p:txBody>
      </p:sp>
    </p:spTree>
    <p:extLst>
      <p:ext uri="{BB962C8B-B14F-4D97-AF65-F5344CB8AC3E}">
        <p14:creationId xmlns:p14="http://schemas.microsoft.com/office/powerpoint/2010/main" val="4131266683"/>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19092612"/>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98615748"/>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7568323"/>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15644061"/>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72766283"/>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300" dirty="0"/>
          </a:p>
        </p:txBody>
      </p:sp>
    </p:spTree>
    <p:extLst>
      <p:ext uri="{BB962C8B-B14F-4D97-AF65-F5344CB8AC3E}">
        <p14:creationId xmlns:p14="http://schemas.microsoft.com/office/powerpoint/2010/main" val="3248820358"/>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68401" indent="-168401">
              <a:buFont typeface="Arial" panose="020B0604020202020204" pitchFamily="34" charset="0"/>
              <a:buChar char="•"/>
            </a:pPr>
            <a:r>
              <a:rPr lang="en-US" dirty="0"/>
              <a:t>Used</a:t>
            </a:r>
            <a:r>
              <a:rPr lang="en-US" baseline="0" dirty="0"/>
              <a:t> to add attributes that don’t exist in the source data </a:t>
            </a:r>
          </a:p>
          <a:p>
            <a:pPr marL="168401" indent="-168401">
              <a:buFont typeface="Arial" panose="020B0604020202020204" pitchFamily="34" charset="0"/>
              <a:buChar char="•"/>
            </a:pPr>
            <a:r>
              <a:rPr lang="en-US" baseline="0" dirty="0"/>
              <a:t>See this formula. This looks a lot like Excel</a:t>
            </a:r>
          </a:p>
          <a:p>
            <a:endParaRPr lang="en-US" baseline="0" dirty="0"/>
          </a:p>
          <a:p>
            <a:r>
              <a:rPr lang="en-US" b="1" u="sng" baseline="0" dirty="0"/>
              <a:t>Demo:</a:t>
            </a:r>
          </a:p>
          <a:p>
            <a:pPr marL="168401" indent="-168401">
              <a:buFont typeface="Arial" panose="020B0604020202020204" pitchFamily="34" charset="0"/>
              <a:buChar char="•"/>
            </a:pPr>
            <a:r>
              <a:rPr lang="en-US" b="0" u="none" baseline="0" dirty="0"/>
              <a:t>In Product Dim Table add the above formula from the Tab called “Calculated Column”</a:t>
            </a:r>
          </a:p>
        </p:txBody>
      </p:sp>
    </p:spTree>
    <p:extLst>
      <p:ext uri="{BB962C8B-B14F-4D97-AF65-F5344CB8AC3E}">
        <p14:creationId xmlns:p14="http://schemas.microsoft.com/office/powerpoint/2010/main" val="1562239634"/>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baseline="0" dirty="0"/>
              <a:t>DEMO: </a:t>
            </a:r>
            <a:r>
              <a:rPr lang="en-US" baseline="0" dirty="0"/>
              <a:t>If a question comes up related to how to create a calculated column in ”M”, then do the following:</a:t>
            </a:r>
          </a:p>
          <a:p>
            <a:r>
              <a:rPr lang="en-US" baseline="0" dirty="0"/>
              <a:t>	Open Query editor and create a calculated column using this formula: </a:t>
            </a:r>
          </a:p>
          <a:p>
            <a:r>
              <a:rPr lang="en-US" baseline="0" dirty="0"/>
              <a:t>	 </a:t>
            </a:r>
            <a:r>
              <a:rPr lang="en-US" dirty="0"/>
              <a:t>if [Unit Price] &lt;= 25 then "Low" else if [Unit Price] &lt;=50 then "Medium" else "High“</a:t>
            </a:r>
            <a:br>
              <a:rPr lang="en-US" dirty="0"/>
            </a:br>
            <a:r>
              <a:rPr lang="en-US" dirty="0"/>
              <a:t>	M is case sensitive and the if/then/else syntax is different than Excel/DAX</a:t>
            </a:r>
          </a:p>
          <a:p>
            <a:endParaRPr lang="en-US" dirty="0"/>
          </a:p>
          <a:p>
            <a:pPr defTabSz="881390">
              <a:defRPr/>
            </a:pPr>
            <a:r>
              <a:rPr lang="en-US" b="1" u="sng" baseline="0" dirty="0"/>
              <a:t>Instructor Talking Point</a:t>
            </a:r>
            <a:r>
              <a:rPr lang="en-US" baseline="0" dirty="0"/>
              <a:t>, if needed:</a:t>
            </a:r>
          </a:p>
          <a:p>
            <a:pPr marL="165261" indent="-165261">
              <a:buFont typeface="Arial" panose="020B0604020202020204" pitchFamily="34" charset="0"/>
              <a:buChar char="•"/>
            </a:pPr>
            <a:r>
              <a:rPr lang="en-US" baseline="0" dirty="0"/>
              <a:t>Once the column comes in it becomes like any other column in Power BI Desktop file</a:t>
            </a:r>
          </a:p>
          <a:p>
            <a:pPr marL="661043" lvl="1" indent="-220348">
              <a:buFont typeface="Arial" panose="020B0604020202020204" pitchFamily="34" charset="0"/>
              <a:buChar char="•"/>
            </a:pPr>
            <a:r>
              <a:rPr lang="en-US" baseline="0" dirty="0"/>
              <a:t>The column is compressed</a:t>
            </a:r>
          </a:p>
          <a:p>
            <a:pPr marL="661043" lvl="1" indent="-220348">
              <a:buFont typeface="Arial" panose="020B0604020202020204" pitchFamily="34" charset="0"/>
              <a:buChar char="•"/>
            </a:pPr>
            <a:r>
              <a:rPr lang="en-US" baseline="0" dirty="0"/>
              <a:t>There is a secondary processing for Calculated Columns – Which makes process times slower</a:t>
            </a:r>
          </a:p>
        </p:txBody>
      </p:sp>
    </p:spTree>
    <p:extLst>
      <p:ext uri="{BB962C8B-B14F-4D97-AF65-F5344CB8AC3E}">
        <p14:creationId xmlns:p14="http://schemas.microsoft.com/office/powerpoint/2010/main" val="3039604432"/>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80367361"/>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Bring in the column.</a:t>
            </a:r>
            <a:r>
              <a:rPr lang="en-US" baseline="0" dirty="0"/>
              <a:t>  Let it resolve and then multiply</a:t>
            </a:r>
          </a:p>
          <a:p>
            <a:r>
              <a:rPr lang="en-US" b="1" u="sng" baseline="0" dirty="0"/>
              <a:t>Demo: </a:t>
            </a:r>
          </a:p>
          <a:p>
            <a:endParaRPr lang="en-US" baseline="0" dirty="0"/>
          </a:p>
          <a:p>
            <a:pPr defTabSz="881390">
              <a:defRPr/>
            </a:pPr>
            <a:r>
              <a:rPr lang="en-US" baseline="0" dirty="0"/>
              <a:t>In </a:t>
            </a:r>
            <a:r>
              <a:rPr lang="en-US" b="1" baseline="0" dirty="0" err="1"/>
              <a:t>SalesFact</a:t>
            </a:r>
            <a:r>
              <a:rPr lang="en-US" b="1" baseline="0" dirty="0"/>
              <a:t> Table </a:t>
            </a:r>
            <a:r>
              <a:rPr lang="en-US" baseline="0" dirty="0"/>
              <a:t>write this formula: </a:t>
            </a:r>
            <a:r>
              <a:rPr lang="en-US" b="1" dirty="0">
                <a:solidFill>
                  <a:srgbClr val="00B0F0"/>
                </a:solidFill>
              </a:rPr>
              <a:t>Sales[COGS] = RELATED(ProductDim[Unit Cost]) * Sales[Units]</a:t>
            </a:r>
            <a:endParaRPr lang="en-US" baseline="0" dirty="0"/>
          </a:p>
          <a:p>
            <a:r>
              <a:rPr lang="en-US" baseline="0" dirty="0"/>
              <a:t>(also available in Calculated Column Tab)</a:t>
            </a:r>
          </a:p>
          <a:p>
            <a:endParaRPr lang="en-US" b="1" u="sng" baseline="0" dirty="0"/>
          </a:p>
          <a:p>
            <a:r>
              <a:rPr lang="en-US" b="1" u="sng" baseline="0" dirty="0"/>
              <a:t>Note to instructor: </a:t>
            </a:r>
            <a:r>
              <a:rPr lang="en-US" baseline="0" dirty="0"/>
              <a:t>Just like </a:t>
            </a:r>
            <a:r>
              <a:rPr lang="en-US" baseline="0" dirty="0" err="1"/>
              <a:t>Vlookup</a:t>
            </a:r>
            <a:r>
              <a:rPr lang="en-US" baseline="0" dirty="0"/>
              <a:t> but without all of the drama – No NA()</a:t>
            </a:r>
            <a:endParaRPr lang="en-US" dirty="0"/>
          </a:p>
          <a:p>
            <a:endParaRPr lang="en-US" dirty="0"/>
          </a:p>
        </p:txBody>
      </p:sp>
    </p:spTree>
    <p:extLst>
      <p:ext uri="{BB962C8B-B14F-4D97-AF65-F5344CB8AC3E}">
        <p14:creationId xmlns:p14="http://schemas.microsoft.com/office/powerpoint/2010/main" val="3152032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ln w="0"/>
              </a:rPr>
              <a:t>This slide builds automatically.  </a:t>
            </a:r>
          </a:p>
          <a:p>
            <a:r>
              <a:rPr lang="en-US" dirty="0">
                <a:ln w="0"/>
              </a:rPr>
              <a:t>Depicts the data flow for Power BI Desktop along with what is in a PBIX file.</a:t>
            </a:r>
          </a:p>
          <a:p>
            <a:r>
              <a:rPr lang="en-US" dirty="0">
                <a:ln w="0"/>
              </a:rPr>
              <a:t>Note all the data sources that can be pulled into Query Editor.</a:t>
            </a:r>
          </a:p>
          <a:p>
            <a:r>
              <a:rPr lang="en-US" dirty="0">
                <a:ln w="0"/>
              </a:rPr>
              <a:t>Not the different views (Report, Data, Relationships) once all of the data is pulled in.</a:t>
            </a:r>
          </a:p>
          <a:p>
            <a:endParaRPr lang="en-US" dirty="0"/>
          </a:p>
        </p:txBody>
      </p:sp>
    </p:spTree>
    <p:extLst>
      <p:ext uri="{BB962C8B-B14F-4D97-AF65-F5344CB8AC3E}">
        <p14:creationId xmlns:p14="http://schemas.microsoft.com/office/powerpoint/2010/main" val="422586639"/>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This is an example of </a:t>
            </a:r>
            <a:r>
              <a:rPr lang="en-US" b="1" baseline="0" dirty="0"/>
              <a:t>“Just because you can, does not mean you should”</a:t>
            </a:r>
          </a:p>
          <a:p>
            <a:r>
              <a:rPr lang="en-US" baseline="0" dirty="0"/>
              <a:t>Creating a calculated column like this on the fact table takes way too much memory when it could just as easily be placed on the GeographyDim table. </a:t>
            </a:r>
          </a:p>
          <a:p>
            <a:pPr defTabSz="881390">
              <a:defRPr/>
            </a:pPr>
            <a:endParaRPr lang="en-US" dirty="0"/>
          </a:p>
          <a:p>
            <a:pPr defTabSz="881390">
              <a:defRPr/>
            </a:pPr>
            <a:r>
              <a:rPr lang="en-US" b="1" u="none" baseline="0" dirty="0"/>
              <a:t>No Demo on this slide</a:t>
            </a:r>
          </a:p>
          <a:p>
            <a:pPr defTabSz="881390">
              <a:defRPr/>
            </a:pPr>
            <a:endParaRPr lang="en-US" b="1" u="none" baseline="0" dirty="0"/>
          </a:p>
          <a:p>
            <a:pPr defTabSz="881390">
              <a:defRPr/>
            </a:pPr>
            <a:r>
              <a:rPr lang="en-US" b="1" u="sng" baseline="0" dirty="0"/>
              <a:t>Note to Instructor: </a:t>
            </a:r>
            <a:r>
              <a:rPr lang="en-US" baseline="0" dirty="0"/>
              <a:t>If you need to aggregate back from 1 side to the Many side, there is a companion formula called </a:t>
            </a:r>
            <a:r>
              <a:rPr lang="en-US" b="1" baseline="0" dirty="0" err="1"/>
              <a:t>RelatedTable</a:t>
            </a:r>
            <a:r>
              <a:rPr lang="en-US" baseline="0" dirty="0"/>
              <a:t> – but we will cover that later.</a:t>
            </a:r>
          </a:p>
        </p:txBody>
      </p:sp>
    </p:spTree>
    <p:extLst>
      <p:ext uri="{BB962C8B-B14F-4D97-AF65-F5344CB8AC3E}">
        <p14:creationId xmlns:p14="http://schemas.microsoft.com/office/powerpoint/2010/main" val="472936418"/>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b="1" u="sng" baseline="0" dirty="0">
                <a:effectLst>
                  <a:outerShdw blurRad="38100" dist="38100" dir="2700000" algn="tl">
                    <a:srgbClr val="000000">
                      <a:alpha val="43137"/>
                    </a:srgbClr>
                  </a:outerShdw>
                </a:effectLst>
              </a:rPr>
              <a:t>Note to Instructor: </a:t>
            </a:r>
            <a:r>
              <a:rPr lang="en-US" baseline="0" dirty="0"/>
              <a:t>This has already been covered and is just reinforcing a concept covered in a previous slide.</a:t>
            </a:r>
          </a:p>
          <a:p>
            <a:endParaRPr lang="en-US" baseline="0" dirty="0"/>
          </a:p>
        </p:txBody>
      </p:sp>
    </p:spTree>
    <p:extLst>
      <p:ext uri="{BB962C8B-B14F-4D97-AF65-F5344CB8AC3E}">
        <p14:creationId xmlns:p14="http://schemas.microsoft.com/office/powerpoint/2010/main" val="1192349205"/>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b="1" u="sng" baseline="0" dirty="0"/>
              <a:t>Instructor Talking Point</a:t>
            </a:r>
            <a:r>
              <a:rPr lang="en-US" baseline="0" dirty="0"/>
              <a:t>, </a:t>
            </a:r>
          </a:p>
          <a:p>
            <a:pPr defTabSz="881390">
              <a:defRPr/>
            </a:pPr>
            <a:endParaRPr lang="en-US" baseline="0" dirty="0"/>
          </a:p>
          <a:p>
            <a:pPr defTabSz="881390">
              <a:defRPr/>
            </a:pPr>
            <a:r>
              <a:rPr lang="en-US" baseline="0" dirty="0"/>
              <a:t>Best Practice is to create a calculated column at the HIGHEST level of granularity  - in the highest dim</a:t>
            </a:r>
            <a:endParaRPr lang="en-US" dirty="0"/>
          </a:p>
          <a:p>
            <a:endParaRPr lang="en-US" dirty="0"/>
          </a:p>
        </p:txBody>
      </p:sp>
    </p:spTree>
    <p:extLst>
      <p:ext uri="{BB962C8B-B14F-4D97-AF65-F5344CB8AC3E}">
        <p14:creationId xmlns:p14="http://schemas.microsoft.com/office/powerpoint/2010/main" val="4262468852"/>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b="1" u="sng" baseline="0" dirty="0"/>
              <a:t>Instructor Note: </a:t>
            </a:r>
            <a:r>
              <a:rPr lang="en-US" b="0" u="none" baseline="0" dirty="0"/>
              <a:t>This is just a navigation slide</a:t>
            </a:r>
            <a:endParaRPr lang="en-US" b="0" u="none" dirty="0"/>
          </a:p>
          <a:p>
            <a:endParaRPr lang="en-US" b="0" u="none" dirty="0"/>
          </a:p>
        </p:txBody>
      </p:sp>
    </p:spTree>
    <p:extLst>
      <p:ext uri="{BB962C8B-B14F-4D97-AF65-F5344CB8AC3E}">
        <p14:creationId xmlns:p14="http://schemas.microsoft.com/office/powerpoint/2010/main" val="928366633"/>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b="1" u="sng" baseline="0" dirty="0"/>
              <a:t>Instructor Note: </a:t>
            </a:r>
            <a:r>
              <a:rPr lang="en-US" dirty="0"/>
              <a:t>Nothing to demo. Slide is self explanatory</a:t>
            </a:r>
          </a:p>
          <a:p>
            <a:pPr defTabSz="881390">
              <a:defRPr/>
            </a:pPr>
            <a:r>
              <a:rPr lang="en-US" dirty="0"/>
              <a:t>“Quick </a:t>
            </a:r>
            <a:r>
              <a:rPr lang="en-US" dirty="0" err="1"/>
              <a:t>Calcs</a:t>
            </a:r>
            <a:r>
              <a:rPr lang="en-US" dirty="0"/>
              <a:t>” has been renamed to “</a:t>
            </a:r>
            <a:r>
              <a:rPr lang="en-US" dirty="0">
                <a:gradFill>
                  <a:gsLst>
                    <a:gs pos="2917">
                      <a:schemeClr val="tx1"/>
                    </a:gs>
                    <a:gs pos="30000">
                      <a:schemeClr val="tx1"/>
                    </a:gs>
                  </a:gsLst>
                  <a:lin ang="5400000" scaled="0"/>
                </a:gradFill>
              </a:rPr>
              <a:t>Show Value As</a:t>
            </a:r>
            <a:r>
              <a:rPr lang="en-US" dirty="0"/>
              <a:t>”</a:t>
            </a:r>
          </a:p>
          <a:p>
            <a:pPr defTabSz="881390">
              <a:defRPr/>
            </a:pPr>
            <a:r>
              <a:rPr lang="en-US" dirty="0"/>
              <a:t>“Quick Measures” are new in the April release</a:t>
            </a:r>
          </a:p>
          <a:p>
            <a:endParaRPr lang="en-US" dirty="0"/>
          </a:p>
        </p:txBody>
      </p:sp>
    </p:spTree>
    <p:extLst>
      <p:ext uri="{BB962C8B-B14F-4D97-AF65-F5344CB8AC3E}">
        <p14:creationId xmlns:p14="http://schemas.microsoft.com/office/powerpoint/2010/main" val="825472552"/>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baseline="0" dirty="0"/>
              <a:t>DEMO:   </a:t>
            </a:r>
          </a:p>
          <a:p>
            <a:endParaRPr lang="en-US" b="1" u="sng" baseline="0" dirty="0"/>
          </a:p>
          <a:p>
            <a:r>
              <a:rPr lang="en-US" baseline="0" dirty="0"/>
              <a:t>From the Modeling Ribbon, show measure called Total Sales and that resolves to the same values as default summarization. </a:t>
            </a:r>
          </a:p>
          <a:p>
            <a:r>
              <a:rPr lang="en-US" baseline="0" dirty="0"/>
              <a:t>Formula: Total Sales = SUM(Sales[Sales Amount])</a:t>
            </a:r>
          </a:p>
          <a:p>
            <a:r>
              <a:rPr lang="en-US" baseline="0" dirty="0"/>
              <a:t>In the Measure tab, drop the Total Sales measure onto the graph on the right in the values section</a:t>
            </a:r>
          </a:p>
          <a:p>
            <a:endParaRPr lang="en-US" baseline="0" dirty="0"/>
          </a:p>
          <a:p>
            <a:pPr defTabSz="881390">
              <a:defRPr/>
            </a:pPr>
            <a:r>
              <a:rPr lang="en-US" b="1" u="sng" baseline="0" dirty="0"/>
              <a:t>Instructor Talking Points:</a:t>
            </a:r>
            <a:endParaRPr lang="en-US" b="0" u="none" baseline="0" dirty="0"/>
          </a:p>
          <a:p>
            <a:pPr defTabSz="881390">
              <a:defRPr/>
            </a:pPr>
            <a:endParaRPr lang="en-US" b="0" u="none" baseline="0" dirty="0"/>
          </a:p>
          <a:p>
            <a:pPr defTabSz="881390">
              <a:defRPr/>
            </a:pPr>
            <a:r>
              <a:rPr lang="en-US" b="0" u="none" baseline="0" dirty="0"/>
              <a:t>Explain the calculations in DAX vs Power BI:</a:t>
            </a:r>
          </a:p>
          <a:p>
            <a:pPr marL="165261" indent="-165261" defTabSz="881390">
              <a:buFont typeface="Arial" panose="020B0604020202020204" pitchFamily="34" charset="0"/>
              <a:buChar char="•"/>
              <a:defRPr/>
            </a:pPr>
            <a:r>
              <a:rPr lang="en-US" b="0" u="none" baseline="0" dirty="0"/>
              <a:t>On the graph on the top left, the calculations are done by Power BI implicitly.</a:t>
            </a:r>
          </a:p>
          <a:p>
            <a:pPr marL="165261" indent="-165261" defTabSz="881390">
              <a:buFont typeface="Arial" panose="020B0604020202020204" pitchFamily="34" charset="0"/>
              <a:buChar char="•"/>
              <a:defRPr/>
            </a:pPr>
            <a:r>
              <a:rPr lang="en-US" b="0" u="none" baseline="0" dirty="0"/>
              <a:t>The graph on the right, show the calculations on the right in DAX which are written, explicitly. </a:t>
            </a:r>
          </a:p>
          <a:p>
            <a:pPr defTabSz="881390">
              <a:defRPr/>
            </a:pPr>
            <a:endParaRPr lang="en-US" baseline="0" dirty="0"/>
          </a:p>
          <a:p>
            <a:pPr defTabSz="881390">
              <a:defRPr/>
            </a:pPr>
            <a:r>
              <a:rPr lang="en-US" b="1" u="sng" baseline="0" dirty="0"/>
              <a:t>Instructor Note:</a:t>
            </a:r>
            <a:endParaRPr lang="en-US" baseline="0" dirty="0"/>
          </a:p>
          <a:p>
            <a:pPr marL="168401" indent="-168401">
              <a:buFont typeface="Arial" panose="020B0604020202020204" pitchFamily="34" charset="0"/>
              <a:buChar char="•"/>
            </a:pPr>
            <a:r>
              <a:rPr lang="en-US" dirty="0"/>
              <a:t>Talk about Home Tables. Even though it</a:t>
            </a:r>
            <a:r>
              <a:rPr lang="en-US" baseline="0" dirty="0"/>
              <a:t> looks like Measures are in a Fact Table internally they are stored in a separate table called Measures Table</a:t>
            </a:r>
          </a:p>
          <a:p>
            <a:pPr marL="168401" indent="-168401">
              <a:buFont typeface="Arial" panose="020B0604020202020204" pitchFamily="34" charset="0"/>
              <a:buChar char="•"/>
            </a:pPr>
            <a:r>
              <a:rPr lang="en-US" baseline="0" dirty="0"/>
              <a:t>Always ensure the Home Table is a FACT table</a:t>
            </a:r>
          </a:p>
          <a:p>
            <a:pPr marL="174657" indent="-174657">
              <a:buFont typeface="Arial" panose="020B0604020202020204" pitchFamily="34" charset="0"/>
              <a:buChar char="•"/>
            </a:pPr>
            <a:r>
              <a:rPr lang="en-US" baseline="0" dirty="0"/>
              <a:t>Be sure the mention that measures should only be associated with FACT tables, and that measure names must be globally unique within the data model.</a:t>
            </a:r>
          </a:p>
          <a:p>
            <a:pPr marL="631722" lvl="1" indent="-174657">
              <a:buFont typeface="Arial" panose="020B0604020202020204" pitchFamily="34" charset="0"/>
              <a:buChar char="•"/>
            </a:pPr>
            <a:r>
              <a:rPr lang="en-US" baseline="0" dirty="0"/>
              <a:t>If class is interested, may be worth mentioning that the reason measure names must be unique is that they end up being associated with a hidden measures-only table that gets created in the data model</a:t>
            </a:r>
          </a:p>
        </p:txBody>
      </p:sp>
    </p:spTree>
    <p:extLst>
      <p:ext uri="{BB962C8B-B14F-4D97-AF65-F5344CB8AC3E}">
        <p14:creationId xmlns:p14="http://schemas.microsoft.com/office/powerpoint/2010/main" val="2701176692"/>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Advantage to writing</a:t>
            </a:r>
            <a:r>
              <a:rPr lang="en-US" baseline="0" dirty="0"/>
              <a:t> DAX</a:t>
            </a:r>
          </a:p>
          <a:p>
            <a:pPr marL="165261" indent="-165261">
              <a:buFont typeface="Arial" panose="020B0604020202020204" pitchFamily="34" charset="0"/>
              <a:buChar char="•"/>
            </a:pPr>
            <a:r>
              <a:rPr lang="en-US" baseline="0" dirty="0"/>
              <a:t>Simplify DAX by referencing other Measures</a:t>
            </a:r>
          </a:p>
          <a:p>
            <a:pPr marL="165261" indent="-165261">
              <a:buFont typeface="Arial" panose="020B0604020202020204" pitchFamily="34" charset="0"/>
              <a:buChar char="•"/>
            </a:pPr>
            <a:r>
              <a:rPr lang="en-US" baseline="0" dirty="0"/>
              <a:t>Quickly reference the list of measures from the formula bar by typing “[“ – As all Measures start with this character</a:t>
            </a:r>
          </a:p>
        </p:txBody>
      </p:sp>
    </p:spTree>
    <p:extLst>
      <p:ext uri="{BB962C8B-B14F-4D97-AF65-F5344CB8AC3E}">
        <p14:creationId xmlns:p14="http://schemas.microsoft.com/office/powerpoint/2010/main" val="2609598069"/>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a:t>
            </a:r>
            <a:r>
              <a:rPr lang="en-US" baseline="0" dirty="0"/>
              <a:t>  </a:t>
            </a:r>
          </a:p>
          <a:p>
            <a:r>
              <a:rPr lang="en-US" baseline="0" dirty="0"/>
              <a:t>Profit Margin = Sales[Sales Amount] – Sales[Cogs]</a:t>
            </a:r>
          </a:p>
          <a:p>
            <a:r>
              <a:rPr lang="en-US" dirty="0"/>
              <a:t>Profit Margin % = DIVIDE([</a:t>
            </a:r>
            <a:r>
              <a:rPr lang="en-US" baseline="0" dirty="0"/>
              <a:t>Profit Margin], Sum(Sales[COGS]) )</a:t>
            </a:r>
          </a:p>
        </p:txBody>
      </p:sp>
    </p:spTree>
    <p:extLst>
      <p:ext uri="{BB962C8B-B14F-4D97-AF65-F5344CB8AC3E}">
        <p14:creationId xmlns:p14="http://schemas.microsoft.com/office/powerpoint/2010/main" val="2155945254"/>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21386320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dirty="0">
                <a:ln w="0"/>
              </a:rPr>
              <a:t>The BY’s will be the dimensional attributes that we will use to describe the facts.</a:t>
            </a:r>
          </a:p>
          <a:p>
            <a:endParaRPr lang="en-US" dirty="0"/>
          </a:p>
        </p:txBody>
      </p:sp>
    </p:spTree>
    <p:extLst>
      <p:ext uri="{BB962C8B-B14F-4D97-AF65-F5344CB8AC3E}">
        <p14:creationId xmlns:p14="http://schemas.microsoft.com/office/powerpoint/2010/main" val="22381275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dirty="0"/>
              <a:t>A Relationship is analogous to how an Excel VLOOKUP function brings two tables together</a:t>
            </a:r>
            <a:endParaRPr lang="en-US" dirty="0">
              <a:ln w="0"/>
              <a:effectLst>
                <a:outerShdw blurRad="38100" dist="19050" dir="2700000" algn="tl" rotWithShape="0">
                  <a:schemeClr val="dk1">
                    <a:alpha val="40000"/>
                  </a:schemeClr>
                </a:outerShdw>
              </a:effectLst>
            </a:endParaRPr>
          </a:p>
          <a:p>
            <a:endParaRPr lang="en-US" dirty="0"/>
          </a:p>
          <a:p>
            <a:r>
              <a:rPr lang="en-US" dirty="0"/>
              <a:t>Can observe which side is the many (*) and which is the one (1) - CARDINALITY</a:t>
            </a:r>
          </a:p>
          <a:p>
            <a:endParaRPr lang="en-US" dirty="0"/>
          </a:p>
          <a:p>
            <a:r>
              <a:rPr lang="en-US" dirty="0"/>
              <a:t>When you draw the relationship, Desktop</a:t>
            </a:r>
            <a:r>
              <a:rPr lang="en-US" baseline="0" dirty="0"/>
              <a:t> does several heuristic things</a:t>
            </a:r>
          </a:p>
          <a:p>
            <a:pPr marL="165261" indent="-165261">
              <a:buFont typeface="Arial" panose="020B0604020202020204" pitchFamily="34" charset="0"/>
              <a:buChar char="•"/>
            </a:pPr>
            <a:r>
              <a:rPr lang="en-US" baseline="0" dirty="0"/>
              <a:t>It checks that one side of the relationship is the “One”  and the other is the “Many”</a:t>
            </a:r>
          </a:p>
          <a:p>
            <a:pPr marL="165261" indent="-165261">
              <a:buFont typeface="Arial" panose="020B0604020202020204" pitchFamily="34" charset="0"/>
              <a:buChar char="•"/>
            </a:pPr>
            <a:endParaRPr lang="en-US" baseline="0" dirty="0"/>
          </a:p>
          <a:p>
            <a:pPr marL="165261" indent="-165261">
              <a:buFont typeface="Arial" panose="020B0604020202020204" pitchFamily="34" charset="0"/>
              <a:buChar char="•"/>
            </a:pPr>
            <a:r>
              <a:rPr lang="en-US" baseline="0" dirty="0"/>
              <a:t>Directions of Relationship</a:t>
            </a:r>
          </a:p>
          <a:p>
            <a:pPr marL="605956" lvl="1" indent="-165261">
              <a:buFont typeface="Arial" panose="020B0604020202020204" pitchFamily="34" charset="0"/>
              <a:buChar char="•"/>
            </a:pPr>
            <a:r>
              <a:rPr lang="en-US" baseline="0" dirty="0" err="1"/>
              <a:t>Uni</a:t>
            </a:r>
            <a:r>
              <a:rPr lang="en-US" baseline="0" dirty="0"/>
              <a:t>-directional are created by default and allows filters to get passed from attribute (dim) table to the Fact</a:t>
            </a:r>
          </a:p>
          <a:p>
            <a:pPr marL="605956" lvl="1" indent="-165261">
              <a:buFont typeface="Arial" panose="020B0604020202020204" pitchFamily="34" charset="0"/>
              <a:buChar char="•"/>
            </a:pPr>
            <a:r>
              <a:rPr lang="en-US" dirty="0"/>
              <a:t>Bi-Directional</a:t>
            </a:r>
            <a:r>
              <a:rPr lang="en-US" baseline="0" dirty="0"/>
              <a:t> relationship allow you to pass filters in both directions</a:t>
            </a:r>
          </a:p>
          <a:p>
            <a:pPr marL="1046651" lvl="2" indent="-165261">
              <a:buFont typeface="Arial" panose="020B0604020202020204" pitchFamily="34" charset="0"/>
              <a:buChar char="•"/>
            </a:pPr>
            <a:r>
              <a:rPr lang="en-US" baseline="0" dirty="0"/>
              <a:t>This is different than Many to Many</a:t>
            </a:r>
          </a:p>
          <a:p>
            <a:pPr marL="1046651" lvl="2" indent="-165261">
              <a:buFont typeface="Arial" panose="020B0604020202020204" pitchFamily="34" charset="0"/>
              <a:buChar char="•"/>
            </a:pPr>
            <a:r>
              <a:rPr lang="en-US" baseline="0" dirty="0"/>
              <a:t>There is a significant performance penalty for Bi-Directional filtering</a:t>
            </a:r>
            <a:endParaRPr lang="en-US" dirty="0"/>
          </a:p>
          <a:p>
            <a:endParaRPr lang="en-US" dirty="0"/>
          </a:p>
        </p:txBody>
      </p:sp>
    </p:spTree>
    <p:extLst>
      <p:ext uri="{BB962C8B-B14F-4D97-AF65-F5344CB8AC3E}">
        <p14:creationId xmlns:p14="http://schemas.microsoft.com/office/powerpoint/2010/main" val="4285942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8350" y="276225"/>
            <a:ext cx="3173413" cy="17843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870833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Similar</a:t>
            </a:r>
            <a:r>
              <a:rPr lang="en-US" baseline="0" dirty="0"/>
              <a:t> to Excel with many V-Lookups</a:t>
            </a:r>
          </a:p>
          <a:p>
            <a:pPr marL="165261" indent="-165261">
              <a:buFont typeface="Arial" panose="020B0604020202020204" pitchFamily="34" charset="0"/>
              <a:buChar char="•"/>
            </a:pPr>
            <a:r>
              <a:rPr lang="en-US" baseline="0" dirty="0"/>
              <a:t>Denormalized are flattened versions where all attributes are copied into the same table</a:t>
            </a:r>
          </a:p>
          <a:p>
            <a:pPr marL="165261" indent="-165261">
              <a:buFont typeface="Arial" panose="020B0604020202020204" pitchFamily="34" charset="0"/>
              <a:buChar char="•"/>
            </a:pPr>
            <a:endParaRPr lang="en-US" baseline="0" dirty="0"/>
          </a:p>
          <a:p>
            <a:pPr marL="165261" indent="-165261">
              <a:buFont typeface="Arial" panose="020B0604020202020204" pitchFamily="34" charset="0"/>
              <a:buChar char="•"/>
            </a:pPr>
            <a:r>
              <a:rPr lang="en-US" baseline="0" dirty="0"/>
              <a:t>This is a requirement of a certain “T” competitor – and a major differentiator in the market</a:t>
            </a:r>
            <a:endParaRPr lang="en-US" dirty="0"/>
          </a:p>
          <a:p>
            <a:endParaRPr lang="en-US" dirty="0"/>
          </a:p>
        </p:txBody>
      </p:sp>
    </p:spTree>
    <p:extLst>
      <p:ext uri="{BB962C8B-B14F-4D97-AF65-F5344CB8AC3E}">
        <p14:creationId xmlns:p14="http://schemas.microsoft.com/office/powerpoint/2010/main" val="30573522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dirty="0">
                <a:ln w="0"/>
              </a:rPr>
              <a:t>By extracting the repeated attributes to dimension tables, you are lowering the amount of memory required by the data model.</a:t>
            </a:r>
          </a:p>
          <a:p>
            <a:endParaRPr lang="en-US" dirty="0"/>
          </a:p>
          <a:p>
            <a:endParaRPr lang="en-US" dirty="0"/>
          </a:p>
        </p:txBody>
      </p:sp>
    </p:spTree>
    <p:extLst>
      <p:ext uri="{BB962C8B-B14F-4D97-AF65-F5344CB8AC3E}">
        <p14:creationId xmlns:p14="http://schemas.microsoft.com/office/powerpoint/2010/main" val="14058934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dirty="0">
                <a:ln w="0"/>
              </a:rPr>
              <a:t>“Snowflaking” off tables can be very beneficial when your dimensions have several repeating attributes that can be extracted to their own table. </a:t>
            </a:r>
          </a:p>
          <a:p>
            <a:endParaRPr lang="en-US" dirty="0"/>
          </a:p>
          <a:p>
            <a:r>
              <a:rPr lang="en-US" dirty="0"/>
              <a:t>A zip code is associated</a:t>
            </a:r>
            <a:r>
              <a:rPr lang="en-US" baseline="0" dirty="0"/>
              <a:t> with multiple attributes</a:t>
            </a:r>
          </a:p>
          <a:p>
            <a:r>
              <a:rPr lang="en-US" baseline="0" dirty="0"/>
              <a:t>Talk about your own zip code and the richness associated with that particular zip</a:t>
            </a:r>
          </a:p>
          <a:p>
            <a:endParaRPr lang="en-US" dirty="0"/>
          </a:p>
        </p:txBody>
      </p:sp>
    </p:spTree>
    <p:extLst>
      <p:ext uri="{BB962C8B-B14F-4D97-AF65-F5344CB8AC3E}">
        <p14:creationId xmlns:p14="http://schemas.microsoft.com/office/powerpoint/2010/main" val="2850817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Purpose of this presentation: </a:t>
            </a:r>
            <a:r>
              <a:rPr lang="en-US" baseline="0" dirty="0"/>
              <a:t>Power BI Modelling </a:t>
            </a:r>
          </a:p>
          <a:p>
            <a:r>
              <a:rPr lang="en-US" b="1" dirty="0"/>
              <a:t>Target audience:</a:t>
            </a:r>
            <a:r>
              <a:rPr lang="en-US" b="1" baseline="0" dirty="0"/>
              <a:t> </a:t>
            </a:r>
            <a:r>
              <a:rPr lang="en-US" baseline="0" dirty="0"/>
              <a:t>Analysts, Report Builders</a:t>
            </a:r>
          </a:p>
          <a:p>
            <a:endParaRPr lang="en-US" dirty="0"/>
          </a:p>
        </p:txBody>
      </p:sp>
    </p:spTree>
    <p:extLst>
      <p:ext uri="{BB962C8B-B14F-4D97-AF65-F5344CB8AC3E}">
        <p14:creationId xmlns:p14="http://schemas.microsoft.com/office/powerpoint/2010/main" val="21708487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n w="0"/>
              </a:rPr>
              <a:t>Keep in mind, your measures (calculations) should be placed on a fact table, but it really does not matter which one.  The key is that measures should not be placed on dimension tables.  </a:t>
            </a:r>
            <a:br>
              <a:rPr lang="en-US" dirty="0">
                <a:ln w="0"/>
              </a:rPr>
            </a:br>
            <a:r>
              <a:rPr lang="en-US" dirty="0">
                <a:ln w="0"/>
              </a:rPr>
              <a:t>If students want more detail on Why, send them to the DAX class for more detailed discussion. </a:t>
            </a:r>
          </a:p>
          <a:p>
            <a:endParaRPr lang="en-US" dirty="0">
              <a:ln w="0"/>
            </a:endParaRPr>
          </a:p>
          <a:p>
            <a:r>
              <a:rPr lang="en-US" dirty="0">
                <a:ln w="0"/>
              </a:rPr>
              <a:t>When you have a fact at the Month grain, like budget, you can create a calculated column which holds the first (or last) day of the month to use in creating the relationship.</a:t>
            </a:r>
          </a:p>
        </p:txBody>
      </p:sp>
    </p:spTree>
    <p:extLst>
      <p:ext uri="{BB962C8B-B14F-4D97-AF65-F5344CB8AC3E}">
        <p14:creationId xmlns:p14="http://schemas.microsoft.com/office/powerpoint/2010/main" val="34366985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do I care:  This will assist</a:t>
            </a:r>
            <a:r>
              <a:rPr lang="en-US" baseline="0" dirty="0"/>
              <a:t> you in writing good DAX</a:t>
            </a:r>
          </a:p>
        </p:txBody>
      </p:sp>
    </p:spTree>
    <p:extLst>
      <p:ext uri="{BB962C8B-B14F-4D97-AF65-F5344CB8AC3E}">
        <p14:creationId xmlns:p14="http://schemas.microsoft.com/office/powerpoint/2010/main" val="40939875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Additional Notes. </a:t>
            </a:r>
          </a:p>
        </p:txBody>
      </p:sp>
    </p:spTree>
    <p:extLst>
      <p:ext uri="{BB962C8B-B14F-4D97-AF65-F5344CB8AC3E}">
        <p14:creationId xmlns:p14="http://schemas.microsoft.com/office/powerpoint/2010/main" val="35416010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Row is stored in</a:t>
            </a:r>
            <a:r>
              <a:rPr lang="en-US" baseline="0" dirty="0"/>
              <a:t> a separate “File”</a:t>
            </a:r>
          </a:p>
          <a:p>
            <a:endParaRPr lang="en-US" baseline="0" dirty="0"/>
          </a:p>
          <a:p>
            <a:r>
              <a:rPr lang="en-US" baseline="0" dirty="0"/>
              <a:t>How many files do I open to get the “total Sales”?</a:t>
            </a:r>
          </a:p>
          <a:p>
            <a:endParaRPr lang="en-US" baseline="0" dirty="0"/>
          </a:p>
          <a:p>
            <a:r>
              <a:rPr lang="en-US" baseline="0" dirty="0"/>
              <a:t>For ANALYTICAL - To get the total sales – it will only need to open ONE File</a:t>
            </a:r>
          </a:p>
          <a:p>
            <a:r>
              <a:rPr lang="en-US" baseline="0" dirty="0"/>
              <a:t>* Column based architecture is better for Analysis</a:t>
            </a:r>
            <a:endParaRPr lang="en-US" dirty="0"/>
          </a:p>
          <a:p>
            <a:endParaRPr lang="en-US" dirty="0"/>
          </a:p>
        </p:txBody>
      </p:sp>
    </p:spTree>
    <p:extLst>
      <p:ext uri="{BB962C8B-B14F-4D97-AF65-F5344CB8AC3E}">
        <p14:creationId xmlns:p14="http://schemas.microsoft.com/office/powerpoint/2010/main" val="29956615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tend to be</a:t>
            </a:r>
            <a:r>
              <a:rPr lang="en-US" baseline="0" dirty="0"/>
              <a:t> data “Hogs” -  which columns do you really need?</a:t>
            </a:r>
          </a:p>
          <a:p>
            <a:endParaRPr lang="en-US" baseline="0" dirty="0"/>
          </a:p>
          <a:p>
            <a:r>
              <a:rPr lang="en-US" baseline="0" dirty="0"/>
              <a:t>In a proper Star Schema, Dictionary Encoding would primary affect Dimension table, or text fields on Fact table (of which there should be few, if any).  </a:t>
            </a:r>
          </a:p>
          <a:p>
            <a:endParaRPr lang="en-US" dirty="0"/>
          </a:p>
        </p:txBody>
      </p:sp>
    </p:spTree>
    <p:extLst>
      <p:ext uri="{BB962C8B-B14F-4D97-AF65-F5344CB8AC3E}">
        <p14:creationId xmlns:p14="http://schemas.microsoft.com/office/powerpoint/2010/main" val="12013560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compression</a:t>
            </a:r>
            <a:r>
              <a:rPr lang="en-US" baseline="0" dirty="0"/>
              <a:t> technique which is used to compress black and white images.  The PowerBI team is using this same Run Length compression.  </a:t>
            </a:r>
          </a:p>
          <a:p>
            <a:endParaRPr lang="en-US" baseline="0" dirty="0"/>
          </a:p>
          <a:p>
            <a:r>
              <a:rPr lang="en-US" baseline="0" dirty="0"/>
              <a:t>If you have 10,00 TRUEs then 10,000 FALSEs, it will provide the best compression of the column</a:t>
            </a:r>
          </a:p>
          <a:p>
            <a:endParaRPr lang="en-US" baseline="0" dirty="0"/>
          </a:p>
          <a:p>
            <a:r>
              <a:rPr lang="en-US" baseline="0" dirty="0"/>
              <a:t>Memory compression and performance are directly related</a:t>
            </a:r>
          </a:p>
          <a:p>
            <a:endParaRPr lang="en-US" baseline="0" dirty="0"/>
          </a:p>
          <a:p>
            <a:r>
              <a:rPr lang="en-US" baseline="0" dirty="0"/>
              <a:t>Mention </a:t>
            </a:r>
            <a:r>
              <a:rPr lang="en-US" baseline="0" dirty="0" err="1"/>
              <a:t>Kaspers</a:t>
            </a:r>
            <a:r>
              <a:rPr lang="en-US" baseline="0" dirty="0"/>
              <a:t>’ calculation blog post to find out how your memory is used.  (Link in Post)</a:t>
            </a:r>
            <a:endParaRPr lang="en-US" dirty="0"/>
          </a:p>
          <a:p>
            <a:endParaRPr lang="en-US" dirty="0"/>
          </a:p>
        </p:txBody>
      </p:sp>
    </p:spTree>
    <p:extLst>
      <p:ext uri="{BB962C8B-B14F-4D97-AF65-F5344CB8AC3E}">
        <p14:creationId xmlns:p14="http://schemas.microsoft.com/office/powerpoint/2010/main" val="18734397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When the file is closed – it is saved to the hard disc</a:t>
            </a:r>
          </a:p>
          <a:p>
            <a:pPr marL="165261" indent="-165261">
              <a:buFont typeface="Arial" panose="020B0604020202020204" pitchFamily="34" charset="0"/>
              <a:buChar char="•"/>
            </a:pPr>
            <a:r>
              <a:rPr lang="en-US" dirty="0"/>
              <a:t>When opened, the</a:t>
            </a:r>
            <a:r>
              <a:rPr lang="en-US" baseline="0" dirty="0"/>
              <a:t> DB is stored in RAM (</a:t>
            </a:r>
            <a:r>
              <a:rPr lang="en-US" baseline="0" dirty="0" err="1"/>
              <a:t>Approx</a:t>
            </a:r>
            <a:r>
              <a:rPr lang="en-US" baseline="0" dirty="0"/>
              <a:t> 60% of machine’s available RAM)</a:t>
            </a:r>
          </a:p>
          <a:p>
            <a:pPr marL="165261" indent="-165261">
              <a:buFont typeface="Arial" panose="020B0604020202020204" pitchFamily="34" charset="0"/>
              <a:buChar char="•"/>
            </a:pPr>
            <a:endParaRPr lang="en-US" baseline="0" dirty="0"/>
          </a:p>
          <a:p>
            <a:pPr marL="165261" indent="-165261">
              <a:buFont typeface="Arial" panose="020B0604020202020204" pitchFamily="34" charset="0"/>
              <a:buChar char="•"/>
            </a:pPr>
            <a:r>
              <a:rPr lang="en-US" baseline="0" dirty="0"/>
              <a:t>Hard Disk has mechanical parts  - read/writes are slower</a:t>
            </a:r>
          </a:p>
          <a:p>
            <a:pPr marL="165261" indent="-165261">
              <a:buFont typeface="Arial" panose="020B0604020202020204" pitchFamily="34" charset="0"/>
              <a:buChar char="•"/>
            </a:pPr>
            <a:r>
              <a:rPr lang="en-US" baseline="0" dirty="0"/>
              <a:t>In-Memory – read/writes are faster</a:t>
            </a:r>
          </a:p>
          <a:p>
            <a:pPr marL="165261" indent="-165261">
              <a:buFont typeface="Arial" panose="020B0604020202020204" pitchFamily="34" charset="0"/>
              <a:buChar char="•"/>
            </a:pPr>
            <a:endParaRPr lang="en-US" baseline="0" dirty="0"/>
          </a:p>
          <a:p>
            <a:pPr marL="165261" indent="-165261">
              <a:buFont typeface="Arial" panose="020B0604020202020204" pitchFamily="34" charset="0"/>
              <a:buChar char="•"/>
            </a:pPr>
            <a:r>
              <a:rPr lang="en-US" baseline="0" dirty="0"/>
              <a:t>RAM is precious, and the PowerBI team uses many techniques to compress data</a:t>
            </a:r>
          </a:p>
          <a:p>
            <a:pPr marL="165261" indent="-165261">
              <a:buFont typeface="Arial" panose="020B0604020202020204" pitchFamily="34" charset="0"/>
              <a:buChar char="•"/>
            </a:pPr>
            <a:r>
              <a:rPr lang="en-US" baseline="0" dirty="0"/>
              <a:t>In the Service, datasets are limited to 1 GB.  </a:t>
            </a:r>
            <a:endParaRPr lang="en-US" dirty="0"/>
          </a:p>
          <a:p>
            <a:endParaRPr lang="en-US" dirty="0"/>
          </a:p>
        </p:txBody>
      </p:sp>
    </p:spTree>
    <p:extLst>
      <p:ext uri="{BB962C8B-B14F-4D97-AF65-F5344CB8AC3E}">
        <p14:creationId xmlns:p14="http://schemas.microsoft.com/office/powerpoint/2010/main" val="9821075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sz="1100" b="1" i="1" dirty="0"/>
              <a:t>Should be 1 hour into the training at this point</a:t>
            </a:r>
          </a:p>
          <a:p>
            <a:r>
              <a:rPr lang="en-US" sz="1100" dirty="0"/>
              <a:t>In Power BI desktop connect to Raw Data Excel file that contains all data for the Power BI model. Pull Sales Fact , Geo and Date</a:t>
            </a:r>
          </a:p>
          <a:p>
            <a:endParaRPr lang="en-US" sz="1100" dirty="0"/>
          </a:p>
          <a:p>
            <a:pPr marL="224534" indent="-224534">
              <a:buFont typeface="Arial" panose="020B0604020202020204" pitchFamily="34" charset="0"/>
              <a:buAutoNum type="alphaLcPeriod"/>
            </a:pPr>
            <a:r>
              <a:rPr lang="en-US" sz="1100" dirty="0"/>
              <a:t>Show the Get data phase</a:t>
            </a:r>
          </a:p>
          <a:p>
            <a:pPr marL="224534" indent="-224534">
              <a:buFont typeface="Arial" panose="020B0604020202020204" pitchFamily="34" charset="0"/>
              <a:buAutoNum type="alphaLcPeriod"/>
            </a:pPr>
            <a:r>
              <a:rPr lang="en-US" sz="1100" dirty="0"/>
              <a:t>Show how if you do apply later and save just the “Query information” is saved</a:t>
            </a:r>
          </a:p>
          <a:p>
            <a:pPr marL="224534" indent="-224534">
              <a:buFont typeface="Arial" panose="020B0604020202020204" pitchFamily="34" charset="0"/>
              <a:buAutoNum type="alphaLcPeriod"/>
            </a:pPr>
            <a:r>
              <a:rPr lang="en-US" sz="1100" dirty="0"/>
              <a:t>If you apply data – Data transformation changes are saved  (All data is loaded, and most relationships are created)</a:t>
            </a:r>
          </a:p>
          <a:p>
            <a:pPr marL="224534" indent="-224534">
              <a:buFont typeface="Arial" panose="020B0604020202020204" pitchFamily="34" charset="0"/>
              <a:buAutoNum type="alphaLcPeriod"/>
            </a:pPr>
            <a:r>
              <a:rPr lang="en-US" sz="1100" dirty="0"/>
              <a:t>Add a relationship for the date column</a:t>
            </a:r>
          </a:p>
          <a:p>
            <a:pPr marL="224534" indent="-224534" defTabSz="881390">
              <a:buFont typeface="Arial" panose="020B0604020202020204" pitchFamily="34" charset="0"/>
              <a:buAutoNum type="alphaLcPeriod"/>
              <a:defRPr/>
            </a:pPr>
            <a:r>
              <a:rPr lang="en-US" sz="1100" dirty="0"/>
              <a:t>Show how you can add a calculated column and measure</a:t>
            </a:r>
          </a:p>
          <a:p>
            <a:pPr marL="665229" lvl="1" indent="-224534" defTabSz="881390">
              <a:buFont typeface="Arial" panose="020B0604020202020204" pitchFamily="34" charset="0"/>
              <a:buAutoNum type="alphaLcPeriod"/>
              <a:defRPr/>
            </a:pPr>
            <a:r>
              <a:rPr lang="en-US" sz="1100" dirty="0" err="1"/>
              <a:t>Calc</a:t>
            </a:r>
            <a:r>
              <a:rPr lang="en-US" sz="1100" dirty="0"/>
              <a:t> Column on Product Dimension:  Price Band = IF(ProductDim[</a:t>
            </a:r>
            <a:r>
              <a:rPr lang="en-US" sz="1100" dirty="0" err="1"/>
              <a:t>UnitPrice</a:t>
            </a:r>
            <a:r>
              <a:rPr lang="en-US" sz="1100" dirty="0"/>
              <a:t>]&gt; 10, “High”, “Low”) – memory inefficient – less optionally compressed as is not sorted</a:t>
            </a:r>
          </a:p>
          <a:p>
            <a:pPr marL="665229" lvl="1" indent="-224534" defTabSz="881390">
              <a:buFont typeface="Arial" panose="020B0604020202020204" pitchFamily="34" charset="0"/>
              <a:buAutoNum type="alphaLcPeriod"/>
              <a:defRPr/>
            </a:pPr>
            <a:r>
              <a:rPr lang="en-US" sz="1100" dirty="0"/>
              <a:t>Measures:  Total Sales = Sum(</a:t>
            </a:r>
            <a:r>
              <a:rPr lang="en-US" sz="1100" dirty="0" err="1"/>
              <a:t>SalesFact</a:t>
            </a:r>
            <a:r>
              <a:rPr lang="en-US" sz="1100" dirty="0"/>
              <a:t>[Sales]) – </a:t>
            </a:r>
            <a:r>
              <a:rPr lang="en-US" sz="1100" i="1" dirty="0"/>
              <a:t>no result yet – as a measure is ONLY calculated when a visual is built</a:t>
            </a:r>
          </a:p>
          <a:p>
            <a:pPr marL="224534" indent="-224534">
              <a:buFont typeface="Arial" panose="020B0604020202020204" pitchFamily="34" charset="0"/>
              <a:buAutoNum type="alphaLcPeriod"/>
            </a:pPr>
            <a:r>
              <a:rPr lang="en-US" sz="1100" dirty="0"/>
              <a:t>Finally build a few visuals and show how the measures are evaluated during visual building phase –</a:t>
            </a:r>
            <a:r>
              <a:rPr lang="en-US" sz="1100" i="1" dirty="0"/>
              <a:t> you can start with a simple matrix to check values</a:t>
            </a:r>
          </a:p>
          <a:p>
            <a:pPr marL="224534" indent="-224534">
              <a:buFont typeface="Arial" panose="020B0604020202020204" pitchFamily="34" charset="0"/>
              <a:buAutoNum type="alphaLcPeriod"/>
            </a:pPr>
            <a:endParaRPr lang="en-US" sz="1100" i="1" dirty="0"/>
          </a:p>
          <a:p>
            <a:r>
              <a:rPr lang="en-US" sz="1100" i="1" dirty="0"/>
              <a:t>Process Time Vs. Query Time</a:t>
            </a:r>
          </a:p>
          <a:p>
            <a:pPr marL="165261" indent="-165261">
              <a:buFont typeface="Arial" panose="020B0604020202020204" pitchFamily="34" charset="0"/>
              <a:buChar char="•"/>
            </a:pPr>
            <a:r>
              <a:rPr lang="en-US" sz="1100" i="1" dirty="0"/>
              <a:t>Time to take to process the model  (Process) includes all </a:t>
            </a:r>
            <a:r>
              <a:rPr lang="en-US" sz="1100" i="1" dirty="0" err="1"/>
              <a:t>calc</a:t>
            </a:r>
            <a:r>
              <a:rPr lang="en-US" sz="1100" i="1" dirty="0"/>
              <a:t> columns</a:t>
            </a:r>
          </a:p>
          <a:p>
            <a:pPr marL="165261" indent="-165261">
              <a:buFont typeface="Arial" panose="020B0604020202020204" pitchFamily="34" charset="0"/>
              <a:buChar char="•"/>
            </a:pPr>
            <a:r>
              <a:rPr lang="en-US" sz="1100" i="1" dirty="0"/>
              <a:t>Time to build a Visual (Query) includes measures</a:t>
            </a:r>
          </a:p>
        </p:txBody>
      </p:sp>
    </p:spTree>
    <p:extLst>
      <p:ext uri="{BB962C8B-B14F-4D97-AF65-F5344CB8AC3E}">
        <p14:creationId xmlns:p14="http://schemas.microsoft.com/office/powerpoint/2010/main" val="21815700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When the file is closed – it is saved to the hard disc</a:t>
            </a:r>
          </a:p>
          <a:p>
            <a:pPr marL="165261" indent="-165261">
              <a:buFont typeface="Arial" panose="020B0604020202020204" pitchFamily="34" charset="0"/>
              <a:buChar char="•"/>
            </a:pPr>
            <a:r>
              <a:rPr lang="en-US" dirty="0"/>
              <a:t>When opened, the</a:t>
            </a:r>
            <a:r>
              <a:rPr lang="en-US" baseline="0" dirty="0"/>
              <a:t> DB is stored in RAM (</a:t>
            </a:r>
            <a:r>
              <a:rPr lang="en-US" baseline="0" dirty="0" err="1"/>
              <a:t>Approx</a:t>
            </a:r>
            <a:r>
              <a:rPr lang="en-US" baseline="0" dirty="0"/>
              <a:t> 60% of machine’s available RAM)</a:t>
            </a:r>
          </a:p>
          <a:p>
            <a:pPr marL="165261" indent="-165261">
              <a:buFont typeface="Arial" panose="020B0604020202020204" pitchFamily="34" charset="0"/>
              <a:buChar char="•"/>
            </a:pPr>
            <a:endParaRPr lang="en-US" baseline="0" dirty="0"/>
          </a:p>
          <a:p>
            <a:pPr marL="165261" indent="-165261">
              <a:buFont typeface="Arial" panose="020B0604020202020204" pitchFamily="34" charset="0"/>
              <a:buChar char="•"/>
            </a:pPr>
            <a:r>
              <a:rPr lang="en-US" baseline="0" dirty="0"/>
              <a:t>Hard Disk has mechanical parts  - read/writes are slower</a:t>
            </a:r>
          </a:p>
          <a:p>
            <a:pPr marL="165261" indent="-165261">
              <a:buFont typeface="Arial" panose="020B0604020202020204" pitchFamily="34" charset="0"/>
              <a:buChar char="•"/>
            </a:pPr>
            <a:r>
              <a:rPr lang="en-US" baseline="0" dirty="0"/>
              <a:t>In-Memory – read/writes are faster</a:t>
            </a:r>
          </a:p>
          <a:p>
            <a:pPr marL="165261" indent="-165261">
              <a:buFont typeface="Arial" panose="020B0604020202020204" pitchFamily="34" charset="0"/>
              <a:buChar char="•"/>
            </a:pPr>
            <a:endParaRPr lang="en-US" baseline="0" dirty="0"/>
          </a:p>
          <a:p>
            <a:pPr marL="165261" indent="-165261">
              <a:buFont typeface="Arial" panose="020B0604020202020204" pitchFamily="34" charset="0"/>
              <a:buChar char="•"/>
            </a:pPr>
            <a:r>
              <a:rPr lang="en-US" baseline="0" dirty="0"/>
              <a:t>RAM is precious, and the PowerBI team uses many techniques to compress data</a:t>
            </a:r>
          </a:p>
          <a:p>
            <a:pPr marL="165261" indent="-165261">
              <a:buFont typeface="Arial" panose="020B0604020202020204" pitchFamily="34" charset="0"/>
              <a:buChar char="•"/>
            </a:pPr>
            <a:r>
              <a:rPr lang="en-US" baseline="0" dirty="0"/>
              <a:t>In the Service, datasets are limited to 1 GB.  </a:t>
            </a:r>
            <a:endParaRPr lang="en-US" dirty="0"/>
          </a:p>
          <a:p>
            <a:endParaRPr lang="en-US" dirty="0"/>
          </a:p>
        </p:txBody>
      </p:sp>
    </p:spTree>
    <p:extLst>
      <p:ext uri="{BB962C8B-B14F-4D97-AF65-F5344CB8AC3E}">
        <p14:creationId xmlns:p14="http://schemas.microsoft.com/office/powerpoint/2010/main" val="5322996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Data Types are how data is stored, as opposed to Data Formats which are how data are displayed</a:t>
            </a:r>
          </a:p>
          <a:p>
            <a:r>
              <a:rPr lang="en-US" sz="900" dirty="0"/>
              <a:t>Discuss the difference between Fixed Decimal (Currency) and Decimal (which has floating decimal)</a:t>
            </a:r>
          </a:p>
          <a:p>
            <a:pPr marL="171399" indent="-171399">
              <a:buFont typeface="Arial" panose="020B0604020202020204" pitchFamily="34" charset="0"/>
              <a:buChar char="•"/>
            </a:pPr>
            <a:r>
              <a:rPr lang="en-US" sz="900" dirty="0"/>
              <a:t>Fixed Decimal is 19.4 – 19 places to left of decimal and 4 to the right, which allows for proper processing of pennies.  Best for Currency numbers.</a:t>
            </a:r>
          </a:p>
          <a:p>
            <a:pPr marL="171399" indent="-171399">
              <a:buFont typeface="Arial" panose="020B0604020202020204" pitchFamily="34" charset="0"/>
              <a:buChar char="•"/>
            </a:pPr>
            <a:r>
              <a:rPr lang="en-US" sz="900" dirty="0"/>
              <a:t>Decimal can be less efficient when the data has excessive precision</a:t>
            </a:r>
          </a:p>
          <a:p>
            <a:r>
              <a:rPr lang="en-US" sz="900" dirty="0"/>
              <a:t>Discuss splitting DateTime into Date and Time columns so that they compress better</a:t>
            </a:r>
          </a:p>
          <a:p>
            <a:r>
              <a:rPr lang="en-US" sz="900" dirty="0"/>
              <a:t>Fixed Decimal numbers – stored like whole number uses less memory than Decimal</a:t>
            </a:r>
          </a:p>
        </p:txBody>
      </p:sp>
    </p:spTree>
    <p:extLst>
      <p:ext uri="{BB962C8B-B14F-4D97-AF65-F5344CB8AC3E}">
        <p14:creationId xmlns:p14="http://schemas.microsoft.com/office/powerpoint/2010/main" val="28494612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If you choose to put your class files in a different folder than noted on the slide, update the path in the </a:t>
            </a:r>
            <a:r>
              <a:rPr lang="en-US" b="1" baseline="0" dirty="0" err="1"/>
              <a:t>FullPath</a:t>
            </a:r>
            <a:r>
              <a:rPr lang="en-US" baseline="0" dirty="0"/>
              <a:t> parameter.   </a:t>
            </a:r>
          </a:p>
        </p:txBody>
      </p:sp>
      <p:sp>
        <p:nvSpPr>
          <p:cNvPr id="4" name="Slide Number Placeholder 3"/>
          <p:cNvSpPr>
            <a:spLocks noGrp="1"/>
          </p:cNvSpPr>
          <p:nvPr>
            <p:ph type="sldNum" sz="quarter" idx="10"/>
          </p:nvPr>
        </p:nvSpPr>
        <p:spPr/>
        <p:txBody>
          <a:bodyPr/>
          <a:lstStyle/>
          <a:p>
            <a:pPr defTabSz="881390">
              <a:defRPr/>
            </a:pPr>
            <a:fld id="{13329DEA-6433-4493-B9C4-3E0AC755FE5D}" type="slidenum">
              <a:rPr lang="en-US">
                <a:solidFill>
                  <a:prstClr val="black"/>
                </a:solidFill>
                <a:latin typeface="Calibri" panose="020F0502020204030204"/>
              </a:rPr>
              <a:pPr defTabSz="881390">
                <a:defRPr/>
              </a:pPr>
              <a:t>3</a:t>
            </a:fld>
            <a:endParaRPr lang="en-US">
              <a:solidFill>
                <a:prstClr val="black"/>
              </a:solidFill>
              <a:latin typeface="Calibri" panose="020F0502020204030204"/>
            </a:endParaRPr>
          </a:p>
        </p:txBody>
      </p:sp>
    </p:spTree>
    <p:extLst>
      <p:ext uri="{BB962C8B-B14F-4D97-AF65-F5344CB8AC3E}">
        <p14:creationId xmlns:p14="http://schemas.microsoft.com/office/powerpoint/2010/main" val="35086576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Can approximate hierarchies in the drill path of a visual</a:t>
            </a:r>
          </a:p>
        </p:txBody>
      </p:sp>
    </p:spTree>
    <p:extLst>
      <p:ext uri="{BB962C8B-B14F-4D97-AF65-F5344CB8AC3E}">
        <p14:creationId xmlns:p14="http://schemas.microsoft.com/office/powerpoint/2010/main" val="41310415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399" indent="-171399">
              <a:buFont typeface="Arial" panose="020B0604020202020204" pitchFamily="34" charset="0"/>
              <a:buChar char="•"/>
            </a:pPr>
            <a:r>
              <a:rPr lang="en-US" sz="900" dirty="0"/>
              <a:t>Sort by Column was shown in DIAD, but it is important modeling concept to know.</a:t>
            </a:r>
          </a:p>
          <a:p>
            <a:pPr marL="171399" indent="-171399">
              <a:buFont typeface="Arial" panose="020B0604020202020204" pitchFamily="34" charset="0"/>
              <a:buChar char="•"/>
            </a:pPr>
            <a:r>
              <a:rPr lang="en-US" sz="900" dirty="0"/>
              <a:t>This is applied in the </a:t>
            </a:r>
            <a:r>
              <a:rPr lang="en-US" sz="900" b="1" dirty="0"/>
              <a:t>Data</a:t>
            </a:r>
            <a:r>
              <a:rPr lang="en-US" sz="900" dirty="0"/>
              <a:t> section of the model. </a:t>
            </a:r>
          </a:p>
          <a:p>
            <a:pPr marL="171399" indent="-171399">
              <a:buFont typeface="Arial" panose="020B0604020202020204" pitchFamily="34" charset="0"/>
              <a:buChar char="•"/>
            </a:pPr>
            <a:endParaRPr lang="en-US" sz="900" dirty="0"/>
          </a:p>
        </p:txBody>
      </p:sp>
    </p:spTree>
    <p:extLst>
      <p:ext uri="{BB962C8B-B14F-4D97-AF65-F5344CB8AC3E}">
        <p14:creationId xmlns:p14="http://schemas.microsoft.com/office/powerpoint/2010/main" val="5582773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The final relationship diagram can be viewed in the </a:t>
            </a:r>
            <a:r>
              <a:rPr lang="en-US" b="1" i="1" dirty="0"/>
              <a:t>Instructor Complete </a:t>
            </a:r>
            <a:r>
              <a:rPr lang="en-US" b="1" i="1" dirty="0" err="1"/>
              <a:t>Modeling.pbix</a:t>
            </a:r>
            <a:r>
              <a:rPr lang="en-US" b="1" i="1" dirty="0"/>
              <a:t> </a:t>
            </a:r>
            <a:r>
              <a:rPr lang="en-US" i="1" dirty="0"/>
              <a:t>file. </a:t>
            </a:r>
          </a:p>
        </p:txBody>
      </p:sp>
    </p:spTree>
    <p:extLst>
      <p:ext uri="{BB962C8B-B14F-4D97-AF65-F5344CB8AC3E}">
        <p14:creationId xmlns:p14="http://schemas.microsoft.com/office/powerpoint/2010/main" val="9359376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The final relationship diagram can be viewed in the </a:t>
            </a:r>
            <a:r>
              <a:rPr lang="en-US" b="1" i="1" dirty="0"/>
              <a:t>Instructor Complete </a:t>
            </a:r>
            <a:r>
              <a:rPr lang="en-US" b="1" i="1" dirty="0" err="1"/>
              <a:t>Modeling.pbix</a:t>
            </a:r>
            <a:r>
              <a:rPr lang="en-US" b="1" i="1" dirty="0"/>
              <a:t> </a:t>
            </a:r>
            <a:r>
              <a:rPr lang="en-US" i="1" dirty="0"/>
              <a:t>file. </a:t>
            </a:r>
          </a:p>
        </p:txBody>
      </p:sp>
    </p:spTree>
    <p:extLst>
      <p:ext uri="{BB962C8B-B14F-4D97-AF65-F5344CB8AC3E}">
        <p14:creationId xmlns:p14="http://schemas.microsoft.com/office/powerpoint/2010/main" val="39751236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639049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016334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041280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02816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300" dirty="0"/>
              <a:t>Let’s be real. </a:t>
            </a:r>
          </a:p>
          <a:p>
            <a:r>
              <a:rPr lang="en-US" sz="2300" dirty="0"/>
              <a:t> - DAX is easy to get started with (due to similarity to Excel)</a:t>
            </a:r>
          </a:p>
          <a:p>
            <a:r>
              <a:rPr lang="en-US" sz="2300" dirty="0"/>
              <a:t> - DAX mastery takes a lot of time to acquire</a:t>
            </a:r>
          </a:p>
          <a:p>
            <a:r>
              <a:rPr lang="en-US" sz="2300" dirty="0"/>
              <a:t>   - Subtle differences in DAX formulas can have profound results!</a:t>
            </a:r>
          </a:p>
          <a:p>
            <a:endParaRPr lang="en-US" sz="2300" dirty="0"/>
          </a:p>
        </p:txBody>
      </p:sp>
    </p:spTree>
    <p:extLst>
      <p:ext uri="{BB962C8B-B14F-4D97-AF65-F5344CB8AC3E}">
        <p14:creationId xmlns:p14="http://schemas.microsoft.com/office/powerpoint/2010/main" val="315206929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DAX is the basis and foundation of creating intelligent reports in Power BI.</a:t>
            </a:r>
          </a:p>
          <a:p>
            <a:pPr marL="165261" indent="-165261">
              <a:buFontTx/>
              <a:buChar char="-"/>
            </a:pPr>
            <a:r>
              <a:rPr lang="en-US" dirty="0" err="1"/>
              <a:t>Kinda</a:t>
            </a:r>
            <a:r>
              <a:rPr lang="en-US" dirty="0"/>
              <a:t> similar to Excel, but does with a very different approach</a:t>
            </a:r>
          </a:p>
          <a:p>
            <a:pPr marL="165261" indent="-165261">
              <a:buFontTx/>
              <a:buChar char="-"/>
            </a:pPr>
            <a:r>
              <a:rPr lang="en-US" dirty="0"/>
              <a:t>Data Analysis Expression language</a:t>
            </a:r>
          </a:p>
          <a:p>
            <a:pPr marL="165261" indent="-165261">
              <a:buFontTx/>
              <a:buChar char="-"/>
            </a:pPr>
            <a:r>
              <a:rPr lang="en-US" dirty="0"/>
              <a:t>Computes over an entire data model (tables &amp; columns)</a:t>
            </a:r>
          </a:p>
          <a:p>
            <a:pPr marL="165261" indent="-165261">
              <a:buFontTx/>
              <a:buChar char="-"/>
            </a:pPr>
            <a:r>
              <a:rPr lang="en-US" dirty="0"/>
              <a:t>Easy for basics, but to become an expert there is a learning curve in the way of thinking….</a:t>
            </a:r>
          </a:p>
        </p:txBody>
      </p:sp>
    </p:spTree>
    <p:extLst>
      <p:ext uri="{BB962C8B-B14F-4D97-AF65-F5344CB8AC3E}">
        <p14:creationId xmlns:p14="http://schemas.microsoft.com/office/powerpoint/2010/main" val="30229244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3BAD8D-EE66-4E0C-82EB-A828CB35C17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7115712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though this class</a:t>
            </a:r>
            <a:r>
              <a:rPr lang="en-US" baseline="0" dirty="0"/>
              <a:t> is 200 this is really a 100 level DAX class</a:t>
            </a:r>
          </a:p>
          <a:p>
            <a:endParaRPr lang="en-US" baseline="0" dirty="0"/>
          </a:p>
          <a:p>
            <a:r>
              <a:rPr lang="en-US" baseline="0" dirty="0"/>
              <a:t>DAX answers are not “one size fits all” – we are trying to help you find some hidden gems</a:t>
            </a:r>
            <a:endParaRPr lang="en-US" dirty="0"/>
          </a:p>
        </p:txBody>
      </p:sp>
    </p:spTree>
    <p:extLst>
      <p:ext uri="{BB962C8B-B14F-4D97-AF65-F5344CB8AC3E}">
        <p14:creationId xmlns:p14="http://schemas.microsoft.com/office/powerpoint/2010/main" val="106883021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Calculated Columns</a:t>
            </a:r>
          </a:p>
        </p:txBody>
      </p:sp>
    </p:spTree>
    <p:extLst>
      <p:ext uri="{BB962C8B-B14F-4D97-AF65-F5344CB8AC3E}">
        <p14:creationId xmlns:p14="http://schemas.microsoft.com/office/powerpoint/2010/main" val="279835636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Columns</a:t>
            </a:r>
          </a:p>
          <a:p>
            <a:pPr marL="165261" indent="-165261">
              <a:buFontTx/>
              <a:buChar char="-"/>
            </a:pPr>
            <a:r>
              <a:rPr lang="en-US" dirty="0"/>
              <a:t>Unlike excel, when you create a column in DAX you can not reference an </a:t>
            </a:r>
            <a:r>
              <a:rPr lang="en-US" dirty="0" err="1"/>
              <a:t>indivual</a:t>
            </a:r>
            <a:r>
              <a:rPr lang="en-US" dirty="0"/>
              <a:t> cell location. </a:t>
            </a:r>
          </a:p>
          <a:p>
            <a:pPr marL="165261" indent="-165261">
              <a:buFontTx/>
              <a:buChar char="-"/>
            </a:pPr>
            <a:r>
              <a:rPr lang="en-US" dirty="0"/>
              <a:t>Everything in DAX applies to a entire model / table. </a:t>
            </a:r>
          </a:p>
          <a:p>
            <a:pPr marL="165261" indent="-165261">
              <a:buFontTx/>
              <a:buChar char="-"/>
            </a:pPr>
            <a:r>
              <a:rPr lang="en-US" dirty="0"/>
              <a:t>Row by Row Calculation</a:t>
            </a:r>
          </a:p>
          <a:p>
            <a:pPr marL="165261" indent="-165261">
              <a:buFontTx/>
              <a:buChar char="-"/>
            </a:pPr>
            <a:r>
              <a:rPr lang="en-US" dirty="0"/>
              <a:t>You should not use this for aggregate functions</a:t>
            </a:r>
          </a:p>
          <a:p>
            <a:r>
              <a:rPr lang="en-US" dirty="0"/>
              <a:t>Use for</a:t>
            </a:r>
          </a:p>
          <a:p>
            <a:pPr marL="165261" indent="-165261">
              <a:buFontTx/>
              <a:buChar char="-"/>
            </a:pPr>
            <a:r>
              <a:rPr lang="en-US" dirty="0"/>
              <a:t>Columns should be used to create categories, values, or other logical references</a:t>
            </a:r>
          </a:p>
          <a:p>
            <a:pPr marL="165261" indent="-165261">
              <a:buFontTx/>
              <a:buChar char="-"/>
            </a:pPr>
            <a:r>
              <a:rPr lang="en-US" dirty="0"/>
              <a:t>But you can do a lot of this also in Power Query</a:t>
            </a:r>
          </a:p>
          <a:p>
            <a:pPr marL="165261" indent="-165261">
              <a:buFontTx/>
              <a:buChar char="-"/>
            </a:pPr>
            <a:r>
              <a:rPr lang="en-US" dirty="0"/>
              <a:t>Try to do it in Power Query!</a:t>
            </a:r>
          </a:p>
        </p:txBody>
      </p:sp>
    </p:spTree>
    <p:extLst>
      <p:ext uri="{BB962C8B-B14F-4D97-AF65-F5344CB8AC3E}">
        <p14:creationId xmlns:p14="http://schemas.microsoft.com/office/powerpoint/2010/main" val="198412455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Measures</a:t>
            </a:r>
          </a:p>
          <a:p>
            <a:pPr marL="165261" indent="-165261">
              <a:buFontTx/>
              <a:buChar char="-"/>
            </a:pPr>
            <a:r>
              <a:rPr lang="en-US" dirty="0"/>
              <a:t>They are not in a single row or really a table</a:t>
            </a:r>
          </a:p>
          <a:p>
            <a:pPr marL="165261" indent="-165261">
              <a:buFontTx/>
              <a:buChar char="-"/>
            </a:pPr>
            <a:r>
              <a:rPr lang="en-US" dirty="0"/>
              <a:t>They are computed every time their environment changes</a:t>
            </a:r>
          </a:p>
          <a:p>
            <a:pPr marL="165261" indent="-165261">
              <a:buFontTx/>
              <a:buChar char="-"/>
            </a:pPr>
            <a:r>
              <a:rPr lang="en-US" dirty="0"/>
              <a:t>Based on the filter context (table, filters applied) and not just the current row</a:t>
            </a:r>
          </a:p>
          <a:p>
            <a:pPr marL="165261" indent="-165261">
              <a:buFontTx/>
              <a:buChar char="-"/>
            </a:pPr>
            <a:r>
              <a:rPr lang="en-US" dirty="0"/>
              <a:t>Use it for your time intelligence, aggregations, etc.</a:t>
            </a:r>
          </a:p>
          <a:p>
            <a:pPr marL="165261" indent="-165261">
              <a:buFontTx/>
              <a:buChar char="-"/>
            </a:pPr>
            <a:r>
              <a:rPr lang="en-US" dirty="0"/>
              <a:t>Two different types!</a:t>
            </a:r>
          </a:p>
          <a:p>
            <a:pPr marL="605956" lvl="1" indent="-165261">
              <a:buFontTx/>
              <a:buChar char="-"/>
            </a:pPr>
            <a:r>
              <a:rPr lang="en-US" dirty="0"/>
              <a:t>Every time you just add a column to a visual, Power BI creates an “Implicit” measure</a:t>
            </a:r>
          </a:p>
          <a:p>
            <a:pPr marL="605956" lvl="1" indent="-165261">
              <a:buFontTx/>
              <a:buChar char="-"/>
            </a:pPr>
            <a:r>
              <a:rPr lang="en-US" dirty="0"/>
              <a:t>Explicit is when you define and create a DAX expression</a:t>
            </a:r>
          </a:p>
          <a:p>
            <a:pPr marL="605956" lvl="1" indent="-165261">
              <a:buFontTx/>
              <a:buChar char="-"/>
            </a:pPr>
            <a:r>
              <a:rPr lang="en-US" dirty="0"/>
              <a:t>Always try to create Explicit Measures!</a:t>
            </a:r>
          </a:p>
          <a:p>
            <a:endParaRPr lang="en-US" dirty="0"/>
          </a:p>
          <a:p>
            <a:r>
              <a:rPr lang="en-US" dirty="0"/>
              <a:t>Implicit is the default aggregation – explicit is what you create</a:t>
            </a:r>
          </a:p>
        </p:txBody>
      </p:sp>
    </p:spTree>
    <p:extLst>
      <p:ext uri="{BB962C8B-B14F-4D97-AF65-F5344CB8AC3E}">
        <p14:creationId xmlns:p14="http://schemas.microsoft.com/office/powerpoint/2010/main" val="132752092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777364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Basic Formatting rules</a:t>
            </a:r>
          </a:p>
          <a:p>
            <a:pPr marL="165261" indent="-165261">
              <a:buFontTx/>
              <a:buChar char="-"/>
            </a:pPr>
            <a:r>
              <a:rPr lang="en-US" dirty="0"/>
              <a:t>You really don’t want to create something so confusing it cannot be read!</a:t>
            </a:r>
          </a:p>
          <a:p>
            <a:pPr marL="165261" indent="-165261">
              <a:buFontTx/>
              <a:buChar char="-"/>
            </a:pPr>
            <a:r>
              <a:rPr lang="en-US" dirty="0"/>
              <a:t>Also, it is better for the model!</a:t>
            </a:r>
          </a:p>
          <a:p>
            <a:pPr marL="165261" indent="-165261">
              <a:buFontTx/>
              <a:buChar char="-"/>
            </a:pPr>
            <a:endParaRPr lang="en-US" dirty="0"/>
          </a:p>
        </p:txBody>
      </p:sp>
    </p:spTree>
    <p:extLst>
      <p:ext uri="{BB962C8B-B14F-4D97-AF65-F5344CB8AC3E}">
        <p14:creationId xmlns:p14="http://schemas.microsoft.com/office/powerpoint/2010/main" val="16283148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Context</a:t>
            </a:r>
          </a:p>
          <a:p>
            <a:pPr marL="165261" indent="-165261">
              <a:buFontTx/>
              <a:buChar char="-"/>
            </a:pPr>
            <a:r>
              <a:rPr lang="en-US" dirty="0"/>
              <a:t>Oh boy…. This is the tough one</a:t>
            </a:r>
          </a:p>
          <a:p>
            <a:pPr marL="165261" indent="-165261">
              <a:buFontTx/>
              <a:buChar char="-"/>
            </a:pPr>
            <a:r>
              <a:rPr lang="en-US" dirty="0"/>
              <a:t>This does take some time to understand, but basically every DAX expression is evaluated inside a certain “environment”</a:t>
            </a:r>
          </a:p>
          <a:p>
            <a:pPr marL="165261" indent="-165261">
              <a:buFontTx/>
              <a:buChar char="-"/>
            </a:pPr>
            <a:r>
              <a:rPr lang="en-US" dirty="0"/>
              <a:t>This depends if it is a column or a measure, in a table or on it’s own</a:t>
            </a:r>
          </a:p>
          <a:p>
            <a:pPr marL="165261" indent="-165261">
              <a:buFontTx/>
              <a:buChar char="-"/>
            </a:pPr>
            <a:r>
              <a:rPr lang="en-US" dirty="0"/>
              <a:t>Row Context</a:t>
            </a:r>
          </a:p>
          <a:p>
            <a:pPr marL="605956" lvl="1" indent="-165261">
              <a:buFontTx/>
              <a:buChar char="-"/>
            </a:pPr>
            <a:r>
              <a:rPr lang="en-US" dirty="0"/>
              <a:t>More for Calculated Columns – iterates on every row of a table/column</a:t>
            </a:r>
          </a:p>
          <a:p>
            <a:pPr marL="605956" lvl="1" indent="-165261">
              <a:buFontTx/>
              <a:buChar char="-"/>
            </a:pPr>
            <a:r>
              <a:rPr lang="en-US" dirty="0"/>
              <a:t>Cannot look at other rows! Just the one it is on</a:t>
            </a:r>
          </a:p>
          <a:p>
            <a:pPr marL="165261" indent="-165261">
              <a:buFontTx/>
              <a:buChar char="-"/>
            </a:pPr>
            <a:r>
              <a:rPr lang="en-US" dirty="0"/>
              <a:t>Filter Context</a:t>
            </a:r>
          </a:p>
          <a:p>
            <a:pPr marL="605956" lvl="1" indent="-165261">
              <a:buFontTx/>
              <a:buChar char="-"/>
            </a:pPr>
            <a:r>
              <a:rPr lang="en-US" dirty="0"/>
              <a:t>Based on the current area or situation a expression is in</a:t>
            </a:r>
          </a:p>
          <a:p>
            <a:pPr marL="605956" lvl="1" indent="-165261">
              <a:buFontTx/>
              <a:buChar char="-"/>
            </a:pPr>
            <a:r>
              <a:rPr lang="en-US" dirty="0"/>
              <a:t>Can ignore row context, especially aggregations. </a:t>
            </a:r>
          </a:p>
          <a:p>
            <a:pPr marL="605956" lvl="1" indent="-165261">
              <a:buFontTx/>
              <a:buChar char="-"/>
            </a:pPr>
            <a:r>
              <a:rPr lang="en-US" dirty="0"/>
              <a:t>Not based on every row</a:t>
            </a:r>
          </a:p>
          <a:p>
            <a:pPr marL="605956" lvl="1" indent="-165261">
              <a:buFontTx/>
              <a:buChar char="-"/>
            </a:pPr>
            <a:r>
              <a:rPr lang="en-US" dirty="0"/>
              <a:t>For example, a measure of total sales when adding different columns and rows</a:t>
            </a:r>
          </a:p>
        </p:txBody>
      </p:sp>
    </p:spTree>
    <p:extLst>
      <p:ext uri="{BB962C8B-B14F-4D97-AF65-F5344CB8AC3E}">
        <p14:creationId xmlns:p14="http://schemas.microsoft.com/office/powerpoint/2010/main" val="186751153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388478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do an example</a:t>
            </a:r>
          </a:p>
          <a:p>
            <a:endParaRPr lang="en-US" dirty="0"/>
          </a:p>
          <a:p>
            <a:r>
              <a:rPr lang="en-US" dirty="0"/>
              <a:t>We are going to create a Calculated Column that aggregates the total sales amount column. Remember a cc computes row by row.</a:t>
            </a:r>
          </a:p>
          <a:p>
            <a:r>
              <a:rPr lang="en-US" dirty="0"/>
              <a:t>The row context for the first row, then it invokes the formula evaluation to go through the entire table. </a:t>
            </a:r>
          </a:p>
          <a:p>
            <a:endParaRPr lang="en-US" dirty="0"/>
          </a:p>
        </p:txBody>
      </p:sp>
    </p:spTree>
    <p:extLst>
      <p:ext uri="{BB962C8B-B14F-4D97-AF65-F5344CB8AC3E}">
        <p14:creationId xmlns:p14="http://schemas.microsoft.com/office/powerpoint/2010/main" val="102619380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did it show up like this – grand total of every row?</a:t>
            </a:r>
          </a:p>
          <a:p>
            <a:pPr marL="165261" indent="-165261">
              <a:buFontTx/>
              <a:buChar char="-"/>
            </a:pPr>
            <a:r>
              <a:rPr lang="en-US" dirty="0"/>
              <a:t>SUM ignores row context, and uses the filter context.</a:t>
            </a:r>
          </a:p>
          <a:p>
            <a:pPr marL="165261" indent="-165261">
              <a:buFontTx/>
              <a:buChar char="-"/>
            </a:pPr>
            <a:r>
              <a:rPr lang="en-US" dirty="0"/>
              <a:t>And when you do it in a column, there is no (filter). So it is the full table.  </a:t>
            </a:r>
          </a:p>
        </p:txBody>
      </p:sp>
    </p:spTree>
    <p:extLst>
      <p:ext uri="{BB962C8B-B14F-4D97-AF65-F5344CB8AC3E}">
        <p14:creationId xmlns:p14="http://schemas.microsoft.com/office/powerpoint/2010/main" val="40206474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300" dirty="0"/>
          </a:p>
        </p:txBody>
      </p:sp>
    </p:spTree>
    <p:extLst>
      <p:ext uri="{BB962C8B-B14F-4D97-AF65-F5344CB8AC3E}">
        <p14:creationId xmlns:p14="http://schemas.microsoft.com/office/powerpoint/2010/main" val="347043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0402769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how we do not need to do SUM</a:t>
            </a:r>
          </a:p>
        </p:txBody>
      </p:sp>
    </p:spTree>
    <p:extLst>
      <p:ext uri="{BB962C8B-B14F-4D97-AF65-F5344CB8AC3E}">
        <p14:creationId xmlns:p14="http://schemas.microsoft.com/office/powerpoint/2010/main" val="321323006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For fields like Year, which are numeric, but you would prefer to not summarize, set the global Default Summarization on the Modeling Ribbon</a:t>
            </a:r>
          </a:p>
          <a:p>
            <a:r>
              <a:rPr lang="en-US" sz="1100" b="1" dirty="0"/>
              <a:t>DEMO</a:t>
            </a:r>
            <a:r>
              <a:rPr lang="en-US" sz="1100" dirty="0"/>
              <a:t>: Show </a:t>
            </a:r>
            <a:r>
              <a:rPr lang="en-US" sz="1100" b="1" dirty="0"/>
              <a:t>Default Summarization</a:t>
            </a:r>
            <a:r>
              <a:rPr lang="en-US" sz="1100" dirty="0"/>
              <a:t> tab</a:t>
            </a:r>
          </a:p>
          <a:p>
            <a:endParaRPr lang="en-US" sz="1100" dirty="0"/>
          </a:p>
          <a:p>
            <a:r>
              <a:rPr lang="en-US" sz="1100" b="1" u="sng" dirty="0"/>
              <a:t>Instructor Note: </a:t>
            </a:r>
            <a:endParaRPr lang="en-US" sz="1100" dirty="0"/>
          </a:p>
          <a:p>
            <a:pPr marL="165261" indent="-165261">
              <a:buFont typeface="Arial" panose="020B0604020202020204" pitchFamily="34" charset="0"/>
              <a:buChar char="•"/>
            </a:pPr>
            <a:r>
              <a:rPr lang="en-US" sz="1100" dirty="0"/>
              <a:t> Ask the participants why it works (</a:t>
            </a:r>
            <a:r>
              <a:rPr lang="en-US" sz="1100" dirty="0" err="1"/>
              <a:t>ie</a:t>
            </a:r>
            <a:r>
              <a:rPr lang="en-US" sz="1100" dirty="0"/>
              <a:t>. How does it know to Sum?).</a:t>
            </a:r>
          </a:p>
          <a:p>
            <a:pPr marL="165261" indent="-165261">
              <a:buFont typeface="Arial" panose="020B0604020202020204" pitchFamily="34" charset="0"/>
              <a:buChar char="•"/>
            </a:pPr>
            <a:r>
              <a:rPr lang="en-US" sz="1100" dirty="0"/>
              <a:t>When you drop a calculated column into the visual, Power BI creates Implicit Measure (using Default Summarization). In this case, the implicit measure is Sum of Calc COGS.</a:t>
            </a:r>
          </a:p>
          <a:p>
            <a:pPr marL="168401" indent="-168401">
              <a:buFont typeface="Arial" panose="020B0604020202020204" pitchFamily="34" charset="0"/>
              <a:buChar char="•"/>
            </a:pPr>
            <a:r>
              <a:rPr lang="en-US" sz="1100" dirty="0"/>
              <a:t>Bring in Sales Amount column from the Sales Fact Table into the value section of the graph on the top left hand side.</a:t>
            </a:r>
          </a:p>
          <a:p>
            <a:r>
              <a:rPr lang="en-US" sz="1100" b="1" u="sng" dirty="0"/>
              <a:t>Instructor Note: </a:t>
            </a:r>
            <a:endParaRPr lang="en-US" sz="1100" dirty="0"/>
          </a:p>
          <a:p>
            <a:pPr marL="609096" lvl="1" indent="-168401">
              <a:buFont typeface="Arial" panose="020B0604020202020204" pitchFamily="34" charset="0"/>
              <a:buChar char="•"/>
            </a:pPr>
            <a:r>
              <a:rPr lang="en-US" sz="1100" dirty="0"/>
              <a:t>Creates Implicit Measure – Default Summarizations – we can change it.</a:t>
            </a:r>
          </a:p>
          <a:p>
            <a:pPr marL="609096" lvl="1" indent="-168401">
              <a:buFont typeface="Arial" panose="020B0604020202020204" pitchFamily="34" charset="0"/>
              <a:buChar char="•"/>
            </a:pPr>
            <a:r>
              <a:rPr lang="en-US" sz="1100" dirty="0"/>
              <a:t>Dropping a Text column into the Values – will create a count. </a:t>
            </a:r>
          </a:p>
          <a:p>
            <a:pPr marL="609096" lvl="1" indent="-168401">
              <a:buFont typeface="Arial" panose="020B0604020202020204" pitchFamily="34" charset="0"/>
              <a:buChar char="•"/>
            </a:pPr>
            <a:r>
              <a:rPr lang="en-US" sz="1100" dirty="0"/>
              <a:t>Revert this to a Sum on the sales amount at the end of the demo. We will be using the Sales Amount again and we want to make sure it is a Sum. </a:t>
            </a:r>
          </a:p>
        </p:txBody>
      </p:sp>
    </p:spTree>
    <p:extLst>
      <p:ext uri="{BB962C8B-B14F-4D97-AF65-F5344CB8AC3E}">
        <p14:creationId xmlns:p14="http://schemas.microsoft.com/office/powerpoint/2010/main" val="422465573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073362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Values</a:t>
            </a:r>
            <a:r>
              <a:rPr lang="en-US" baseline="0" dirty="0"/>
              <a:t> use either an implicit Measure or Explicit Measure (explicitly written DAX)</a:t>
            </a:r>
          </a:p>
        </p:txBody>
      </p:sp>
    </p:spTree>
    <p:extLst>
      <p:ext uri="{BB962C8B-B14F-4D97-AF65-F5344CB8AC3E}">
        <p14:creationId xmlns:p14="http://schemas.microsoft.com/office/powerpoint/2010/main" val="313178353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6388867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218331885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Evaluation Context – Single</a:t>
            </a:r>
            <a:r>
              <a:rPr lang="en-US" baseline="0" dirty="0"/>
              <a:t> biggest reason that people give up on DAX</a:t>
            </a:r>
          </a:p>
          <a:p>
            <a:endParaRPr lang="en-US" baseline="0" dirty="0"/>
          </a:p>
          <a:p>
            <a:r>
              <a:rPr lang="en-US" baseline="0" dirty="0"/>
              <a:t>Want to Simplify the Evaluation Context</a:t>
            </a:r>
            <a:endParaRPr lang="en-US" dirty="0"/>
          </a:p>
          <a:p>
            <a:endParaRPr lang="en-US" dirty="0"/>
          </a:p>
        </p:txBody>
      </p:sp>
    </p:spTree>
    <p:extLst>
      <p:ext uri="{BB962C8B-B14F-4D97-AF65-F5344CB8AC3E}">
        <p14:creationId xmlns:p14="http://schemas.microsoft.com/office/powerpoint/2010/main" val="375056397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a:t>
            </a:r>
            <a:r>
              <a:rPr lang="en-US" baseline="0" dirty="0"/>
              <a:t> Excel, there are SUMIF and SUMIFS functions – Calculate give you that flexibility and much more as it can be used with ANY Aggregation/Calculation</a:t>
            </a:r>
          </a:p>
          <a:p>
            <a:endParaRPr lang="en-US" baseline="0" dirty="0"/>
          </a:p>
          <a:p>
            <a:r>
              <a:rPr lang="en-US" baseline="0" dirty="0"/>
              <a:t>MYR – Drill to one Department’s data – and change the shape and it will all still work</a:t>
            </a:r>
            <a:endParaRPr lang="en-US" dirty="0"/>
          </a:p>
        </p:txBody>
      </p:sp>
    </p:spTree>
    <p:extLst>
      <p:ext uri="{BB962C8B-B14F-4D97-AF65-F5344CB8AC3E}">
        <p14:creationId xmlns:p14="http://schemas.microsoft.com/office/powerpoint/2010/main" val="173606190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even if you apply a “Device” Slicer to this page, the measure [Desktop Sales] will always show Desktop</a:t>
            </a:r>
          </a:p>
        </p:txBody>
      </p:sp>
    </p:spTree>
    <p:extLst>
      <p:ext uri="{BB962C8B-B14F-4D97-AF65-F5344CB8AC3E}">
        <p14:creationId xmlns:p14="http://schemas.microsoft.com/office/powerpoint/2010/main" val="3984601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300" dirty="0"/>
          </a:p>
        </p:txBody>
      </p:sp>
    </p:spTree>
    <p:extLst>
      <p:ext uri="{BB962C8B-B14F-4D97-AF65-F5344CB8AC3E}">
        <p14:creationId xmlns:p14="http://schemas.microsoft.com/office/powerpoint/2010/main" val="149732208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dirty="0"/>
              <a:t>ALL Filters arguments</a:t>
            </a:r>
            <a:r>
              <a:rPr lang="en-US" baseline="0" dirty="0"/>
              <a:t> are ANDs – FILTERS ARE CALCULATED FIRST (to filter the rows), then the math is applied</a:t>
            </a:r>
          </a:p>
          <a:p>
            <a:endParaRPr lang="en-US" dirty="0"/>
          </a:p>
          <a:p>
            <a:endParaRPr lang="en-US" dirty="0"/>
          </a:p>
        </p:txBody>
      </p:sp>
    </p:spTree>
    <p:extLst>
      <p:ext uri="{BB962C8B-B14F-4D97-AF65-F5344CB8AC3E}">
        <p14:creationId xmlns:p14="http://schemas.microsoft.com/office/powerpoint/2010/main" val="122084641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dirty="0"/>
              <a:t>ALL Filters arguments</a:t>
            </a:r>
            <a:r>
              <a:rPr lang="en-US" baseline="0" dirty="0"/>
              <a:t> are ANDs – FILTERS ARE CALCULATED FIRST (to filter the rows), then the math is applied</a:t>
            </a:r>
          </a:p>
          <a:p>
            <a:pPr defTabSz="881390">
              <a:defRPr/>
            </a:pPr>
            <a:r>
              <a:rPr lang="en-US" b="1" baseline="0" dirty="0"/>
              <a:t>Within one Filter argument</a:t>
            </a:r>
            <a:r>
              <a:rPr lang="en-US" baseline="0" dirty="0"/>
              <a:t>, you can use the double pipe “||” to “or” conditions together.  See the Example in YTD Revenue.</a:t>
            </a:r>
          </a:p>
          <a:p>
            <a:endParaRPr lang="en-US" dirty="0"/>
          </a:p>
        </p:txBody>
      </p:sp>
    </p:spTree>
    <p:extLst>
      <p:ext uri="{BB962C8B-B14F-4D97-AF65-F5344CB8AC3E}">
        <p14:creationId xmlns:p14="http://schemas.microsoft.com/office/powerpoint/2010/main" val="309564211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slide</a:t>
            </a:r>
          </a:p>
        </p:txBody>
      </p:sp>
    </p:spTree>
    <p:extLst>
      <p:ext uri="{BB962C8B-B14F-4D97-AF65-F5344CB8AC3E}">
        <p14:creationId xmlns:p14="http://schemas.microsoft.com/office/powerpoint/2010/main" val="183104690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Demo:  </a:t>
            </a:r>
            <a:r>
              <a:rPr lang="en-US" dirty="0"/>
              <a:t>Table from “Calculate-Add” report</a:t>
            </a:r>
          </a:p>
          <a:p>
            <a:r>
              <a:rPr lang="en-US" dirty="0"/>
              <a:t>Note the effect that the Year Slicer has on the table (All items change)</a:t>
            </a:r>
          </a:p>
          <a:p>
            <a:r>
              <a:rPr lang="en-US" baseline="0" dirty="0"/>
              <a:t>When the Device Slicer is selected, only “Total Sales” changes. </a:t>
            </a:r>
          </a:p>
          <a:p>
            <a:endParaRPr lang="en-US" baseline="0" dirty="0"/>
          </a:p>
          <a:p>
            <a:r>
              <a:rPr lang="en-US" baseline="0" dirty="0"/>
              <a:t>Filter Context :  Jan + 2015</a:t>
            </a:r>
          </a:p>
          <a:p>
            <a:r>
              <a:rPr lang="en-US" baseline="0" dirty="0"/>
              <a:t>	 Jan + 2015 + Desktop</a:t>
            </a:r>
          </a:p>
          <a:p>
            <a:pPr defTabSz="881390">
              <a:defRPr/>
            </a:pPr>
            <a:r>
              <a:rPr lang="en-US" baseline="0" dirty="0"/>
              <a:t>	 Jan + 2015 + Tablet</a:t>
            </a:r>
          </a:p>
          <a:p>
            <a:endParaRPr lang="en-US" dirty="0"/>
          </a:p>
          <a:p>
            <a:endParaRPr lang="en-US" dirty="0"/>
          </a:p>
        </p:txBody>
      </p:sp>
    </p:spTree>
    <p:extLst>
      <p:ext uri="{BB962C8B-B14F-4D97-AF65-F5344CB8AC3E}">
        <p14:creationId xmlns:p14="http://schemas.microsoft.com/office/powerpoint/2010/main" val="245730335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8578123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DEMO </a:t>
            </a:r>
            <a:r>
              <a:rPr lang="en-US" dirty="0"/>
              <a:t>“Calculate-</a:t>
            </a:r>
            <a:r>
              <a:rPr lang="en-US" baseline="0" dirty="0"/>
              <a:t> Ignore” Tab:</a:t>
            </a:r>
          </a:p>
          <a:p>
            <a:endParaRPr lang="en-US" baseline="0" dirty="0"/>
          </a:p>
          <a:p>
            <a:pPr marL="165261" indent="-165261">
              <a:buFont typeface="Arial" panose="020B0604020202020204" pitchFamily="34" charset="0"/>
              <a:buChar char="•"/>
            </a:pPr>
            <a:r>
              <a:rPr lang="en-US" baseline="0" dirty="0"/>
              <a:t>The table visualization, with each slide, expose the related column</a:t>
            </a:r>
          </a:p>
          <a:p>
            <a:pPr marL="165261" indent="-165261">
              <a:buFont typeface="Arial" panose="020B0604020202020204" pitchFamily="34" charset="0"/>
              <a:buChar char="•"/>
            </a:pPr>
            <a:r>
              <a:rPr lang="en-US" baseline="0" dirty="0"/>
              <a:t>Expose measure called </a:t>
            </a:r>
            <a:r>
              <a:rPr lang="en-US" b="1" baseline="0" dirty="0"/>
              <a:t>[Total Sales All Geo] </a:t>
            </a:r>
            <a:r>
              <a:rPr lang="en-US" baseline="0" dirty="0"/>
              <a:t>– Ignore filter on ANY column from the GeographyDim table, but allows filters from Year </a:t>
            </a:r>
          </a:p>
          <a:p>
            <a:pPr marL="165261" indent="-165261">
              <a:buFont typeface="Arial" panose="020B0604020202020204" pitchFamily="34" charset="0"/>
              <a:buChar char="•"/>
            </a:pPr>
            <a:r>
              <a:rPr lang="en-US" baseline="0" dirty="0"/>
              <a:t>Discuss that this measure can be used to calculate a </a:t>
            </a:r>
            <a:r>
              <a:rPr lang="en-US" b="1" baseline="0" dirty="0"/>
              <a:t>% of Total </a:t>
            </a:r>
            <a:r>
              <a:rPr lang="en-US" baseline="0" dirty="0"/>
              <a:t>measure</a:t>
            </a:r>
          </a:p>
          <a:p>
            <a:endParaRPr lang="en-US" baseline="0" dirty="0"/>
          </a:p>
          <a:p>
            <a:endParaRPr lang="en-US" dirty="0"/>
          </a:p>
        </p:txBody>
      </p:sp>
    </p:spTree>
    <p:extLst>
      <p:ext uri="{BB962C8B-B14F-4D97-AF65-F5344CB8AC3E}">
        <p14:creationId xmlns:p14="http://schemas.microsoft.com/office/powerpoint/2010/main" val="177066555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DEMO </a:t>
            </a:r>
            <a:r>
              <a:rPr lang="en-US" dirty="0"/>
              <a:t>“Calculate-</a:t>
            </a:r>
            <a:r>
              <a:rPr lang="en-US" baseline="0" dirty="0"/>
              <a:t> Ignore” Tab:</a:t>
            </a:r>
          </a:p>
          <a:p>
            <a:endParaRPr lang="en-US" baseline="0" dirty="0"/>
          </a:p>
          <a:p>
            <a:pPr marL="165261" indent="-165261">
              <a:buFont typeface="Arial" panose="020B0604020202020204" pitchFamily="34" charset="0"/>
              <a:buChar char="•"/>
            </a:pPr>
            <a:r>
              <a:rPr lang="en-US" baseline="0" dirty="0"/>
              <a:t>The table visualization, with each slide, expose the related column</a:t>
            </a:r>
          </a:p>
          <a:p>
            <a:pPr marL="165261" indent="-165261">
              <a:buFont typeface="Arial" panose="020B0604020202020204" pitchFamily="34" charset="0"/>
              <a:buChar char="•"/>
            </a:pPr>
            <a:r>
              <a:rPr lang="en-US" baseline="0" dirty="0"/>
              <a:t>Expose measure called </a:t>
            </a:r>
            <a:r>
              <a:rPr lang="en-US" b="1" baseline="0" dirty="0"/>
              <a:t>[Total Sales All State] </a:t>
            </a:r>
            <a:r>
              <a:rPr lang="en-US" baseline="0" dirty="0"/>
              <a:t>– Ignore filter on the STATE column from the GeographyDim table, but allows filters from Year</a:t>
            </a:r>
          </a:p>
          <a:p>
            <a:pPr marL="165261" indent="-165261">
              <a:buFont typeface="Arial" panose="020B0604020202020204" pitchFamily="34" charset="0"/>
              <a:buChar char="•"/>
            </a:pPr>
            <a:r>
              <a:rPr lang="en-US" baseline="0" dirty="0"/>
              <a:t>Slice on City (Aberdeen is good) </a:t>
            </a:r>
            <a:endParaRPr lang="en-US" dirty="0"/>
          </a:p>
        </p:txBody>
      </p:sp>
    </p:spTree>
    <p:extLst>
      <p:ext uri="{BB962C8B-B14F-4D97-AF65-F5344CB8AC3E}">
        <p14:creationId xmlns:p14="http://schemas.microsoft.com/office/powerpoint/2010/main" val="338852159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DEMO </a:t>
            </a:r>
            <a:r>
              <a:rPr lang="en-US" dirty="0"/>
              <a:t>“Calculate-</a:t>
            </a:r>
            <a:r>
              <a:rPr lang="en-US" baseline="0" dirty="0"/>
              <a:t> Ignore” Tab:</a:t>
            </a:r>
          </a:p>
          <a:p>
            <a:endParaRPr lang="en-US" baseline="0" dirty="0"/>
          </a:p>
          <a:p>
            <a:pPr marL="165261" indent="-165261">
              <a:buFont typeface="Arial" panose="020B0604020202020204" pitchFamily="34" charset="0"/>
              <a:buChar char="•"/>
            </a:pPr>
            <a:r>
              <a:rPr lang="en-US" baseline="0" dirty="0"/>
              <a:t>The table visualization, with each slide, expose the related column</a:t>
            </a:r>
          </a:p>
          <a:p>
            <a:pPr marL="165261" indent="-165261">
              <a:buFont typeface="Arial" panose="020B0604020202020204" pitchFamily="34" charset="0"/>
              <a:buChar char="•"/>
            </a:pPr>
            <a:r>
              <a:rPr lang="en-US" baseline="0" dirty="0"/>
              <a:t>Expose measure called </a:t>
            </a:r>
            <a:r>
              <a:rPr lang="en-US" b="1" baseline="0" dirty="0"/>
              <a:t>[Total Sales All Selected State] </a:t>
            </a:r>
            <a:r>
              <a:rPr lang="en-US" baseline="0" dirty="0"/>
              <a:t>– Ignore filter on the STATE column from the GeographyDim table, but allows filters from Year</a:t>
            </a:r>
          </a:p>
          <a:p>
            <a:pPr marL="165261" indent="-165261">
              <a:buFont typeface="Arial" panose="020B0604020202020204" pitchFamily="34" charset="0"/>
              <a:buChar char="•"/>
            </a:pPr>
            <a:r>
              <a:rPr lang="en-US" baseline="0" dirty="0"/>
              <a:t>Slice on City (Aberdeen is good), then select multiple State, see that the measure now only displays the total for selected states.  </a:t>
            </a:r>
            <a:endParaRPr lang="en-US" dirty="0"/>
          </a:p>
          <a:p>
            <a:endParaRPr lang="en-US" dirty="0"/>
          </a:p>
        </p:txBody>
      </p:sp>
    </p:spTree>
    <p:extLst>
      <p:ext uri="{BB962C8B-B14F-4D97-AF65-F5344CB8AC3E}">
        <p14:creationId xmlns:p14="http://schemas.microsoft.com/office/powerpoint/2010/main" val="259636410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211041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DEMO </a:t>
            </a:r>
            <a:r>
              <a:rPr lang="en-US" dirty="0"/>
              <a:t>“Calculate-</a:t>
            </a:r>
            <a:r>
              <a:rPr lang="en-US" baseline="0" dirty="0"/>
              <a:t> Update” Tab:</a:t>
            </a:r>
          </a:p>
          <a:p>
            <a:endParaRPr lang="en-US" baseline="0" dirty="0"/>
          </a:p>
          <a:p>
            <a:pPr marL="165261" indent="-165261">
              <a:buFont typeface="Arial" panose="020B0604020202020204" pitchFamily="34" charset="0"/>
              <a:buChar char="•"/>
            </a:pPr>
            <a:r>
              <a:rPr lang="en-US" baseline="0" dirty="0"/>
              <a:t>The measure called </a:t>
            </a:r>
            <a:r>
              <a:rPr lang="en-US" b="1" baseline="0" dirty="0"/>
              <a:t>[2014 Sales] </a:t>
            </a:r>
            <a:r>
              <a:rPr lang="en-US" baseline="0" dirty="0"/>
              <a:t>– Ignores filter on the Year Slicer.</a:t>
            </a:r>
          </a:p>
          <a:p>
            <a:pPr marL="165261" indent="-165261">
              <a:buFont typeface="Arial" panose="020B0604020202020204" pitchFamily="34" charset="0"/>
              <a:buChar char="•"/>
            </a:pPr>
            <a:r>
              <a:rPr lang="en-US" baseline="0" dirty="0"/>
              <a:t> </a:t>
            </a:r>
            <a:endParaRPr lang="en-US" dirty="0"/>
          </a:p>
          <a:p>
            <a:endParaRPr lang="en-US" dirty="0"/>
          </a:p>
        </p:txBody>
      </p:sp>
    </p:spTree>
    <p:extLst>
      <p:ext uri="{BB962C8B-B14F-4D97-AF65-F5344CB8AC3E}">
        <p14:creationId xmlns:p14="http://schemas.microsoft.com/office/powerpoint/2010/main" val="39221579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300" dirty="0"/>
              <a:t>Instructor – Here is a approx. time flow for the class.  Duration 4 hours.</a:t>
            </a:r>
          </a:p>
          <a:p>
            <a:r>
              <a:rPr lang="en-US" sz="2300" dirty="0"/>
              <a:t>No set slide for Break – break after approx. 2 hours (around end of Module 2) </a:t>
            </a:r>
          </a:p>
        </p:txBody>
      </p:sp>
    </p:spTree>
    <p:extLst>
      <p:ext uri="{BB962C8B-B14F-4D97-AF65-F5344CB8AC3E}">
        <p14:creationId xmlns:p14="http://schemas.microsoft.com/office/powerpoint/2010/main" val="191212643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65261" indent="-165261">
              <a:buFontTx/>
              <a:buChar char="-"/>
            </a:pPr>
            <a:r>
              <a:rPr lang="en-US" dirty="0"/>
              <a:t>Transition to Evaluation Contexts: Row &amp; Filter</a:t>
            </a:r>
          </a:p>
        </p:txBody>
      </p:sp>
    </p:spTree>
    <p:extLst>
      <p:ext uri="{BB962C8B-B14F-4D97-AF65-F5344CB8AC3E}">
        <p14:creationId xmlns:p14="http://schemas.microsoft.com/office/powerpoint/2010/main" val="328947399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4293592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88251673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8068568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a:t>
            </a:r>
            <a:r>
              <a:rPr lang="en-US" baseline="0" dirty="0"/>
              <a:t> gods you can invoke in your DAX calculation</a:t>
            </a:r>
          </a:p>
          <a:p>
            <a:endParaRPr lang="en-US" baseline="0" dirty="0"/>
          </a:p>
          <a:p>
            <a:r>
              <a:rPr lang="en-US" baseline="0" dirty="0"/>
              <a:t>Can be blended in a single calculations</a:t>
            </a:r>
            <a:endParaRPr lang="en-US" dirty="0"/>
          </a:p>
          <a:p>
            <a:endParaRPr lang="en-US" dirty="0"/>
          </a:p>
        </p:txBody>
      </p:sp>
    </p:spTree>
    <p:extLst>
      <p:ext uri="{BB962C8B-B14F-4D97-AF65-F5344CB8AC3E}">
        <p14:creationId xmlns:p14="http://schemas.microsoft.com/office/powerpoint/2010/main" val="298349686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Row</a:t>
            </a:r>
            <a:r>
              <a:rPr lang="en-US" baseline="0" dirty="0"/>
              <a:t> context invoked when you refer to a column in a calculated column formula without an aggregation function surrounding it</a:t>
            </a:r>
          </a:p>
          <a:p>
            <a:endParaRPr lang="en-US" baseline="0" dirty="0"/>
          </a:p>
          <a:p>
            <a:r>
              <a:rPr lang="en-US" baseline="0" dirty="0"/>
              <a:t>Row Context – How many units sold in Row 1? </a:t>
            </a:r>
            <a:endParaRPr lang="en-US" dirty="0"/>
          </a:p>
          <a:p>
            <a:endParaRPr lang="en-US" dirty="0"/>
          </a:p>
        </p:txBody>
      </p:sp>
    </p:spTree>
    <p:extLst>
      <p:ext uri="{BB962C8B-B14F-4D97-AF65-F5344CB8AC3E}">
        <p14:creationId xmlns:p14="http://schemas.microsoft.com/office/powerpoint/2010/main" val="281307073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Filter Context is defined by the Visual</a:t>
            </a:r>
          </a:p>
        </p:txBody>
      </p:sp>
    </p:spTree>
    <p:extLst>
      <p:ext uri="{BB962C8B-B14F-4D97-AF65-F5344CB8AC3E}">
        <p14:creationId xmlns:p14="http://schemas.microsoft.com/office/powerpoint/2010/main" val="216538191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dirty="0"/>
              <a:t>Discuss </a:t>
            </a:r>
            <a:r>
              <a:rPr lang="en-US" baseline="0" dirty="0"/>
              <a:t>the filter context for the selected cell </a:t>
            </a:r>
            <a:endParaRPr lang="en-US" dirty="0"/>
          </a:p>
          <a:p>
            <a:endParaRPr lang="en-US" dirty="0"/>
          </a:p>
        </p:txBody>
      </p:sp>
    </p:spTree>
    <p:extLst>
      <p:ext uri="{BB962C8B-B14F-4D97-AF65-F5344CB8AC3E}">
        <p14:creationId xmlns:p14="http://schemas.microsoft.com/office/powerpoint/2010/main" val="296744311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a:t>
            </a:r>
            <a:r>
              <a:rPr lang="en-US" baseline="0" dirty="0"/>
              <a:t> filter context for each COORDINATE in each Visual</a:t>
            </a:r>
          </a:p>
          <a:p>
            <a:endParaRPr lang="en-US" baseline="0" dirty="0"/>
          </a:p>
          <a:p>
            <a:r>
              <a:rPr lang="en-US" baseline="0" dirty="0"/>
              <a:t>Which subset of data are you using to calculate the number</a:t>
            </a:r>
            <a:endParaRPr lang="en-US" dirty="0"/>
          </a:p>
          <a:p>
            <a:endParaRPr lang="en-US" dirty="0"/>
          </a:p>
        </p:txBody>
      </p:sp>
    </p:spTree>
    <p:extLst>
      <p:ext uri="{BB962C8B-B14F-4D97-AF65-F5344CB8AC3E}">
        <p14:creationId xmlns:p14="http://schemas.microsoft.com/office/powerpoint/2010/main" val="279560773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Charts and Graphs also have Filter Context.  EACH data point has a unique Filter Context</a:t>
            </a:r>
          </a:p>
        </p:txBody>
      </p:sp>
    </p:spTree>
    <p:extLst>
      <p:ext uri="{BB962C8B-B14F-4D97-AF65-F5344CB8AC3E}">
        <p14:creationId xmlns:p14="http://schemas.microsoft.com/office/powerpoint/2010/main" val="19412714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8350" y="276225"/>
            <a:ext cx="3173413" cy="1784350"/>
          </a:xfrm>
        </p:spPr>
      </p:sp>
      <p:sp>
        <p:nvSpPr>
          <p:cNvPr id="3" name="Notes Placeholder 2"/>
          <p:cNvSpPr>
            <a:spLocks noGrp="1"/>
          </p:cNvSpPr>
          <p:nvPr>
            <p:ph type="body" idx="1"/>
          </p:nvPr>
        </p:nvSpPr>
        <p:spPr>
          <a:xfrm>
            <a:off x="739671" y="2129299"/>
            <a:ext cx="10848495" cy="2891991"/>
          </a:xfrm>
        </p:spPr>
        <p:txBody>
          <a:bodyPr/>
          <a:lstStyle/>
          <a:p>
            <a:r>
              <a:rPr lang="en-US" b="1" u="sng" dirty="0"/>
              <a:t>Advanced – Shape Your Data into a Data Model</a:t>
            </a:r>
            <a:endParaRPr lang="en-US" dirty="0"/>
          </a:p>
          <a:p>
            <a:r>
              <a:rPr lang="en-US" b="1" dirty="0"/>
              <a:t> </a:t>
            </a:r>
            <a:endParaRPr lang="en-US" dirty="0"/>
          </a:p>
          <a:p>
            <a:r>
              <a:rPr lang="en-US" b="1" dirty="0"/>
              <a:t>Why do you need this course?</a:t>
            </a:r>
            <a:endParaRPr lang="en-US" dirty="0"/>
          </a:p>
          <a:p>
            <a:r>
              <a:rPr lang="en-US" dirty="0"/>
              <a:t>Because your data needs to be in the right shape to create an effective data model.  </a:t>
            </a:r>
          </a:p>
          <a:p>
            <a:r>
              <a:rPr lang="en-US" dirty="0"/>
              <a:t> </a:t>
            </a:r>
          </a:p>
          <a:p>
            <a:endParaRPr lang="en-US" dirty="0"/>
          </a:p>
          <a:p>
            <a:r>
              <a:rPr lang="en-US" b="1" u="sng" dirty="0"/>
              <a:t>Advanced – Enhance Your Data Model</a:t>
            </a:r>
            <a:endParaRPr lang="en-US" dirty="0"/>
          </a:p>
          <a:p>
            <a:r>
              <a:rPr lang="en-US" b="1" dirty="0"/>
              <a:t> </a:t>
            </a:r>
            <a:endParaRPr lang="en-US" dirty="0"/>
          </a:p>
          <a:p>
            <a:r>
              <a:rPr lang="en-US" b="1" dirty="0"/>
              <a:t>Why do you need the course?</a:t>
            </a:r>
            <a:endParaRPr lang="en-US" dirty="0"/>
          </a:p>
          <a:p>
            <a:r>
              <a:rPr lang="en-US" dirty="0"/>
              <a:t>To take your data model beyond simple aggregations and create more complex calculations that span multiple tables and millions of rows of data.  </a:t>
            </a:r>
          </a:p>
          <a:p>
            <a:r>
              <a:rPr lang="en-US" dirty="0"/>
              <a:t> </a:t>
            </a:r>
          </a:p>
          <a:p>
            <a:r>
              <a:rPr lang="en-US" b="1" dirty="0"/>
              <a:t> </a:t>
            </a:r>
            <a:endParaRPr lang="en-US" dirty="0"/>
          </a:p>
          <a:p>
            <a:r>
              <a:rPr lang="en-US" b="1" u="sng" dirty="0"/>
              <a:t>Advanced – Data Visualization and Storytelling</a:t>
            </a:r>
            <a:endParaRPr lang="en-US" dirty="0"/>
          </a:p>
          <a:p>
            <a:r>
              <a:rPr lang="en-US" b="1" dirty="0"/>
              <a:t> </a:t>
            </a:r>
            <a:endParaRPr lang="en-US" dirty="0"/>
          </a:p>
          <a:p>
            <a:r>
              <a:rPr lang="en-US" b="1" dirty="0"/>
              <a:t>Why do you need the course?</a:t>
            </a:r>
            <a:endParaRPr lang="en-US" dirty="0"/>
          </a:p>
          <a:p>
            <a:r>
              <a:rPr lang="en-US" dirty="0"/>
              <a:t>Because you need to make the right visualization choice to answer the business problem.</a:t>
            </a:r>
          </a:p>
          <a:p>
            <a:endParaRPr lang="en-US" dirty="0"/>
          </a:p>
          <a:p>
            <a:r>
              <a:rPr lang="en-US" dirty="0">
                <a:solidFill>
                  <a:srgbClr val="FF0000"/>
                </a:solidFill>
              </a:rPr>
              <a:t>Q: Can the classes be scheduled in the progressive order as shown above?</a:t>
            </a:r>
          </a:p>
          <a:p>
            <a:r>
              <a:rPr lang="en-US" dirty="0">
                <a:solidFill>
                  <a:srgbClr val="FF0000"/>
                </a:solidFill>
              </a:rPr>
              <a:t>A: Not everyone needs all classes, classes will be available for people to choose as needed.</a:t>
            </a:r>
          </a:p>
          <a:p>
            <a:endParaRPr lang="en-US" dirty="0"/>
          </a:p>
          <a:p>
            <a:r>
              <a:rPr lang="en-US" b="1" dirty="0"/>
              <a:t> </a:t>
            </a:r>
            <a:endParaRPr lang="en-US" dirty="0"/>
          </a:p>
        </p:txBody>
      </p:sp>
    </p:spTree>
    <p:extLst>
      <p:ext uri="{BB962C8B-B14F-4D97-AF65-F5344CB8AC3E}">
        <p14:creationId xmlns:p14="http://schemas.microsoft.com/office/powerpoint/2010/main" val="272915385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measure is not evaluated until it is in a Visual – and will be under a filter context</a:t>
            </a:r>
          </a:p>
        </p:txBody>
      </p:sp>
    </p:spTree>
    <p:extLst>
      <p:ext uri="{BB962C8B-B14F-4D97-AF65-F5344CB8AC3E}">
        <p14:creationId xmlns:p14="http://schemas.microsoft.com/office/powerpoint/2010/main" val="242872688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a:t>
            </a:r>
            <a:r>
              <a:rPr lang="en-US" dirty="0" err="1"/>
              <a:t>Uni</a:t>
            </a:r>
            <a:r>
              <a:rPr lang="en-US" dirty="0"/>
              <a:t>-Directional</a:t>
            </a:r>
            <a:r>
              <a:rPr lang="en-US" baseline="0" dirty="0"/>
              <a:t> relationship, the filter can only flow from the Dim to the Fact</a:t>
            </a:r>
          </a:p>
          <a:p>
            <a:r>
              <a:rPr lang="en-US" baseline="0" dirty="0"/>
              <a:t>In a </a:t>
            </a:r>
            <a:r>
              <a:rPr lang="en-US" baseline="0" dirty="0" err="1"/>
              <a:t>BI-Directional</a:t>
            </a:r>
            <a:r>
              <a:rPr lang="en-US" baseline="0" dirty="0"/>
              <a:t> relationship, the filter can flow each way.</a:t>
            </a:r>
            <a:endParaRPr lang="en-US" dirty="0"/>
          </a:p>
          <a:p>
            <a:endParaRPr lang="en-US" dirty="0"/>
          </a:p>
        </p:txBody>
      </p:sp>
    </p:spTree>
    <p:extLst>
      <p:ext uri="{BB962C8B-B14F-4D97-AF65-F5344CB8AC3E}">
        <p14:creationId xmlns:p14="http://schemas.microsoft.com/office/powerpoint/2010/main" val="149071531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a:t>
            </a:r>
            <a:r>
              <a:rPr lang="en-US" dirty="0" err="1"/>
              <a:t>Uni</a:t>
            </a:r>
            <a:r>
              <a:rPr lang="en-US" dirty="0"/>
              <a:t>-Directional</a:t>
            </a:r>
            <a:r>
              <a:rPr lang="en-US" baseline="0" dirty="0"/>
              <a:t> relationship, the filter can only flow from the Dim to the Fact</a:t>
            </a:r>
          </a:p>
          <a:p>
            <a:r>
              <a:rPr lang="en-US" baseline="0" dirty="0"/>
              <a:t>In a </a:t>
            </a:r>
            <a:r>
              <a:rPr lang="en-US" baseline="0" dirty="0" err="1"/>
              <a:t>BI-Directional</a:t>
            </a:r>
            <a:r>
              <a:rPr lang="en-US" baseline="0" dirty="0"/>
              <a:t> relationship, the filter can flow each way.</a:t>
            </a:r>
            <a:endParaRPr lang="en-US" dirty="0"/>
          </a:p>
          <a:p>
            <a:endParaRPr lang="en-US" dirty="0"/>
          </a:p>
          <a:p>
            <a:endParaRPr lang="en-US" dirty="0"/>
          </a:p>
        </p:txBody>
      </p:sp>
    </p:spTree>
    <p:extLst>
      <p:ext uri="{BB962C8B-B14F-4D97-AF65-F5344CB8AC3E}">
        <p14:creationId xmlns:p14="http://schemas.microsoft.com/office/powerpoint/2010/main" val="399764313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a:t>
            </a:r>
            <a:r>
              <a:rPr lang="en-US" baseline="0" dirty="0"/>
              <a:t>  Show going to the data model and updating the relationship from Single to Both (or back)</a:t>
            </a:r>
          </a:p>
          <a:p>
            <a:pPr defTabSz="881390">
              <a:defRPr/>
            </a:pPr>
            <a:r>
              <a:rPr lang="en-US" dirty="0"/>
              <a:t>Why can’t I</a:t>
            </a:r>
            <a:r>
              <a:rPr lang="en-US" baseline="0" dirty="0"/>
              <a:t> just enable all bi-directional relationships</a:t>
            </a:r>
          </a:p>
          <a:p>
            <a:pPr marL="165261" indent="-165261" defTabSz="881390">
              <a:buFont typeface="Arial" panose="020B0604020202020204" pitchFamily="34" charset="0"/>
              <a:buChar char="•"/>
              <a:defRPr/>
            </a:pPr>
            <a:r>
              <a:rPr lang="en-US" baseline="0" dirty="0"/>
              <a:t>They are expensive</a:t>
            </a:r>
          </a:p>
          <a:p>
            <a:pPr marL="165261" indent="-165261" defTabSz="881390">
              <a:buFont typeface="Arial" panose="020B0604020202020204" pitchFamily="34" charset="0"/>
              <a:buChar char="•"/>
              <a:defRPr/>
            </a:pPr>
            <a:r>
              <a:rPr lang="en-US" baseline="0" dirty="0"/>
              <a:t>Only turn them from </a:t>
            </a:r>
            <a:r>
              <a:rPr lang="en-US" baseline="0" dirty="0" err="1"/>
              <a:t>Uni</a:t>
            </a:r>
            <a:r>
              <a:rPr lang="en-US" baseline="0" dirty="0"/>
              <a:t>- to Bi- when absolutely necessary</a:t>
            </a:r>
          </a:p>
        </p:txBody>
      </p:sp>
    </p:spTree>
    <p:extLst>
      <p:ext uri="{BB962C8B-B14F-4D97-AF65-F5344CB8AC3E}">
        <p14:creationId xmlns:p14="http://schemas.microsoft.com/office/powerpoint/2010/main" val="308134268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baseline="0" dirty="0"/>
              <a:t>DEMO – Filter Context Multiple Table tab</a:t>
            </a:r>
            <a:endParaRPr lang="en-US" dirty="0"/>
          </a:p>
        </p:txBody>
      </p:sp>
    </p:spTree>
    <p:extLst>
      <p:ext uri="{BB962C8B-B14F-4D97-AF65-F5344CB8AC3E}">
        <p14:creationId xmlns:p14="http://schemas.microsoft.com/office/powerpoint/2010/main" val="376264933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baseline="0" dirty="0"/>
          </a:p>
          <a:p>
            <a:endParaRPr lang="en-US" dirty="0"/>
          </a:p>
        </p:txBody>
      </p:sp>
    </p:spTree>
    <p:extLst>
      <p:ext uri="{BB962C8B-B14F-4D97-AF65-F5344CB8AC3E}">
        <p14:creationId xmlns:p14="http://schemas.microsoft.com/office/powerpoint/2010/main" val="357753170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dirty="0"/>
              <a:t>Scalar is a fancy word for using a single coordinate in the evaluation</a:t>
            </a:r>
          </a:p>
          <a:p>
            <a:pPr defTabSz="881390">
              <a:defRPr/>
            </a:pPr>
            <a:endParaRPr lang="en-US" dirty="0"/>
          </a:p>
          <a:p>
            <a:pPr defTabSz="881390">
              <a:defRPr/>
            </a:pPr>
            <a:r>
              <a:rPr lang="en-US" dirty="0"/>
              <a:t>What if you want bring in a Table</a:t>
            </a:r>
            <a:r>
              <a:rPr lang="en-US" baseline="0" dirty="0"/>
              <a:t> or List of values and apply your calculation to them?</a:t>
            </a:r>
          </a:p>
          <a:p>
            <a:endParaRPr lang="en-US" dirty="0"/>
          </a:p>
        </p:txBody>
      </p:sp>
    </p:spTree>
    <p:extLst>
      <p:ext uri="{BB962C8B-B14F-4D97-AF65-F5344CB8AC3E}">
        <p14:creationId xmlns:p14="http://schemas.microsoft.com/office/powerpoint/2010/main" val="420377896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Demo</a:t>
            </a:r>
            <a:r>
              <a:rPr lang="en-US" dirty="0"/>
              <a:t> CALCULATED</a:t>
            </a:r>
            <a:r>
              <a:rPr lang="en-US" baseline="0" dirty="0"/>
              <a:t> Table example in Power BI Desktop model </a:t>
            </a:r>
          </a:p>
          <a:p>
            <a:pPr marL="168401" indent="-168401">
              <a:buFont typeface="Arial" panose="020B0604020202020204" pitchFamily="34" charset="0"/>
              <a:buChar char="•"/>
            </a:pPr>
            <a:r>
              <a:rPr lang="en-US" baseline="0" dirty="0"/>
              <a:t>Call out the fact that CALCULATED Tables are just like a calculated column – Calculated during processing time or refresh time</a:t>
            </a:r>
          </a:p>
          <a:p>
            <a:pPr marL="168401" indent="-168401">
              <a:buFont typeface="Arial" panose="020B0604020202020204" pitchFamily="34" charset="0"/>
              <a:buChar char="•"/>
            </a:pPr>
            <a:r>
              <a:rPr lang="en-US" baseline="0" dirty="0"/>
              <a:t>You can use this table just like any other DAX in the model – You can create relationships etc.</a:t>
            </a:r>
          </a:p>
          <a:p>
            <a:endParaRPr lang="en-US" baseline="0" dirty="0"/>
          </a:p>
          <a:p>
            <a:r>
              <a:rPr lang="en-US" baseline="0" dirty="0"/>
              <a:t>Go to the Desktop and create a new Demo Table = ALL(GeographyDim) – </a:t>
            </a:r>
            <a:r>
              <a:rPr lang="en-US" i="1" baseline="0" dirty="0"/>
              <a:t>duplicate with a separate memory footprint.</a:t>
            </a:r>
            <a:r>
              <a:rPr lang="en-US" baseline="0" dirty="0"/>
              <a:t>  </a:t>
            </a:r>
          </a:p>
          <a:p>
            <a:pPr marL="174657" indent="-174657">
              <a:buFont typeface="Arial" panose="020B0604020202020204" pitchFamily="34" charset="0"/>
              <a:buChar char="•"/>
            </a:pPr>
            <a:endParaRPr lang="en-US" dirty="0"/>
          </a:p>
        </p:txBody>
      </p:sp>
    </p:spTree>
    <p:extLst>
      <p:ext uri="{BB962C8B-B14F-4D97-AF65-F5344CB8AC3E}">
        <p14:creationId xmlns:p14="http://schemas.microsoft.com/office/powerpoint/2010/main" val="210381336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discuss three classes of Table function</a:t>
            </a:r>
          </a:p>
          <a:p>
            <a:r>
              <a:rPr lang="en-US" dirty="0"/>
              <a:t>No demo yet.</a:t>
            </a:r>
          </a:p>
        </p:txBody>
      </p:sp>
    </p:spTree>
    <p:extLst>
      <p:ext uri="{BB962C8B-B14F-4D97-AF65-F5344CB8AC3E}">
        <p14:creationId xmlns:p14="http://schemas.microsoft.com/office/powerpoint/2010/main" val="204741736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Demo:</a:t>
            </a:r>
            <a:r>
              <a:rPr lang="en-US" b="1" baseline="0" dirty="0"/>
              <a:t> </a:t>
            </a:r>
          </a:p>
          <a:p>
            <a:r>
              <a:rPr lang="en-US" dirty="0"/>
              <a:t>Create a </a:t>
            </a:r>
            <a:r>
              <a:rPr lang="en-US" baseline="0" dirty="0"/>
              <a:t>Demo Calculated Table.   Discuss Calculated Tables and how are they created. </a:t>
            </a:r>
          </a:p>
          <a:p>
            <a:r>
              <a:rPr lang="en-US" b="1" baseline="0" dirty="0" err="1"/>
              <a:t>DemoTable</a:t>
            </a:r>
            <a:r>
              <a:rPr lang="en-US" b="1" baseline="0" dirty="0"/>
              <a:t> = All(GeographyDim).</a:t>
            </a:r>
          </a:p>
          <a:p>
            <a:pPr marL="168401" indent="-168401">
              <a:buFontTx/>
              <a:buChar char="-"/>
            </a:pPr>
            <a:r>
              <a:rPr lang="en-US" baseline="0" dirty="0"/>
              <a:t>Calculated Tables can be used like any other table</a:t>
            </a:r>
          </a:p>
          <a:p>
            <a:pPr marL="168401" indent="-168401">
              <a:buFontTx/>
              <a:buChar char="-"/>
            </a:pPr>
            <a:r>
              <a:rPr lang="en-US" baseline="0" dirty="0"/>
              <a:t>You can Build relationships</a:t>
            </a:r>
          </a:p>
          <a:p>
            <a:pPr marL="168401" indent="-168401">
              <a:buFontTx/>
              <a:buChar char="-"/>
            </a:pPr>
            <a:r>
              <a:rPr lang="en-US" baseline="0" dirty="0"/>
              <a:t>You can use this to test other complex Table functions </a:t>
            </a:r>
          </a:p>
          <a:p>
            <a:pPr marL="168401" indent="-168401">
              <a:buFontTx/>
              <a:buChar char="-"/>
            </a:pPr>
            <a:r>
              <a:rPr lang="en-US" baseline="0" dirty="0"/>
              <a:t>These are like Calculated Columns – Computed during process time</a:t>
            </a:r>
          </a:p>
          <a:p>
            <a:pPr marL="168401" indent="-168401">
              <a:buFontTx/>
              <a:buChar char="-"/>
            </a:pPr>
            <a:endParaRPr lang="en-US" baseline="0" dirty="0"/>
          </a:p>
          <a:p>
            <a:r>
              <a:rPr lang="en-US" b="1" baseline="0" dirty="0"/>
              <a:t>Show ALL and its variants – Start with ALL and work your way through (use slide as a guide)</a:t>
            </a:r>
          </a:p>
        </p:txBody>
      </p:sp>
    </p:spTree>
    <p:extLst>
      <p:ext uri="{BB962C8B-B14F-4D97-AF65-F5344CB8AC3E}">
        <p14:creationId xmlns:p14="http://schemas.microsoft.com/office/powerpoint/2010/main" val="17663930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2968701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demonstrated </a:t>
            </a:r>
            <a:r>
              <a:rPr lang="en-US" baseline="0" dirty="0"/>
              <a:t>these functions in the CALCULATE section</a:t>
            </a:r>
          </a:p>
          <a:p>
            <a:endParaRPr lang="en-US" baseline="0" dirty="0"/>
          </a:p>
          <a:p>
            <a:r>
              <a:rPr lang="en-US" baseline="0" dirty="0"/>
              <a:t>Table1 – has a duplicate row</a:t>
            </a:r>
          </a:p>
          <a:p>
            <a:r>
              <a:rPr lang="en-US" baseline="0" dirty="0"/>
              <a:t>When I write </a:t>
            </a:r>
            <a:r>
              <a:rPr lang="en-US" b="1" baseline="0" dirty="0"/>
              <a:t>ALL</a:t>
            </a:r>
            <a:r>
              <a:rPr lang="en-US" baseline="0" dirty="0"/>
              <a:t> on the whole table, I get the whole table</a:t>
            </a:r>
          </a:p>
          <a:p>
            <a:r>
              <a:rPr lang="en-US" baseline="0" dirty="0"/>
              <a:t>When I write ALL on the two columns of the table, it removes duplicates</a:t>
            </a:r>
          </a:p>
          <a:p>
            <a:pPr defTabSz="881390">
              <a:defRPr/>
            </a:pPr>
            <a:r>
              <a:rPr lang="en-US" baseline="0" dirty="0"/>
              <a:t>Blank vs a mismatch</a:t>
            </a:r>
          </a:p>
          <a:p>
            <a:pPr defTabSz="881390">
              <a:defRPr/>
            </a:pPr>
            <a:endParaRPr lang="en-US" baseline="0" dirty="0"/>
          </a:p>
          <a:p>
            <a:pPr defTabSz="881390">
              <a:defRPr/>
            </a:pPr>
            <a:r>
              <a:rPr lang="en-US" baseline="0" dirty="0"/>
              <a:t>ALLEXCEPT  - </a:t>
            </a:r>
            <a:r>
              <a:rPr lang="en-US" dirty="0"/>
              <a:t>Overrides all context filters in the table except over the specified columns; </a:t>
            </a:r>
            <a:r>
              <a:rPr lang="en-US" baseline="0" dirty="0"/>
              <a:t>useful when you want only one column on a table to be sliceable</a:t>
            </a:r>
          </a:p>
          <a:p>
            <a:pPr defTabSz="881390">
              <a:defRPr/>
            </a:pPr>
            <a:r>
              <a:rPr lang="en-US" baseline="0" dirty="0"/>
              <a:t>ALLSELECTED – just like ALL, but if the column is specifically selected, then it respects the slicer</a:t>
            </a:r>
          </a:p>
          <a:p>
            <a:pPr defTabSz="881390">
              <a:defRPr/>
            </a:pPr>
            <a:r>
              <a:rPr lang="en-US" baseline="0" dirty="0"/>
              <a:t>ALLNONBLANKROW – Just like ALL, but does not return any blank rows</a:t>
            </a:r>
            <a:endParaRPr lang="en-US" dirty="0"/>
          </a:p>
          <a:p>
            <a:endParaRPr lang="en-US" baseline="0" dirty="0"/>
          </a:p>
          <a:p>
            <a:endParaRPr lang="en-US" dirty="0"/>
          </a:p>
        </p:txBody>
      </p:sp>
    </p:spTree>
    <p:extLst>
      <p:ext uri="{BB962C8B-B14F-4D97-AF65-F5344CB8AC3E}">
        <p14:creationId xmlns:p14="http://schemas.microsoft.com/office/powerpoint/2010/main" val="174501480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If when you write VALUES and get a blank you may have Blank or </a:t>
            </a:r>
            <a:r>
              <a:rPr lang="en-US" baseline="0" dirty="0" err="1"/>
              <a:t>MisMatch</a:t>
            </a:r>
            <a:endParaRPr lang="en-US" baseline="0" dirty="0"/>
          </a:p>
          <a:p>
            <a:r>
              <a:rPr lang="en-US" baseline="0" dirty="0"/>
              <a:t>If you change a VALUES to DISTINCT and you still have blank – then it is a real blank – NOT A  MISMATCH</a:t>
            </a:r>
          </a:p>
          <a:p>
            <a:endParaRPr lang="en-US" baseline="0" dirty="0"/>
          </a:p>
          <a:p>
            <a:r>
              <a:rPr lang="en-US" baseline="0" dirty="0"/>
              <a:t>Blank vs a mismatch – If your model has Fact rows which do not match with dimensions, this is a mismatch – not a true blank.</a:t>
            </a:r>
          </a:p>
          <a:p>
            <a:endParaRPr lang="en-US" baseline="0" dirty="0"/>
          </a:p>
          <a:p>
            <a:endParaRPr lang="en-US" baseline="0" dirty="0"/>
          </a:p>
        </p:txBody>
      </p:sp>
    </p:spTree>
    <p:extLst>
      <p:ext uri="{BB962C8B-B14F-4D97-AF65-F5344CB8AC3E}">
        <p14:creationId xmlns:p14="http://schemas.microsoft.com/office/powerpoint/2010/main" val="352248771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baseline="0" dirty="0"/>
              <a:t>Region = “Central” is in a ROW Context as it is not surrounded by aggregate function</a:t>
            </a:r>
            <a:endParaRPr lang="en-US" dirty="0"/>
          </a:p>
        </p:txBody>
      </p:sp>
    </p:spTree>
    <p:extLst>
      <p:ext uri="{BB962C8B-B14F-4D97-AF65-F5344CB8AC3E}">
        <p14:creationId xmlns:p14="http://schemas.microsoft.com/office/powerpoint/2010/main" val="291176456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table could be calculated </a:t>
            </a:r>
            <a:r>
              <a:rPr lang="en-US" b="1" dirty="0"/>
              <a:t>ALL(</a:t>
            </a:r>
            <a:r>
              <a:rPr lang="en-US" b="1" dirty="0" err="1"/>
              <a:t>DimGeography</a:t>
            </a:r>
            <a:r>
              <a:rPr lang="en-US" b="1" dirty="0"/>
              <a:t>[State]) </a:t>
            </a:r>
            <a:r>
              <a:rPr lang="en-US" dirty="0"/>
              <a:t>or a table in the data model </a:t>
            </a:r>
            <a:r>
              <a:rPr lang="en-US" b="1" dirty="0" err="1"/>
              <a:t>DimGeography</a:t>
            </a:r>
            <a:endParaRPr lang="en-US" b="1" dirty="0"/>
          </a:p>
        </p:txBody>
      </p:sp>
    </p:spTree>
    <p:extLst>
      <p:ext uri="{BB962C8B-B14F-4D97-AF65-F5344CB8AC3E}">
        <p14:creationId xmlns:p14="http://schemas.microsoft.com/office/powerpoint/2010/main" val="221207948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iterator function takes two arguments – we will walk through this example over the next couple of slides</a:t>
            </a:r>
          </a:p>
        </p:txBody>
      </p:sp>
    </p:spTree>
    <p:extLst>
      <p:ext uri="{BB962C8B-B14F-4D97-AF65-F5344CB8AC3E}">
        <p14:creationId xmlns:p14="http://schemas.microsoft.com/office/powerpoint/2010/main" val="276520989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a:t>
            </a:r>
            <a:r>
              <a:rPr lang="en-US" baseline="0" dirty="0"/>
              <a:t> a virtual calculated column, but don’t need to perpetually keep the column. </a:t>
            </a:r>
          </a:p>
          <a:p>
            <a:r>
              <a:rPr lang="en-US" baseline="0" dirty="0"/>
              <a:t>Argument 1 – iterate thru each of the columns in the table argument</a:t>
            </a:r>
          </a:p>
        </p:txBody>
      </p:sp>
    </p:spTree>
    <p:extLst>
      <p:ext uri="{BB962C8B-B14F-4D97-AF65-F5344CB8AC3E}">
        <p14:creationId xmlns:p14="http://schemas.microsoft.com/office/powerpoint/2010/main" val="23644914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Perform the calculation for each row in the table argument</a:t>
            </a:r>
          </a:p>
        </p:txBody>
      </p:sp>
    </p:spTree>
    <p:extLst>
      <p:ext uri="{BB962C8B-B14F-4D97-AF65-F5344CB8AC3E}">
        <p14:creationId xmlns:p14="http://schemas.microsoft.com/office/powerpoint/2010/main" val="196599164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baseline="0" dirty="0"/>
              <a:t>Sum the results of all the rows.  </a:t>
            </a:r>
          </a:p>
          <a:p>
            <a:pPr defTabSz="881390">
              <a:defRPr/>
            </a:pPr>
            <a:r>
              <a:rPr lang="en-US" b="1" baseline="0" dirty="0"/>
              <a:t>Note:  </a:t>
            </a:r>
            <a:r>
              <a:rPr lang="en-US" baseline="0" dirty="0"/>
              <a:t>This calculation respects the Filter Context of the visual</a:t>
            </a:r>
          </a:p>
          <a:p>
            <a:pPr defTabSz="881390">
              <a:defRPr/>
            </a:pPr>
            <a:endParaRPr lang="en-US" baseline="0" dirty="0"/>
          </a:p>
          <a:p>
            <a:pPr defTabSz="881390">
              <a:defRPr/>
            </a:pPr>
            <a:r>
              <a:rPr lang="en-US" baseline="0" dirty="0"/>
              <a:t>This example is effectively </a:t>
            </a:r>
            <a:r>
              <a:rPr lang="en-US" baseline="0" dirty="0" err="1"/>
              <a:t>SumProduct</a:t>
            </a:r>
            <a:r>
              <a:rPr lang="en-US" baseline="0" dirty="0"/>
              <a:t> in Excel</a:t>
            </a:r>
            <a:endParaRPr lang="en-US" dirty="0"/>
          </a:p>
          <a:p>
            <a:endParaRPr lang="en-US" dirty="0"/>
          </a:p>
        </p:txBody>
      </p:sp>
    </p:spTree>
    <p:extLst>
      <p:ext uri="{BB962C8B-B14F-4D97-AF65-F5344CB8AC3E}">
        <p14:creationId xmlns:p14="http://schemas.microsoft.com/office/powerpoint/2010/main" val="167393734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a:t>
            </a:r>
            <a:r>
              <a:rPr lang="en-US" baseline="0" dirty="0"/>
              <a:t>  In your working copy of “</a:t>
            </a:r>
            <a:r>
              <a:rPr lang="en-US" b="1" i="1" kern="0" dirty="0">
                <a:cs typeface="Segoe UI" panose="020B0502040204020203" pitchFamily="34" charset="0"/>
              </a:rPr>
              <a:t>Student Modeling Pre-class.pbix”  </a:t>
            </a:r>
            <a:r>
              <a:rPr lang="en-US" i="1" kern="0" dirty="0">
                <a:cs typeface="Segoe UI" panose="020B0502040204020203" pitchFamily="34" charset="0"/>
              </a:rPr>
              <a:t>where you have the calculated column [COGS] – </a:t>
            </a:r>
          </a:p>
          <a:p>
            <a:r>
              <a:rPr lang="en-US" kern="0" dirty="0">
                <a:cs typeface="Segoe UI" panose="020B0502040204020203" pitchFamily="34" charset="0"/>
              </a:rPr>
              <a:t> * Save the file and note the size for the class</a:t>
            </a:r>
          </a:p>
          <a:p>
            <a:r>
              <a:rPr lang="en-US" kern="0" dirty="0">
                <a:cs typeface="Segoe UI" panose="020B0502040204020203" pitchFamily="34" charset="0"/>
              </a:rPr>
              <a:t> * Remove the [COGS] calculated Column and re-save the file. </a:t>
            </a:r>
          </a:p>
          <a:p>
            <a:r>
              <a:rPr lang="en-US" kern="0" dirty="0">
                <a:cs typeface="Segoe UI" panose="020B0502040204020203" pitchFamily="34" charset="0"/>
              </a:rPr>
              <a:t> * Note that the file size is about 8% smaller.  While file size is not an exact measure of memory use, it is a proxy that most students understand.</a:t>
            </a:r>
            <a:endParaRPr lang="en-US" i="0" dirty="0"/>
          </a:p>
        </p:txBody>
      </p:sp>
    </p:spTree>
    <p:extLst>
      <p:ext uri="{BB962C8B-B14F-4D97-AF65-F5344CB8AC3E}">
        <p14:creationId xmlns:p14="http://schemas.microsoft.com/office/powerpoint/2010/main" val="35345538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FYI: This is</a:t>
            </a:r>
            <a:r>
              <a:rPr lang="en-US" baseline="0" dirty="0"/>
              <a:t> a calculated column!</a:t>
            </a:r>
          </a:p>
          <a:p>
            <a:r>
              <a:rPr lang="en-US" baseline="0" dirty="0"/>
              <a:t>DEMO:  Show this calculation in the Product Table (Data View)</a:t>
            </a:r>
            <a:endParaRPr lang="en-US" dirty="0"/>
          </a:p>
        </p:txBody>
      </p:sp>
    </p:spTree>
    <p:extLst>
      <p:ext uri="{BB962C8B-B14F-4D97-AF65-F5344CB8AC3E}">
        <p14:creationId xmlns:p14="http://schemas.microsoft.com/office/powerpoint/2010/main" val="38698588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8.xml"/><Relationship Id="rId4" Type="http://schemas.openxmlformats.org/officeDocument/2006/relationships/image" Target="../media/image22.png"/></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Master" Target="../slideMasters/slideMaster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9.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9.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Master" Target="../slideMasters/slideMaster10.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0.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0.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0.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0.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image" Target="../media/image8.emf"/><Relationship Id="rId5" Type="http://schemas.openxmlformats.org/officeDocument/2006/relationships/oleObject" Target="../embeddings/oleObject1.bin"/><Relationship Id="rId4" Type="http://schemas.openxmlformats.org/officeDocument/2006/relationships/image" Target="../media/image9.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5.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3" Type="http://schemas.openxmlformats.org/officeDocument/2006/relationships/slideMaster" Target="../slideMasters/slideMaster5.xml"/><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8.emf"/><Relationship Id="rId5" Type="http://schemas.openxmlformats.org/officeDocument/2006/relationships/oleObject" Target="../embeddings/oleObject2.bin"/><Relationship Id="rId4"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jpe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jpe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jpe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14" name="Picture 13" descr="DataInsights-iStock_000022453217Large.jpg"/>
          <p:cNvPicPr>
            <a:picLocks noChangeAspect="1"/>
          </p:cNvPicPr>
          <p:nvPr/>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11" name="Picture 9"/>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sp>
        <p:nvSpPr>
          <p:cNvPr id="16" name="Title 1"/>
          <p:cNvSpPr>
            <a:spLocks noGrp="1"/>
          </p:cNvSpPr>
          <p:nvPr>
            <p:ph type="ctrTitle"/>
          </p:nvPr>
        </p:nvSpPr>
        <p:spPr>
          <a:xfrm>
            <a:off x="269240" y="1428401"/>
            <a:ext cx="5487085" cy="897667"/>
          </a:xfrm>
        </p:spPr>
        <p:txBody>
          <a:bodyPr/>
          <a:lstStyle>
            <a:lvl1pPr>
              <a:defRPr sz="5098">
                <a:solidFill>
                  <a:schemeClr val="bg1"/>
                </a:solidFill>
              </a:defRPr>
            </a:lvl1pPr>
          </a:lstStyle>
          <a:p>
            <a:r>
              <a:rPr lang="en-US"/>
              <a:t>Click to edit Master title style</a:t>
            </a:r>
            <a:endParaRPr lang="en-US" dirty="0"/>
          </a:p>
        </p:txBody>
      </p:sp>
      <p:sp>
        <p:nvSpPr>
          <p:cNvPr id="17" name="Subtitle 2"/>
          <p:cNvSpPr>
            <a:spLocks noGrp="1"/>
          </p:cNvSpPr>
          <p:nvPr>
            <p:ph type="subTitle" idx="1"/>
          </p:nvPr>
        </p:nvSpPr>
        <p:spPr>
          <a:xfrm>
            <a:off x="269302" y="4353453"/>
            <a:ext cx="5487022" cy="1055663"/>
          </a:xfrm>
        </p:spPr>
        <p:txBody>
          <a:bodyPr/>
          <a:lstStyle>
            <a:lvl1pPr marL="0" indent="0" algn="l">
              <a:lnSpc>
                <a:spcPts val="2647"/>
              </a:lnSpc>
              <a:buNone/>
              <a:defRPr sz="2157">
                <a:solidFill>
                  <a:schemeClr val="bg1"/>
                </a:solidFill>
                <a:latin typeface="+mj-lt"/>
              </a:defRPr>
            </a:lvl1pPr>
            <a:lvl2pPr marL="448193" indent="0" algn="ctr">
              <a:buNone/>
              <a:defRPr>
                <a:solidFill>
                  <a:schemeClr val="tx1">
                    <a:tint val="75000"/>
                  </a:schemeClr>
                </a:solidFill>
              </a:defRPr>
            </a:lvl2pPr>
            <a:lvl3pPr marL="896386" indent="0" algn="ctr">
              <a:buNone/>
              <a:defRPr>
                <a:solidFill>
                  <a:schemeClr val="tx1">
                    <a:tint val="75000"/>
                  </a:schemeClr>
                </a:solidFill>
              </a:defRPr>
            </a:lvl3pPr>
            <a:lvl4pPr marL="1344579" indent="0" algn="ctr">
              <a:buNone/>
              <a:defRPr>
                <a:solidFill>
                  <a:schemeClr val="tx1">
                    <a:tint val="75000"/>
                  </a:schemeClr>
                </a:solidFill>
              </a:defRPr>
            </a:lvl4pPr>
            <a:lvl5pPr marL="1792773" indent="0" algn="ctr">
              <a:buNone/>
              <a:defRPr>
                <a:solidFill>
                  <a:schemeClr val="tx1">
                    <a:tint val="75000"/>
                  </a:schemeClr>
                </a:solidFill>
              </a:defRPr>
            </a:lvl5pPr>
            <a:lvl6pPr marL="2240966" indent="0" algn="ctr">
              <a:buNone/>
              <a:defRPr>
                <a:solidFill>
                  <a:schemeClr val="tx1">
                    <a:tint val="75000"/>
                  </a:schemeClr>
                </a:solidFill>
              </a:defRPr>
            </a:lvl6pPr>
            <a:lvl7pPr marL="2689159" indent="0" algn="ctr">
              <a:buNone/>
              <a:defRPr>
                <a:solidFill>
                  <a:schemeClr val="tx1">
                    <a:tint val="75000"/>
                  </a:schemeClr>
                </a:solidFill>
              </a:defRPr>
            </a:lvl7pPr>
            <a:lvl8pPr marL="3137352" indent="0" algn="ctr">
              <a:buNone/>
              <a:defRPr>
                <a:solidFill>
                  <a:schemeClr val="tx1">
                    <a:tint val="75000"/>
                  </a:schemeClr>
                </a:solidFill>
              </a:defRPr>
            </a:lvl8pPr>
            <a:lvl9pPr marL="3585545" indent="0" algn="ctr">
              <a:buNone/>
              <a:defRPr>
                <a:solidFill>
                  <a:schemeClr val="tx1">
                    <a:tint val="75000"/>
                  </a:schemeClr>
                </a:solidFill>
              </a:defRPr>
            </a:lvl9pPr>
          </a:lstStyle>
          <a:p>
            <a:r>
              <a:rPr lang="en-US"/>
              <a:t>Click to edit Master subtitle style</a:t>
            </a:r>
            <a:endParaRPr lang="en-US" dirty="0"/>
          </a:p>
        </p:txBody>
      </p:sp>
      <p:pic>
        <p:nvPicPr>
          <p:cNvPr id="13" name="Picture 12"/>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pic>
        <p:nvPicPr>
          <p:cNvPr id="10" name="Picture 9" descr="DataInsights_quadton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15" name="Picture 14" descr="DataInsights-iStock_000022453217Large.jpg"/>
          <p:cNvPicPr>
            <a:picLocks noChangeAspect="1"/>
          </p:cNvPicPr>
          <p:nvPr/>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18" name="Picture 9"/>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p:cNvSpPr/>
          <p:nvPr/>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pic>
        <p:nvPicPr>
          <p:cNvPr id="20" name="Picture 19"/>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pic>
        <p:nvPicPr>
          <p:cNvPr id="21" name="Picture 20" descr="DataInsights_quadton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22" name="Picture 21" descr="DataInsights-iStock_000022453217Large.jpg"/>
          <p:cNvPicPr>
            <a:picLocks noChangeAspect="1"/>
          </p:cNvPicPr>
          <p:nvPr userDrawn="1"/>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23" name="Picture 9"/>
          <p:cNvPicPr>
            <a:picLocks noChangeAspect="1"/>
          </p:cNvPicPr>
          <p:nvPr userDrawn="1"/>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4" name="Rectangle 23"/>
          <p:cNvSpPr/>
          <p:nvPr userDrawn="1"/>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pic>
        <p:nvPicPr>
          <p:cNvPr id="25" name="Picture 24"/>
          <p:cNvPicPr>
            <a:picLocks noChangeAspect="1"/>
          </p:cNvPicPr>
          <p:nvPr userDrawn="1"/>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spTree>
    <p:extLst>
      <p:ext uri="{BB962C8B-B14F-4D97-AF65-F5344CB8AC3E}">
        <p14:creationId xmlns:p14="http://schemas.microsoft.com/office/powerpoint/2010/main" val="1159087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97876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7683" y="4056579"/>
            <a:ext cx="6276530" cy="717249"/>
          </a:xfrm>
        </p:spPr>
        <p:txBody>
          <a:bodyPr tIns="109728" bIns="109728">
            <a:noAutofit/>
          </a:bodyPr>
          <a:lstStyle>
            <a:lvl1pPr marL="0" indent="0">
              <a:spcBef>
                <a:spcPts val="0"/>
              </a:spcBef>
              <a:buNone/>
              <a:defRPr sz="2353">
                <a:gradFill>
                  <a:gsLst>
                    <a:gs pos="57576">
                      <a:srgbClr val="FFFFFF"/>
                    </a:gs>
                    <a:gs pos="35000">
                      <a:srgbClr val="FFFFFF"/>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a:stretch>
            <a:fillRect/>
          </a:stretch>
        </p:blipFill>
        <p:spPr>
          <a:xfrm>
            <a:off x="448586" y="6121376"/>
            <a:ext cx="1254995" cy="269134"/>
          </a:xfrm>
          <a:prstGeom prst="rect">
            <a:avLst/>
          </a:prstGeom>
        </p:spPr>
      </p:pic>
      <p:sp>
        <p:nvSpPr>
          <p:cNvPr id="7" name="Rectangle 6">
            <a:extLst>
              <a:ext uri="{FF2B5EF4-FFF2-40B4-BE49-F238E27FC236}">
                <a16:creationId xmlns:a16="http://schemas.microsoft.com/office/drawing/2014/main" id="{DE1F0B99-91BC-45E2-88BF-E41FFC314CB2}"/>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286080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87929276"/>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50258092"/>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35523173"/>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6689038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lang="en-US" sz="7056"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9879800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200054818"/>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132185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788389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375366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extLst>
                <a:ext uri="{28A0092B-C50C-407E-A947-70E740481C1C}">
                  <a14:useLocalDpi xmlns:a14="http://schemas.microsoft.com/office/drawing/2010/main" val="0"/>
                </a:ext>
              </a:extLst>
            </a:blip>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6759774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190264" cy="6857996"/>
          </a:xfrm>
          <a:prstGeom prst="rect">
            <a:avLst/>
          </a:prstGeom>
        </p:spPr>
      </p:pic>
      <p:sp>
        <p:nvSpPr>
          <p:cNvPr id="2" name="Rectangle 1"/>
          <p:cNvSpPr/>
          <p:nvPr userDrawn="1"/>
        </p:nvSpPr>
        <p:spPr bwMode="auto">
          <a:xfrm>
            <a:off x="269239" y="2077801"/>
            <a:ext cx="6274974" cy="3592580"/>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79310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6">
                <a:gradFill>
                  <a:gsLst>
                    <a:gs pos="57576">
                      <a:srgbClr val="FFFFFF"/>
                    </a:gs>
                    <a:gs pos="3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a:stretch>
            <a:fillRect/>
          </a:stretch>
        </p:blipFill>
        <p:spPr>
          <a:xfrm>
            <a:off x="448586" y="6121376"/>
            <a:ext cx="1254995" cy="269134"/>
          </a:xfrm>
          <a:prstGeom prst="rect">
            <a:avLst/>
          </a:prstGeom>
        </p:spPr>
      </p:pic>
      <p:sp>
        <p:nvSpPr>
          <p:cNvPr id="8" name="Rectangle 7">
            <a:extLst>
              <a:ext uri="{FF2B5EF4-FFF2-40B4-BE49-F238E27FC236}">
                <a16:creationId xmlns:a16="http://schemas.microsoft.com/office/drawing/2014/main" id="{A38C79C9-5AF2-4FB5-9715-7948347A10F9}"/>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49441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8963514"/>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44840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49220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89820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56614858"/>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0204" y="3083652"/>
            <a:ext cx="3227129" cy="692057"/>
          </a:xfrm>
          <a:prstGeom prst="rect">
            <a:avLst/>
          </a:prstGeom>
        </p:spPr>
      </p:pic>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0204" y="3083652"/>
            <a:ext cx="3227129" cy="692057"/>
          </a:xfrm>
          <a:prstGeom prst="rect">
            <a:avLst/>
          </a:prstGeom>
        </p:spPr>
      </p:pic>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dirty="0">
                <a:gradFill>
                  <a:gsLst>
                    <a:gs pos="0">
                      <a:srgbClr val="505050"/>
                    </a:gs>
                    <a:gs pos="100000">
                      <a:srgbClr val="505050"/>
                    </a:gs>
                  </a:gsLst>
                  <a:lin ang="5400000" scaled="0"/>
                </a:gradFill>
                <a:cs typeface="Segoe UI" pitchFamily="34" charset="0"/>
              </a:rPr>
              <a:t>© 2014 Microsoft Corporation. All rights reserved. </a:t>
            </a:r>
          </a:p>
        </p:txBody>
      </p:sp>
    </p:spTree>
    <p:extLst>
      <p:ext uri="{BB962C8B-B14F-4D97-AF65-F5344CB8AC3E}">
        <p14:creationId xmlns:p14="http://schemas.microsoft.com/office/powerpoint/2010/main" val="2673390875"/>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810664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5_Data Insights Titl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031023"/>
            <a:ext cx="10258286" cy="1686801"/>
          </a:xfrm>
          <a:prstGeom prst="rect">
            <a:avLst/>
          </a:prstGeom>
        </p:spPr>
        <p:txBody>
          <a:bodyPr lIns="146304" tIns="91440" rIns="146304" bIns="91440"/>
          <a:lstStyle>
            <a:lvl1pPr algn="l">
              <a:defRPr sz="5880">
                <a:gradFill>
                  <a:gsLst>
                    <a:gs pos="0">
                      <a:srgbClr val="FFFFFF"/>
                    </a:gs>
                    <a:gs pos="100000">
                      <a:srgbClr val="FFFFFF"/>
                    </a:gs>
                  </a:gsLst>
                  <a:lin ang="5400000" scaled="0"/>
                </a:gradFill>
              </a:defRPr>
            </a:lvl1pPr>
          </a:lstStyle>
          <a:p>
            <a:r>
              <a:rPr lang="en-US" dirty="0"/>
              <a:t>Data insights headline</a:t>
            </a:r>
          </a:p>
        </p:txBody>
      </p:sp>
    </p:spTree>
    <p:extLst>
      <p:ext uri="{BB962C8B-B14F-4D97-AF65-F5344CB8AC3E}">
        <p14:creationId xmlns:p14="http://schemas.microsoft.com/office/powerpoint/2010/main" val="662054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sz="5096">
                <a:solidFill>
                  <a:schemeClr val="tx2"/>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208146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6_Title Only">
    <p:bg>
      <p:bgPr>
        <a:solidFill>
          <a:schemeClr val="accent4"/>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endParaRPr lang="en-US" dirty="0"/>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3384081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39304" y="5853250"/>
            <a:ext cx="1956016" cy="719610"/>
          </a:xfrm>
          <a:prstGeom prst="rect">
            <a:avLst/>
          </a:prstGeom>
        </p:spPr>
      </p:pic>
    </p:spTree>
    <p:extLst>
      <p:ext uri="{BB962C8B-B14F-4D97-AF65-F5344CB8AC3E}">
        <p14:creationId xmlns:p14="http://schemas.microsoft.com/office/powerpoint/2010/main" val="18410091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70pt Title w/photo">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3066877"/>
            <a:ext cx="12192000" cy="724246"/>
          </a:xfrm>
          <a:prstGeom prst="rect">
            <a:avLst/>
          </a:prstGeom>
        </p:spPr>
        <p:txBody>
          <a:bodyPr anchor="ctr"/>
          <a:lstStyle>
            <a:lvl1pPr marL="0" indent="0">
              <a:buNone/>
              <a:defRPr baseline="0"/>
            </a:lvl1pPr>
          </a:lstStyle>
          <a:p>
            <a:r>
              <a:rPr lang="en-US" dirty="0"/>
              <a:t>click icon to insert photo</a:t>
            </a:r>
          </a:p>
        </p:txBody>
      </p:sp>
      <p:sp>
        <p:nvSpPr>
          <p:cNvPr id="7" name="Text Placeholder 4"/>
          <p:cNvSpPr>
            <a:spLocks noGrp="1"/>
          </p:cNvSpPr>
          <p:nvPr>
            <p:ph type="body" sz="quarter" idx="12"/>
          </p:nvPr>
        </p:nvSpPr>
        <p:spPr>
          <a:xfrm>
            <a:off x="269240" y="291075"/>
            <a:ext cx="10757100" cy="1108425"/>
          </a:xfrm>
          <a:prstGeom prst="rect">
            <a:avLst/>
          </a:prstGeom>
        </p:spPr>
        <p:txBody>
          <a:bodyPr lIns="146304" tIns="91440" rIns="146304" bIns="91440">
            <a:noAutofit/>
          </a:bodyPr>
          <a:lstStyle>
            <a:lvl1pPr marL="0" indent="0">
              <a:lnSpc>
                <a:spcPct val="90000"/>
              </a:lnSpc>
              <a:spcBef>
                <a:spcPts val="1173"/>
              </a:spcBef>
              <a:spcAft>
                <a:spcPts val="2355"/>
              </a:spcAft>
              <a:buFontTx/>
              <a:buNone/>
              <a:defRPr lang="en-US" sz="6863" b="0" i="0" kern="1200" spc="0" baseline="0" dirty="0" smtClean="0">
                <a:solidFill>
                  <a:schemeClr val="bg1"/>
                </a:solidFill>
                <a:latin typeface="+mj-lt"/>
                <a:ea typeface="+mn-ea"/>
                <a:cs typeface="+mn-cs"/>
              </a:defRPr>
            </a:lvl1pPr>
          </a:lstStyle>
          <a:p>
            <a:pPr marL="0" marR="0" lvl="0" indent="0" algn="l" defTabSz="914172" rtl="0" eaLnBrk="1" fontAlgn="auto" latinLnBrk="0" hangingPunct="1">
              <a:lnSpc>
                <a:spcPct val="90000"/>
              </a:lnSpc>
              <a:spcBef>
                <a:spcPts val="1173"/>
              </a:spcBef>
              <a:spcAft>
                <a:spcPts val="2355"/>
              </a:spcAft>
              <a:buClrTx/>
              <a:buSzPct val="90000"/>
              <a:buFontTx/>
              <a:buNone/>
              <a:tabLst/>
            </a:pPr>
            <a:r>
              <a:rPr lang="en-US"/>
              <a:t>Click to edit Master text styles</a:t>
            </a:r>
          </a:p>
        </p:txBody>
      </p:sp>
    </p:spTree>
    <p:extLst>
      <p:ext uri="{BB962C8B-B14F-4D97-AF65-F5344CB8AC3E}">
        <p14:creationId xmlns:p14="http://schemas.microsoft.com/office/powerpoint/2010/main" val="3056290454"/>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42135636"/>
      </p:ext>
    </p:extLst>
  </p:cSld>
  <p:clrMapOvr>
    <a:masterClrMapping/>
  </p:clrMapOvr>
  <p:hf sldNum="0" hdr="0" ft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838200" y="365125"/>
            <a:ext cx="10515600" cy="1325563"/>
          </a:xfrm>
          <a:prstGeom prst="rect">
            <a:avLst/>
          </a:prstGeom>
        </p:spPr>
        <p:txBody>
          <a:bodyPr/>
          <a:lstStyle>
            <a:lvl1pPr>
              <a:defRPr>
                <a:solidFill>
                  <a:schemeClr val="tx1"/>
                </a:solidFill>
              </a:defRPr>
            </a:lvl1pPr>
          </a:lstStyle>
          <a:p>
            <a:r>
              <a:rPr lang="en-US"/>
              <a:t>Click to edit Master title style</a:t>
            </a:r>
            <a:endParaRPr lang="en-US" dirty="0"/>
          </a:p>
        </p:txBody>
      </p:sp>
      <p:sp>
        <p:nvSpPr>
          <p:cNvPr id="7" name="Content Placeholder 2"/>
          <p:cNvSpPr>
            <a:spLocks noGrp="1"/>
          </p:cNvSpPr>
          <p:nvPr>
            <p:ph idx="1"/>
          </p:nvPr>
        </p:nvSpPr>
        <p:spPr>
          <a:xfrm>
            <a:off x="838200" y="1825625"/>
            <a:ext cx="10515600" cy="411094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61120350"/>
      </p:ext>
    </p:extLst>
  </p:cSld>
  <p:clrMapOvr>
    <a:masterClrMapping/>
  </p:clrMapOvr>
  <p:hf sldNum="0" hdr="0" ftr="0" dt="0"/>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ctr" anchorCtr="0">
            <a:normAutofit/>
          </a:bodyPr>
          <a:lstStyle>
            <a:lvl1pPr>
              <a:defRPr sz="66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674089086"/>
      </p:ext>
    </p:extLst>
  </p:cSld>
  <p:clrMapOvr>
    <a:masterClrMapping/>
  </p:clrMapOvr>
  <p:hf sldNum="0" hdr="0" ftr="0" dt="0"/>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11094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11094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1195837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9" y="921434"/>
            <a:ext cx="3661874" cy="2744957"/>
          </a:xfrm>
          <a:prstGeom prst="rect">
            <a:avLst/>
          </a:prstGeom>
        </p:spPr>
        <p:txBody>
          <a:bodyPr anchor="t">
            <a:noAutofit/>
          </a:bodyPr>
          <a:lstStyle>
            <a:lvl1pPr>
              <a:defRPr sz="4500">
                <a:solidFill>
                  <a:schemeClr val="bg1"/>
                </a:solidFill>
              </a:defRPr>
            </a:lvl1pPr>
          </a:lstStyle>
          <a:p>
            <a:r>
              <a:rPr lang="en-US" dirty="0"/>
              <a:t>CLICK TO EDIT MASTER TITLE STYLE</a:t>
            </a:r>
          </a:p>
        </p:txBody>
      </p:sp>
      <p:sp>
        <p:nvSpPr>
          <p:cNvPr id="3" name="Picture Placeholder 2"/>
          <p:cNvSpPr>
            <a:spLocks noGrp="1"/>
          </p:cNvSpPr>
          <p:nvPr>
            <p:ph type="pic" idx="1"/>
          </p:nvPr>
        </p:nvSpPr>
        <p:spPr>
          <a:xfrm>
            <a:off x="5183188" y="987425"/>
            <a:ext cx="6172200" cy="494914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4233496"/>
            <a:ext cx="3932237" cy="1703069"/>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3848660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2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3221731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6"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7" name="Content Placeholder 2"/>
          <p:cNvSpPr>
            <a:spLocks noGrp="1"/>
          </p:cNvSpPr>
          <p:nvPr>
            <p:ph idx="1"/>
          </p:nvPr>
        </p:nvSpPr>
        <p:spPr>
          <a:xfrm>
            <a:off x="838200" y="1825625"/>
            <a:ext cx="10515600" cy="41109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80275"/>
      </p:ext>
    </p:extLst>
  </p:cSld>
  <p:clrMapOvr>
    <a:masterClrMapping/>
  </p:clrMapOvr>
  <p:hf sldNum="0" hdr="0" ftr="0" dt="0"/>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6_Title Only">
    <p:bg>
      <p:bgPr>
        <a:solidFill>
          <a:schemeClr val="accent4"/>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endParaRPr lang="en-US" dirty="0"/>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1460125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111487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3239529"/>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13986637"/>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2109647"/>
            <a:ext cx="9144000" cy="2096512"/>
          </a:xfrm>
        </p:spPr>
        <p:txBody>
          <a:bodyPr anchor="b"/>
          <a:lstStyle>
            <a:lvl1pPr algn="ctr">
              <a:defRPr sz="6000"/>
            </a:lvl1pPr>
          </a:lstStyle>
          <a:p>
            <a:br>
              <a:rPr lang="en-US" sz="9600" b="1"/>
            </a:br>
            <a:br>
              <a:rPr lang="en-US" sz="9600" b="1"/>
            </a:br>
            <a:endParaRPr lang="en-US"/>
          </a:p>
        </p:txBody>
      </p:sp>
      <p:sp>
        <p:nvSpPr>
          <p:cNvPr id="3" name="Subtitle 2"/>
          <p:cNvSpPr>
            <a:spLocks noGrp="1"/>
          </p:cNvSpPr>
          <p:nvPr>
            <p:ph type="subTitle" idx="1"/>
          </p:nvPr>
        </p:nvSpPr>
        <p:spPr>
          <a:xfrm>
            <a:off x="1524000" y="4206159"/>
            <a:ext cx="9144000" cy="1069268"/>
          </a:xfrm>
        </p:spPr>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400">
                <a:solidFill>
                  <a:schemeClr val="bg1">
                    <a:lumMod val="65000"/>
                  </a:schemeClr>
                </a:solidFill>
              </a:rPr>
              <a:t>Click to edit Master subtitle style</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pic>
        <p:nvPicPr>
          <p:cNvPr id="13" name="Picture 12">
            <a:extLst>
              <a:ext uri="{FF2B5EF4-FFF2-40B4-BE49-F238E27FC236}">
                <a16:creationId xmlns:a16="http://schemas.microsoft.com/office/drawing/2014/main" id="{CA17100E-064D-4C7C-AE87-D77DB4FC7A09}"/>
              </a:ext>
            </a:extLst>
          </p:cNvPr>
          <p:cNvPicPr>
            <a:picLocks noChangeAspect="1"/>
          </p:cNvPicPr>
          <p:nvPr/>
        </p:nvPicPr>
        <p:blipFill>
          <a:blip r:embed="rId2"/>
          <a:stretch>
            <a:fillRect/>
          </a:stretch>
        </p:blipFill>
        <p:spPr>
          <a:xfrm>
            <a:off x="1371600" y="802679"/>
            <a:ext cx="9410007" cy="70485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90" y="1563"/>
            <a:ext cx="12210985" cy="1507529"/>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91" y="6812"/>
            <a:ext cx="12210985" cy="1507529"/>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5510191"/>
            <a:ext cx="12192000" cy="1584960"/>
          </a:xfrm>
          <a:prstGeom prst="rect">
            <a:avLst/>
          </a:prstGeom>
        </p:spPr>
      </p:pic>
    </p:spTree>
    <p:extLst>
      <p:ext uri="{BB962C8B-B14F-4D97-AF65-F5344CB8AC3E}">
        <p14:creationId xmlns:p14="http://schemas.microsoft.com/office/powerpoint/2010/main" val="2386540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pic>
        <p:nvPicPr>
          <p:cNvPr id="7" name="Picture 6"/>
          <p:cNvPicPr>
            <a:picLocks noChangeAspect="1"/>
          </p:cNvPicPr>
          <p:nvPr/>
        </p:nvPicPr>
        <p:blipFill rotWithShape="1">
          <a:blip r:embed="rId2"/>
          <a:srcRect t="58527"/>
          <a:stretch/>
        </p:blipFill>
        <p:spPr>
          <a:xfrm>
            <a:off x="0" y="6311900"/>
            <a:ext cx="12192000" cy="65634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11900"/>
            <a:ext cx="12192000" cy="658368"/>
          </a:xfrm>
          <a:prstGeom prst="rect">
            <a:avLst/>
          </a:prstGeom>
        </p:spPr>
      </p:pic>
    </p:spTree>
    <p:extLst>
      <p:ext uri="{BB962C8B-B14F-4D97-AF65-F5344CB8AC3E}">
        <p14:creationId xmlns:p14="http://schemas.microsoft.com/office/powerpoint/2010/main" val="3588890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98EE8E56-9065-483C-892A-D693B8FDFB13}"/>
              </a:ext>
            </a:extLst>
          </p:cNvPr>
          <p:cNvSpPr>
            <a:spLocks noGrp="1"/>
          </p:cNvSpPr>
          <p:nvPr>
            <p:ph idx="1"/>
          </p:nvPr>
        </p:nvSpPr>
        <p:spPr>
          <a:xfrm>
            <a:off x="838200" y="1825625"/>
            <a:ext cx="10515600" cy="4351338"/>
          </a:xfrm>
        </p:spPr>
        <p:txBody>
          <a:bodyPr/>
          <a:lstStyle>
            <a:lvl1pPr>
              <a:defRPr>
                <a:latin typeface="Segoe Pro" panose="020B0502040504020203" pitchFamily="34" charset="0"/>
              </a:defRPr>
            </a:lvl1pPr>
            <a:lvl2pPr>
              <a:defRPr>
                <a:latin typeface="Segoe Pro Light" panose="020B0302040504020203" pitchFamily="34" charset="0"/>
              </a:defRPr>
            </a:lvl2pPr>
            <a:lvl3pPr>
              <a:defRPr>
                <a:latin typeface="Segoe Pro Light" panose="020B0302040504020203" pitchFamily="34" charset="0"/>
              </a:defRPr>
            </a:lvl3pPr>
            <a:lvl4pPr>
              <a:defRPr>
                <a:latin typeface="Segoe Pro Light" panose="020B0302040504020203" pitchFamily="34" charset="0"/>
              </a:defRPr>
            </a:lvl4pPr>
            <a:lvl5pPr>
              <a:defRPr>
                <a:latin typeface="Segoe Pro Light" panose="020B03020405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a:extLst>
              <a:ext uri="{FF2B5EF4-FFF2-40B4-BE49-F238E27FC236}">
                <a16:creationId xmlns:a16="http://schemas.microsoft.com/office/drawing/2014/main" id="{81F7419D-649A-4B09-BB0E-4C76B70BB1A3}"/>
              </a:ext>
            </a:extLst>
          </p:cNvPr>
          <p:cNvSpPr>
            <a:spLocks noGrp="1"/>
          </p:cNvSpPr>
          <p:nvPr>
            <p:ph type="title"/>
          </p:nvPr>
        </p:nvSpPr>
        <p:spPr>
          <a:xfrm>
            <a:off x="838200" y="365125"/>
            <a:ext cx="10515600" cy="1325563"/>
          </a:xfrm>
        </p:spPr>
        <p:txBody>
          <a:bodyPr/>
          <a:lstStyle>
            <a:lvl1pPr>
              <a:defRPr>
                <a:latin typeface="Segoe Pro Display Light" panose="020B03020405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32603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344980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344980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6227B8B-8530-471C-837A-298CF163F19D}" type="datetimeFigureOut">
              <a:rPr lang="en-US" smtClean="0"/>
              <a:t>6/27/2018</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E4C8473-95EA-48C2-917D-84A3AF9AB99B}" type="slidenum">
              <a:rPr lang="en-US" smtClean="0"/>
              <a:t>‹#›</a:t>
            </a:fld>
            <a:endParaRPr lang="en-US" dirty="0"/>
          </a:p>
        </p:txBody>
      </p:sp>
      <p:pic>
        <p:nvPicPr>
          <p:cNvPr id="11" name="Picture 10">
            <a:extLst>
              <a:ext uri="{FF2B5EF4-FFF2-40B4-BE49-F238E27FC236}">
                <a16:creationId xmlns:a16="http://schemas.microsoft.com/office/drawing/2014/main" id="{B7ADB21F-E315-4182-B218-7886AF368F56}"/>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2566819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ctr">
              <a:buNone/>
              <a:defRPr sz="2800" b="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cxnSp>
        <p:nvCxnSpPr>
          <p:cNvPr id="11" name="Straight Connector 10"/>
          <p:cNvCxnSpPr/>
          <p:nvPr/>
        </p:nvCxnSpPr>
        <p:spPr>
          <a:xfrm flipV="1">
            <a:off x="3975100" y="3293202"/>
            <a:ext cx="4241800" cy="18472"/>
          </a:xfrm>
          <a:prstGeom prst="line">
            <a:avLst/>
          </a:prstGeom>
        </p:spPr>
        <p:style>
          <a:lnRef idx="1">
            <a:schemeClr val="dk1"/>
          </a:lnRef>
          <a:fillRef idx="0">
            <a:schemeClr val="dk1"/>
          </a:fillRef>
          <a:effectRef idx="0">
            <a:schemeClr val="dk1"/>
          </a:effectRef>
          <a:fontRef idx="minor">
            <a:schemeClr val="tx1"/>
          </a:fontRef>
        </p:style>
      </p:cxnSp>
      <p:pic>
        <p:nvPicPr>
          <p:cNvPr id="10" name="Picture 9">
            <a:extLst>
              <a:ext uri="{FF2B5EF4-FFF2-40B4-BE49-F238E27FC236}">
                <a16:creationId xmlns:a16="http://schemas.microsoft.com/office/drawing/2014/main" id="{91D431F4-9CDD-4411-A07F-5FB0C26DC3BF}"/>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3224080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6.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l">
              <a:buNone/>
              <a:defRPr sz="2800" b="1"/>
            </a:lvl1pPr>
          </a:lstStyle>
          <a:p>
            <a:pPr lvl="0"/>
            <a:r>
              <a:rPr lang="en-US"/>
              <a:t>Edit Master text styles</a:t>
            </a:r>
          </a:p>
          <a:p>
            <a:pPr lvl="1"/>
            <a:r>
              <a:rPr lang="en-US"/>
              <a:t>Second level</a:t>
            </a:r>
          </a:p>
          <a:p>
            <a:pPr lvl="2"/>
            <a:r>
              <a:rPr lang="en-US"/>
              <a:t>Third level</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pic>
        <p:nvPicPr>
          <p:cNvPr id="10" name="Picture 9">
            <a:extLst>
              <a:ext uri="{FF2B5EF4-FFF2-40B4-BE49-F238E27FC236}">
                <a16:creationId xmlns:a16="http://schemas.microsoft.com/office/drawing/2014/main" id="{7CF537A8-4861-4FAE-8E42-7684E4C0FE82}"/>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3284626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6/27/2018</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1389734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6/27/2018</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321878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2236724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83758303"/>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1030736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preserve="1">
  <p:cSld name="1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424654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2.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lvl1pPr defTabSz="913505" fontAlgn="base">
              <a:spcBef>
                <a:spcPct val="0"/>
              </a:spcBef>
              <a:spcAft>
                <a:spcPct val="0"/>
              </a:spcAft>
              <a:defRPr smtClean="0">
                <a:solidFill>
                  <a:srgbClr val="00000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76910879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pic>
        <p:nvPicPr>
          <p:cNvPr id="7" name="Picture 6"/>
          <p:cNvPicPr>
            <a:picLocks noChangeAspect="1"/>
          </p:cNvPicPr>
          <p:nvPr/>
        </p:nvPicPr>
        <p:blipFill rotWithShape="1">
          <a:blip r:embed="rId2"/>
          <a:srcRect t="58527"/>
          <a:stretch/>
        </p:blipFill>
        <p:spPr>
          <a:xfrm>
            <a:off x="0" y="6311900"/>
            <a:ext cx="12192000" cy="65634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11900"/>
            <a:ext cx="12192000" cy="658368"/>
          </a:xfrm>
          <a:prstGeom prst="rect">
            <a:avLst/>
          </a:prstGeom>
        </p:spPr>
      </p:pic>
    </p:spTree>
    <p:extLst>
      <p:ext uri="{BB962C8B-B14F-4D97-AF65-F5344CB8AC3E}">
        <p14:creationId xmlns:p14="http://schemas.microsoft.com/office/powerpoint/2010/main" val="415247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98EE8E56-9065-483C-892A-D693B8FDFB13}"/>
              </a:ext>
            </a:extLst>
          </p:cNvPr>
          <p:cNvSpPr>
            <a:spLocks noGrp="1"/>
          </p:cNvSpPr>
          <p:nvPr>
            <p:ph idx="1"/>
          </p:nvPr>
        </p:nvSpPr>
        <p:spPr>
          <a:xfrm>
            <a:off x="838200" y="1825625"/>
            <a:ext cx="10515600" cy="4351338"/>
          </a:xfrm>
        </p:spPr>
        <p:txBody>
          <a:bodyPr/>
          <a:lstStyle>
            <a:lvl1pPr>
              <a:defRPr>
                <a:latin typeface="Segoe Pro" panose="020B0502040504020203" pitchFamily="34" charset="0"/>
              </a:defRPr>
            </a:lvl1pPr>
            <a:lvl2pPr>
              <a:defRPr>
                <a:latin typeface="Segoe Pro Light" panose="020B0302040504020203" pitchFamily="34" charset="0"/>
              </a:defRPr>
            </a:lvl2pPr>
            <a:lvl3pPr>
              <a:defRPr>
                <a:latin typeface="Segoe Pro Light" panose="020B0302040504020203" pitchFamily="34" charset="0"/>
              </a:defRPr>
            </a:lvl3pPr>
            <a:lvl4pPr>
              <a:defRPr>
                <a:latin typeface="Segoe Pro Light" panose="020B0302040504020203" pitchFamily="34" charset="0"/>
              </a:defRPr>
            </a:lvl4pPr>
            <a:lvl5pPr>
              <a:defRPr>
                <a:latin typeface="Segoe Pro Light" panose="020B03020405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a:extLst>
              <a:ext uri="{FF2B5EF4-FFF2-40B4-BE49-F238E27FC236}">
                <a16:creationId xmlns:a16="http://schemas.microsoft.com/office/drawing/2014/main" id="{81F7419D-649A-4B09-BB0E-4C76B70BB1A3}"/>
              </a:ext>
            </a:extLst>
          </p:cNvPr>
          <p:cNvSpPr>
            <a:spLocks noGrp="1"/>
          </p:cNvSpPr>
          <p:nvPr>
            <p:ph type="title"/>
          </p:nvPr>
        </p:nvSpPr>
        <p:spPr>
          <a:xfrm>
            <a:off x="838200" y="365125"/>
            <a:ext cx="10515600" cy="1325563"/>
          </a:xfrm>
        </p:spPr>
        <p:txBody>
          <a:bodyPr/>
          <a:lstStyle>
            <a:lvl1pPr>
              <a:defRPr>
                <a:latin typeface="Segoe Pro Display Light" panose="020B03020405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10212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344980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344980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6227B8B-8530-471C-837A-298CF163F19D}" type="datetimeFigureOut">
              <a:rPr lang="en-US" smtClean="0"/>
              <a:t>6/27/2018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pic>
        <p:nvPicPr>
          <p:cNvPr id="11" name="Picture 10">
            <a:extLst>
              <a:ext uri="{FF2B5EF4-FFF2-40B4-BE49-F238E27FC236}">
                <a16:creationId xmlns:a16="http://schemas.microsoft.com/office/drawing/2014/main" id="{B7ADB21F-E315-4182-B218-7886AF368F56}"/>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396126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6.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ctr">
              <a:buNone/>
              <a:defRPr sz="2800" b="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cxnSp>
        <p:nvCxnSpPr>
          <p:cNvPr id="11" name="Straight Connector 10"/>
          <p:cNvCxnSpPr/>
          <p:nvPr/>
        </p:nvCxnSpPr>
        <p:spPr>
          <a:xfrm flipV="1">
            <a:off x="3975100" y="3293202"/>
            <a:ext cx="4241800" cy="18472"/>
          </a:xfrm>
          <a:prstGeom prst="line">
            <a:avLst/>
          </a:prstGeom>
        </p:spPr>
        <p:style>
          <a:lnRef idx="1">
            <a:schemeClr val="dk1"/>
          </a:lnRef>
          <a:fillRef idx="0">
            <a:schemeClr val="dk1"/>
          </a:fillRef>
          <a:effectRef idx="0">
            <a:schemeClr val="dk1"/>
          </a:effectRef>
          <a:fontRef idx="minor">
            <a:schemeClr val="tx1"/>
          </a:fontRef>
        </p:style>
      </p:cxnSp>
      <p:pic>
        <p:nvPicPr>
          <p:cNvPr id="10" name="Picture 9">
            <a:extLst>
              <a:ext uri="{FF2B5EF4-FFF2-40B4-BE49-F238E27FC236}">
                <a16:creationId xmlns:a16="http://schemas.microsoft.com/office/drawing/2014/main" id="{91D431F4-9CDD-4411-A07F-5FB0C26DC3BF}"/>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1677778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7.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l">
              <a:buNone/>
              <a:defRPr sz="2800" b="1"/>
            </a:lvl1pPr>
          </a:lstStyle>
          <a:p>
            <a:pPr lvl="0"/>
            <a:r>
              <a:rPr lang="en-US"/>
              <a:t>Edit Master text styles</a:t>
            </a:r>
          </a:p>
          <a:p>
            <a:pPr lvl="1"/>
            <a:r>
              <a:rPr lang="en-US"/>
              <a:t>Second level</a:t>
            </a:r>
          </a:p>
          <a:p>
            <a:pPr lvl="2"/>
            <a:r>
              <a:rPr lang="en-US"/>
              <a:t>Third level</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pic>
        <p:nvPicPr>
          <p:cNvPr id="10" name="Picture 9">
            <a:extLst>
              <a:ext uri="{FF2B5EF4-FFF2-40B4-BE49-F238E27FC236}">
                <a16:creationId xmlns:a16="http://schemas.microsoft.com/office/drawing/2014/main" id="{7CF537A8-4861-4FAE-8E42-7684E4C0FE82}"/>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169300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6/27/2018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160235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6/27/2018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2020859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82091698"/>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166605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5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3804820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preserve="1">
  <p:cSld name="1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610376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53.xml><?xml version="1.0" encoding="utf-8"?>
<p:sldLayout xmlns:a="http://schemas.openxmlformats.org/drawingml/2006/main" xmlns:r="http://schemas.openxmlformats.org/officeDocument/2006/relationships" xmlns:p="http://schemas.openxmlformats.org/presentationml/2006/main">
  <p:cSld name="YelloTop">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6E5B84D-2CD1-485B-A0A4-55B0FD5F47D7}"/>
              </a:ext>
            </a:extLst>
          </p:cNvPr>
          <p:cNvSpPr>
            <a:spLocks noGrp="1"/>
          </p:cNvSpPr>
          <p:nvPr>
            <p:ph type="ftr" sz="quarter" idx="12"/>
          </p:nvPr>
        </p:nvSpPr>
        <p:spPr/>
        <p:txBody>
          <a:bodyPr/>
          <a:lstStyle/>
          <a:p>
            <a:endParaRPr lang="en-US" dirty="0"/>
          </a:p>
        </p:txBody>
      </p:sp>
      <p:sp>
        <p:nvSpPr>
          <p:cNvPr id="4" name="Rectangle 3">
            <a:extLst>
              <a:ext uri="{FF2B5EF4-FFF2-40B4-BE49-F238E27FC236}">
                <a16:creationId xmlns:a16="http://schemas.microsoft.com/office/drawing/2014/main" id="{B105ECDD-6DF3-4298-A5E1-1DA8C7810A7A}"/>
              </a:ext>
            </a:extLst>
          </p:cNvPr>
          <p:cNvSpPr/>
          <p:nvPr/>
        </p:nvSpPr>
        <p:spPr>
          <a:xfrm>
            <a:off x="1729" y="0"/>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prstClr val="white"/>
              </a:solidFill>
              <a:latin typeface="Segoe UI" panose="020B0502040204020203" pitchFamily="34" charset="0"/>
              <a:cs typeface="Segoe UI" panose="020B0502040204020203" pitchFamily="34" charset="0"/>
            </a:endParaRPr>
          </a:p>
        </p:txBody>
      </p:sp>
      <p:sp>
        <p:nvSpPr>
          <p:cNvPr id="8" name="Title 7">
            <a:extLst>
              <a:ext uri="{FF2B5EF4-FFF2-40B4-BE49-F238E27FC236}">
                <a16:creationId xmlns:a16="http://schemas.microsoft.com/office/drawing/2014/main" id="{1DA1C713-C847-4F95-88C5-790B16E13B6D}"/>
              </a:ext>
            </a:extLst>
          </p:cNvPr>
          <p:cNvSpPr>
            <a:spLocks noGrp="1"/>
          </p:cNvSpPr>
          <p:nvPr>
            <p:ph type="title"/>
          </p:nvPr>
        </p:nvSpPr>
        <p:spPr>
          <a:xfrm>
            <a:off x="26189" y="66863"/>
            <a:ext cx="10259653" cy="561305"/>
          </a:xfrm>
        </p:spPr>
        <p:txBody>
          <a:bodyPr>
            <a:normAutofit/>
          </a:bodyPr>
          <a:lstStyle>
            <a:lvl1pPr>
              <a:defRPr sz="4000"/>
            </a:lvl1pPr>
          </a:lstStyle>
          <a:p>
            <a:r>
              <a:rPr lang="en-US"/>
              <a:t>Click to edit Master title style</a:t>
            </a:r>
            <a:endParaRPr lang="en-US" dirty="0"/>
          </a:p>
        </p:txBody>
      </p:sp>
      <p:pic>
        <p:nvPicPr>
          <p:cNvPr id="12" name="Picture 11">
            <a:extLst>
              <a:ext uri="{FF2B5EF4-FFF2-40B4-BE49-F238E27FC236}">
                <a16:creationId xmlns:a16="http://schemas.microsoft.com/office/drawing/2014/main" id="{558F2B44-7E11-4921-A2C5-A96B266E12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91925" y="54282"/>
            <a:ext cx="573886" cy="573886"/>
          </a:xfrm>
          <a:prstGeom prst="rect">
            <a:avLst/>
          </a:prstGeom>
        </p:spPr>
      </p:pic>
      <p:sp>
        <p:nvSpPr>
          <p:cNvPr id="14" name="Text Placeholder 13">
            <a:extLst>
              <a:ext uri="{FF2B5EF4-FFF2-40B4-BE49-F238E27FC236}">
                <a16:creationId xmlns:a16="http://schemas.microsoft.com/office/drawing/2014/main" id="{D587DD01-0CDD-4355-AB7D-1405BC9E9AFA}"/>
              </a:ext>
            </a:extLst>
          </p:cNvPr>
          <p:cNvSpPr>
            <a:spLocks noGrp="1"/>
          </p:cNvSpPr>
          <p:nvPr>
            <p:ph type="body" sz="quarter" idx="13"/>
          </p:nvPr>
        </p:nvSpPr>
        <p:spPr>
          <a:xfrm>
            <a:off x="104775" y="1028700"/>
            <a:ext cx="10180638" cy="4305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2819884"/>
      </p:ext>
    </p:extLst>
  </p:cSld>
  <p:clrMapOvr>
    <a:overrideClrMapping bg1="lt1" tx1="dk1" bg2="lt2" tx2="dk2" accent1="accent1" accent2="accent2" accent3="accent3" accent4="accent4" accent5="accent5" accent6="accent6" hlink="hlink" folHlink="folHlink"/>
  </p:clrMapOvr>
  <p:transition spd="med">
    <p:fade/>
  </p:transition>
  <p:hf sldNum="0" hdr="0" ftr="0" dt="0"/>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p:cSld name="6_Title Only">
    <p:bg>
      <p:bgPr>
        <a:solidFill>
          <a:srgbClr val="FFBC0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endParaRPr lang="en-US" dirty="0"/>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Segoe Pro Display" panose="020B0502040504020203" pitchFamily="34" charset="0"/>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328089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3818371"/>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8838406"/>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userDrawn="1">
  <p:cSld name="7_Title Only">
    <p:bg>
      <p:bgPr>
        <a:solidFill>
          <a:schemeClr val="accent4"/>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endParaRPr lang="en-US" dirty="0"/>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3553180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pic>
        <p:nvPicPr>
          <p:cNvPr id="7" name="Picture 6"/>
          <p:cNvPicPr>
            <a:picLocks noChangeAspect="1"/>
          </p:cNvPicPr>
          <p:nvPr/>
        </p:nvPicPr>
        <p:blipFill rotWithShape="1">
          <a:blip r:embed="rId2"/>
          <a:srcRect t="58527"/>
          <a:stretch/>
        </p:blipFill>
        <p:spPr>
          <a:xfrm>
            <a:off x="0" y="6311900"/>
            <a:ext cx="12192000" cy="65634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11900"/>
            <a:ext cx="12192000" cy="658368"/>
          </a:xfrm>
          <a:prstGeom prst="rect">
            <a:avLst/>
          </a:prstGeom>
        </p:spPr>
      </p:pic>
    </p:spTree>
    <p:extLst>
      <p:ext uri="{BB962C8B-B14F-4D97-AF65-F5344CB8AC3E}">
        <p14:creationId xmlns:p14="http://schemas.microsoft.com/office/powerpoint/2010/main" val="2157272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98EE8E56-9065-483C-892A-D693B8FDFB13}"/>
              </a:ext>
            </a:extLst>
          </p:cNvPr>
          <p:cNvSpPr>
            <a:spLocks noGrp="1"/>
          </p:cNvSpPr>
          <p:nvPr>
            <p:ph idx="1"/>
          </p:nvPr>
        </p:nvSpPr>
        <p:spPr>
          <a:xfrm>
            <a:off x="838200" y="1825625"/>
            <a:ext cx="10515600" cy="4351338"/>
          </a:xfrm>
        </p:spPr>
        <p:txBody>
          <a:bodyPr/>
          <a:lstStyle>
            <a:lvl1pPr>
              <a:defRPr>
                <a:latin typeface="Segoe Pro" panose="020B0502040504020203" pitchFamily="34" charset="0"/>
              </a:defRPr>
            </a:lvl1pPr>
            <a:lvl2pPr>
              <a:defRPr>
                <a:latin typeface="Segoe Pro Light" panose="020B0302040504020203" pitchFamily="34" charset="0"/>
              </a:defRPr>
            </a:lvl2pPr>
            <a:lvl3pPr>
              <a:defRPr>
                <a:latin typeface="Segoe Pro Light" panose="020B0302040504020203" pitchFamily="34" charset="0"/>
              </a:defRPr>
            </a:lvl3pPr>
            <a:lvl4pPr>
              <a:defRPr>
                <a:latin typeface="Segoe Pro Light" panose="020B0302040504020203" pitchFamily="34" charset="0"/>
              </a:defRPr>
            </a:lvl4pPr>
            <a:lvl5pPr>
              <a:defRPr>
                <a:latin typeface="Segoe Pro Light" panose="020B03020405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itle 1">
            <a:extLst>
              <a:ext uri="{FF2B5EF4-FFF2-40B4-BE49-F238E27FC236}">
                <a16:creationId xmlns:a16="http://schemas.microsoft.com/office/drawing/2014/main" id="{81F7419D-649A-4B09-BB0E-4C76B70BB1A3}"/>
              </a:ext>
            </a:extLst>
          </p:cNvPr>
          <p:cNvSpPr>
            <a:spLocks noGrp="1"/>
          </p:cNvSpPr>
          <p:nvPr>
            <p:ph type="title"/>
          </p:nvPr>
        </p:nvSpPr>
        <p:spPr>
          <a:xfrm>
            <a:off x="838200" y="365125"/>
            <a:ext cx="10515600" cy="1325563"/>
          </a:xfrm>
        </p:spPr>
        <p:txBody>
          <a:bodyPr/>
          <a:lstStyle>
            <a:lvl1pPr>
              <a:defRPr>
                <a:latin typeface="Segoe Pro Display Light" panose="020B0302040504020203" pitchFamily="34" charset="0"/>
              </a:defRPr>
            </a:lvl1pPr>
          </a:lstStyle>
          <a:p>
            <a:r>
              <a:rPr lang="en-US" dirty="0"/>
              <a:t>Click to edit Master title style</a:t>
            </a:r>
          </a:p>
        </p:txBody>
      </p:sp>
    </p:spTree>
    <p:extLst>
      <p:ext uri="{BB962C8B-B14F-4D97-AF65-F5344CB8AC3E}">
        <p14:creationId xmlns:p14="http://schemas.microsoft.com/office/powerpoint/2010/main" val="3864719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8788131"/>
      </p:ext>
    </p:extLst>
  </p:cSld>
  <p:clrMapOvr>
    <a:masterClrMapping/>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344980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344980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56227B8B-8530-471C-837A-298CF163F19D}" type="datetimeFigureOut">
              <a:rPr lang="en-US" smtClean="0"/>
              <a:t>6/27/2018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pic>
        <p:nvPicPr>
          <p:cNvPr id="11" name="Picture 10">
            <a:extLst>
              <a:ext uri="{FF2B5EF4-FFF2-40B4-BE49-F238E27FC236}">
                <a16:creationId xmlns:a16="http://schemas.microsoft.com/office/drawing/2014/main" id="{B7ADB21F-E315-4182-B218-7886AF368F56}"/>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1856109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1.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ctr">
              <a:buNone/>
              <a:defRPr sz="2800" b="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cxnSp>
        <p:nvCxnSpPr>
          <p:cNvPr id="11" name="Straight Connector 10"/>
          <p:cNvCxnSpPr/>
          <p:nvPr/>
        </p:nvCxnSpPr>
        <p:spPr>
          <a:xfrm flipV="1">
            <a:off x="3975100" y="3293202"/>
            <a:ext cx="4241800" cy="18472"/>
          </a:xfrm>
          <a:prstGeom prst="line">
            <a:avLst/>
          </a:prstGeom>
        </p:spPr>
        <p:style>
          <a:lnRef idx="1">
            <a:schemeClr val="dk1"/>
          </a:lnRef>
          <a:fillRef idx="0">
            <a:schemeClr val="dk1"/>
          </a:fillRef>
          <a:effectRef idx="0">
            <a:schemeClr val="dk1"/>
          </a:effectRef>
          <a:fontRef idx="minor">
            <a:schemeClr val="tx1"/>
          </a:fontRef>
        </p:style>
      </p:cxnSp>
      <p:pic>
        <p:nvPicPr>
          <p:cNvPr id="10" name="Picture 9">
            <a:extLst>
              <a:ext uri="{FF2B5EF4-FFF2-40B4-BE49-F238E27FC236}">
                <a16:creationId xmlns:a16="http://schemas.microsoft.com/office/drawing/2014/main" id="{91D431F4-9CDD-4411-A07F-5FB0C26DC3BF}"/>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1343238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2.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l">
              <a:buNone/>
              <a:defRPr sz="2800" b="1"/>
            </a:lvl1pPr>
          </a:lstStyle>
          <a:p>
            <a:pPr lvl="0"/>
            <a:r>
              <a:rPr lang="en-US"/>
              <a:t>Edit Master text styles</a:t>
            </a:r>
          </a:p>
          <a:p>
            <a:pPr lvl="1"/>
            <a:r>
              <a:rPr lang="en-US"/>
              <a:t>Second level</a:t>
            </a:r>
          </a:p>
          <a:p>
            <a:pPr lvl="2"/>
            <a:r>
              <a:rPr lang="en-US"/>
              <a:t>Third level</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pic>
        <p:nvPicPr>
          <p:cNvPr id="10" name="Picture 9">
            <a:extLst>
              <a:ext uri="{FF2B5EF4-FFF2-40B4-BE49-F238E27FC236}">
                <a16:creationId xmlns:a16="http://schemas.microsoft.com/office/drawing/2014/main" id="{7CF537A8-4861-4FAE-8E42-7684E4C0FE82}"/>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3503636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6/27/2018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1045594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6/27/2018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2672176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425322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6/27/2018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1069576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7.xml><?xml version="1.0" encoding="utf-8"?>
<p:sldLayout xmlns:a="http://schemas.openxmlformats.org/drawingml/2006/main" xmlns:r="http://schemas.openxmlformats.org/officeDocument/2006/relationships" xmlns:p="http://schemas.openxmlformats.org/presentationml/2006/main" showMasterSp="0" preserve="1">
  <p:cSld name="1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292549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8.xml><?xml version="1.0" encoding="utf-8"?>
<p:sldLayout xmlns:a="http://schemas.openxmlformats.org/drawingml/2006/main" xmlns:r="http://schemas.openxmlformats.org/officeDocument/2006/relationships" xmlns:p="http://schemas.openxmlformats.org/presentationml/2006/main" userDrawn="1">
  <p:cSld name="YelloTop">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6E5B84D-2CD1-485B-A0A4-55B0FD5F47D7}"/>
              </a:ext>
            </a:extLst>
          </p:cNvPr>
          <p:cNvSpPr>
            <a:spLocks noGrp="1"/>
          </p:cNvSpPr>
          <p:nvPr>
            <p:ph type="ftr" sz="quarter" idx="12"/>
          </p:nvPr>
        </p:nvSpPr>
        <p:spPr/>
        <p:txBody>
          <a:bodyPr/>
          <a:lstStyle/>
          <a:p>
            <a:r>
              <a:rPr lang="en-US" dirty="0"/>
              <a:t>© 2017 Microsoft. All rights reserved.</a:t>
            </a:r>
          </a:p>
        </p:txBody>
      </p:sp>
      <p:sp>
        <p:nvSpPr>
          <p:cNvPr id="4" name="Rectangle 3">
            <a:extLst>
              <a:ext uri="{FF2B5EF4-FFF2-40B4-BE49-F238E27FC236}">
                <a16:creationId xmlns:a16="http://schemas.microsoft.com/office/drawing/2014/main" id="{B105ECDD-6DF3-4298-A5E1-1DA8C7810A7A}"/>
              </a:ext>
            </a:extLst>
          </p:cNvPr>
          <p:cNvSpPr/>
          <p:nvPr userDrawn="1"/>
        </p:nvSpPr>
        <p:spPr>
          <a:xfrm>
            <a:off x="1729" y="0"/>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prstClr val="white"/>
              </a:solidFill>
              <a:latin typeface="Segoe UI" panose="020B0502040204020203" pitchFamily="34" charset="0"/>
              <a:cs typeface="Segoe UI" panose="020B0502040204020203" pitchFamily="34" charset="0"/>
            </a:endParaRPr>
          </a:p>
        </p:txBody>
      </p:sp>
      <p:sp>
        <p:nvSpPr>
          <p:cNvPr id="8" name="Title 7">
            <a:extLst>
              <a:ext uri="{FF2B5EF4-FFF2-40B4-BE49-F238E27FC236}">
                <a16:creationId xmlns:a16="http://schemas.microsoft.com/office/drawing/2014/main" id="{1DA1C713-C847-4F95-88C5-790B16E13B6D}"/>
              </a:ext>
            </a:extLst>
          </p:cNvPr>
          <p:cNvSpPr>
            <a:spLocks noGrp="1"/>
          </p:cNvSpPr>
          <p:nvPr>
            <p:ph type="title"/>
          </p:nvPr>
        </p:nvSpPr>
        <p:spPr>
          <a:xfrm>
            <a:off x="26189" y="66863"/>
            <a:ext cx="10259653" cy="561305"/>
          </a:xfrm>
        </p:spPr>
        <p:txBody>
          <a:bodyPr>
            <a:normAutofit/>
          </a:bodyPr>
          <a:lstStyle>
            <a:lvl1pPr>
              <a:defRPr sz="4000"/>
            </a:lvl1pPr>
          </a:lstStyle>
          <a:p>
            <a:r>
              <a:rPr lang="en-US" dirty="0"/>
              <a:t>Click to edit Master title style</a:t>
            </a:r>
          </a:p>
        </p:txBody>
      </p:sp>
      <p:pic>
        <p:nvPicPr>
          <p:cNvPr id="12" name="Picture 11">
            <a:extLst>
              <a:ext uri="{FF2B5EF4-FFF2-40B4-BE49-F238E27FC236}">
                <a16:creationId xmlns:a16="http://schemas.microsoft.com/office/drawing/2014/main" id="{558F2B44-7E11-4921-A2C5-A96B266E12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91925" y="54282"/>
            <a:ext cx="573886" cy="573886"/>
          </a:xfrm>
          <a:prstGeom prst="rect">
            <a:avLst/>
          </a:prstGeom>
        </p:spPr>
      </p:pic>
      <p:sp>
        <p:nvSpPr>
          <p:cNvPr id="14" name="Text Placeholder 13">
            <a:extLst>
              <a:ext uri="{FF2B5EF4-FFF2-40B4-BE49-F238E27FC236}">
                <a16:creationId xmlns:a16="http://schemas.microsoft.com/office/drawing/2014/main" id="{D587DD01-0CDD-4355-AB7D-1405BC9E9AFA}"/>
              </a:ext>
            </a:extLst>
          </p:cNvPr>
          <p:cNvSpPr>
            <a:spLocks noGrp="1"/>
          </p:cNvSpPr>
          <p:nvPr>
            <p:ph type="body" sz="quarter" idx="13"/>
          </p:nvPr>
        </p:nvSpPr>
        <p:spPr>
          <a:xfrm>
            <a:off x="104775" y="1028700"/>
            <a:ext cx="10180638" cy="43053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19629437"/>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showMasterSp="0" userDrawn="1">
  <p:cSld name="6_Title Only">
    <p:bg>
      <p:bgPr>
        <a:solidFill>
          <a:srgbClr val="FFBC0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dirty="0"/>
              <a:t>Click to edit Master title style</a:t>
            </a:r>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Segoe Pro Display" panose="020B0502040504020203" pitchFamily="34" charset="0"/>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2234400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6602553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681294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1749849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p:nvPicPr>
        <p:blipFill rotWithShape="1">
          <a:blip r:embed="rId2">
            <a:alphaModFix/>
            <a:extLst>
              <a:ext uri="{28A0092B-C50C-407E-A947-70E740481C1C}">
                <a14:useLocalDpi xmlns:a14="http://schemas.microsoft.com/office/drawing/2010/main" val="0"/>
              </a:ext>
            </a:extLst>
          </a:blip>
          <a:srcRect/>
          <a:stretch/>
        </p:blipFill>
        <p:spPr>
          <a:xfrm>
            <a:off x="1" y="0"/>
            <a:ext cx="12221569" cy="6858000"/>
          </a:xfrm>
          <a:prstGeom prst="rect">
            <a:avLst/>
          </a:prstGeom>
        </p:spPr>
      </p:pic>
    </p:spTree>
    <p:extLst>
      <p:ext uri="{BB962C8B-B14F-4D97-AF65-F5344CB8AC3E}">
        <p14:creationId xmlns:p14="http://schemas.microsoft.com/office/powerpoint/2010/main" val="1356692508"/>
      </p:ext>
    </p:extLst>
  </p:cSld>
  <p:clrMapOvr>
    <a:masterClrMapping/>
  </p:clrMapOvr>
  <p:transition spd="med">
    <p:wipe dir="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661735"/>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1110234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9046945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lang="en-US" sz="7056"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330520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93160950"/>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360705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763903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504721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4644412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30017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cSld name="52pt Title">
    <p:bg>
      <p:bgPr>
        <a:solidFill>
          <a:schemeClr val="bg1"/>
        </a:solidFill>
        <a:effectLst/>
      </p:bgPr>
    </p:bg>
    <p:spTree>
      <p:nvGrpSpPr>
        <p:cNvPr id="1" name=""/>
        <p:cNvGrpSpPr/>
        <p:nvPr/>
      </p:nvGrpSpPr>
      <p:grpSpPr>
        <a:xfrm>
          <a:off x="0" y="0"/>
          <a:ext cx="0" cy="0"/>
          <a:chOff x="0" y="0"/>
          <a:chExt cx="0" cy="0"/>
        </a:xfrm>
      </p:grpSpPr>
      <p:sp>
        <p:nvSpPr>
          <p:cNvPr id="5" name="Title 2"/>
          <p:cNvSpPr>
            <a:spLocks noGrp="1"/>
          </p:cNvSpPr>
          <p:nvPr>
            <p:ph type="title"/>
          </p:nvPr>
        </p:nvSpPr>
        <p:spPr>
          <a:xfrm>
            <a:off x="268927" y="286381"/>
            <a:ext cx="11653523" cy="927940"/>
          </a:xfrm>
          <a:prstGeom prst="rect">
            <a:avLst/>
          </a:prstGeom>
        </p:spPr>
        <p:txBody>
          <a:bodyPr/>
          <a:lstStyle>
            <a:lvl1pPr algn="l">
              <a:defRPr sz="5098">
                <a:solidFill>
                  <a:schemeClr val="tx2"/>
                </a:solidFill>
              </a:defRPr>
            </a:lvl1p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lvl1pPr defTabSz="913505" fontAlgn="base">
              <a:spcBef>
                <a:spcPct val="0"/>
              </a:spcBef>
              <a:spcAft>
                <a:spcPct val="0"/>
              </a:spcAft>
              <a:defRPr>
                <a:solidFill>
                  <a:srgbClr val="00205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2982469071"/>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39392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69479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14952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85874299"/>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450204" y="3083652"/>
            <a:ext cx="3227129" cy="692057"/>
          </a:xfrm>
          <a:prstGeom prst="rect">
            <a:avLst/>
          </a:prstGeom>
        </p:spPr>
      </p:pic>
      <p:pic>
        <p:nvPicPr>
          <p:cNvPr id="4" name="Picture 3"/>
          <p:cNvPicPr>
            <a:picLocks noChangeAspect="1"/>
          </p:cNvPicPr>
          <p:nvPr userDrawn="1"/>
        </p:nvPicPr>
        <p:blipFill>
          <a:blip r:embed="rId2"/>
          <a:stretch>
            <a:fillRect/>
          </a:stretch>
        </p:blipFill>
        <p:spPr>
          <a:xfrm>
            <a:off x="450204" y="3083652"/>
            <a:ext cx="3227129" cy="692057"/>
          </a:xfrm>
          <a:prstGeom prst="rect">
            <a:avLst/>
          </a:prstGeom>
        </p:spPr>
      </p:pic>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dirty="0">
                <a:gradFill>
                  <a:gsLst>
                    <a:gs pos="0">
                      <a:srgbClr val="505050"/>
                    </a:gs>
                    <a:gs pos="100000">
                      <a:srgbClr val="505050"/>
                    </a:gs>
                  </a:gsLst>
                  <a:lin ang="5400000" scaled="0"/>
                </a:gradFill>
                <a:cs typeface="Segoe UI" pitchFamily="34" charset="0"/>
              </a:rPr>
              <a:t>© 2014 Microsoft Corporation. All rights reserved. </a:t>
            </a:r>
          </a:p>
        </p:txBody>
      </p:sp>
    </p:spTree>
    <p:extLst>
      <p:ext uri="{BB962C8B-B14F-4D97-AF65-F5344CB8AC3E}">
        <p14:creationId xmlns:p14="http://schemas.microsoft.com/office/powerpoint/2010/main" val="142288145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089234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_Data Insights Titl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031023"/>
            <a:ext cx="10258286" cy="1686801"/>
          </a:xfrm>
          <a:prstGeom prst="rect">
            <a:avLst/>
          </a:prstGeom>
        </p:spPr>
        <p:txBody>
          <a:bodyPr lIns="146304" tIns="91440" rIns="146304" bIns="91440"/>
          <a:lstStyle>
            <a:lvl1pPr algn="l">
              <a:defRPr sz="5880">
                <a:gradFill>
                  <a:gsLst>
                    <a:gs pos="0">
                      <a:srgbClr val="FFFFFF"/>
                    </a:gs>
                    <a:gs pos="100000">
                      <a:srgbClr val="FFFFFF"/>
                    </a:gs>
                  </a:gsLst>
                  <a:lin ang="5400000" scaled="0"/>
                </a:gradFill>
              </a:defRPr>
            </a:lvl1pPr>
          </a:lstStyle>
          <a:p>
            <a:r>
              <a:rPr lang="en-US" dirty="0"/>
              <a:t>Data insights headline</a:t>
            </a:r>
          </a:p>
        </p:txBody>
      </p:sp>
    </p:spTree>
    <p:extLst>
      <p:ext uri="{BB962C8B-B14F-4D97-AF65-F5344CB8AC3E}">
        <p14:creationId xmlns:p14="http://schemas.microsoft.com/office/powerpoint/2010/main" val="256311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sz="5096">
                <a:solidFill>
                  <a:schemeClr val="tx2"/>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437094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6_Title Only">
    <p:bg>
      <p:bgPr>
        <a:solidFill>
          <a:schemeClr val="accent4"/>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endParaRPr lang="en-US" dirty="0"/>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2009708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70pt Title w/photo">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3066877"/>
            <a:ext cx="12192000" cy="724246"/>
          </a:xfrm>
          <a:prstGeom prst="rect">
            <a:avLst/>
          </a:prstGeom>
        </p:spPr>
        <p:txBody>
          <a:bodyPr anchor="ctr"/>
          <a:lstStyle>
            <a:lvl1pPr marL="0" indent="0">
              <a:buNone/>
              <a:defRPr baseline="0"/>
            </a:lvl1pPr>
          </a:lstStyle>
          <a:p>
            <a:r>
              <a:rPr lang="en-US" dirty="0"/>
              <a:t>click icon to insert photo</a:t>
            </a:r>
          </a:p>
        </p:txBody>
      </p:sp>
      <p:sp>
        <p:nvSpPr>
          <p:cNvPr id="7" name="Text Placeholder 4"/>
          <p:cNvSpPr>
            <a:spLocks noGrp="1"/>
          </p:cNvSpPr>
          <p:nvPr>
            <p:ph type="body" sz="quarter" idx="12"/>
          </p:nvPr>
        </p:nvSpPr>
        <p:spPr>
          <a:xfrm>
            <a:off x="269240" y="291075"/>
            <a:ext cx="10757100" cy="1108425"/>
          </a:xfrm>
          <a:prstGeom prst="rect">
            <a:avLst/>
          </a:prstGeom>
        </p:spPr>
        <p:txBody>
          <a:bodyPr lIns="146304" tIns="91440" rIns="146304" bIns="91440">
            <a:noAutofit/>
          </a:bodyPr>
          <a:lstStyle>
            <a:lvl1pPr marL="0" indent="0">
              <a:lnSpc>
                <a:spcPct val="90000"/>
              </a:lnSpc>
              <a:spcBef>
                <a:spcPts val="1173"/>
              </a:spcBef>
              <a:spcAft>
                <a:spcPts val="2355"/>
              </a:spcAft>
              <a:buFontTx/>
              <a:buNone/>
              <a:defRPr lang="en-US" sz="6863" b="0" i="0" kern="1200" spc="0" baseline="0" dirty="0" smtClean="0">
                <a:solidFill>
                  <a:schemeClr val="bg1"/>
                </a:solidFill>
                <a:latin typeface="+mj-lt"/>
                <a:ea typeface="+mn-ea"/>
                <a:cs typeface="+mn-cs"/>
              </a:defRPr>
            </a:lvl1pPr>
          </a:lstStyle>
          <a:p>
            <a:pPr marL="0" marR="0" lvl="0" indent="0" algn="l" defTabSz="914172" rtl="0" eaLnBrk="1" fontAlgn="auto" latinLnBrk="0" hangingPunct="1">
              <a:lnSpc>
                <a:spcPct val="90000"/>
              </a:lnSpc>
              <a:spcBef>
                <a:spcPts val="1173"/>
              </a:spcBef>
              <a:spcAft>
                <a:spcPts val="2355"/>
              </a:spcAft>
              <a:buClrTx/>
              <a:buSzPct val="90000"/>
              <a:buFontTx/>
              <a:buNone/>
              <a:tabLst/>
            </a:pPr>
            <a:r>
              <a:rPr lang="en-US"/>
              <a:t>Click to edit Master text styles</a:t>
            </a:r>
          </a:p>
        </p:txBody>
      </p:sp>
    </p:spTree>
    <p:extLst>
      <p:ext uri="{BB962C8B-B14F-4D97-AF65-F5344CB8AC3E}">
        <p14:creationId xmlns:p14="http://schemas.microsoft.com/office/powerpoint/2010/main" val="112100166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52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69240" y="1117577"/>
            <a:ext cx="10816237" cy="563458"/>
          </a:xfrm>
          <a:prstGeom prst="rect">
            <a:avLst/>
          </a:prstGeom>
        </p:spPr>
        <p:txBody>
          <a:bodyPr lIns="192024"/>
          <a:lstStyle>
            <a:lvl1pPr marL="0" indent="0">
              <a:buNone/>
              <a:defRPr lang="en-US" sz="2745" kern="1200" smtClean="0">
                <a:solidFill>
                  <a:schemeClr val="tx2"/>
                </a:solidFill>
                <a:latin typeface="+mj-lt"/>
                <a:ea typeface="+mn-ea"/>
                <a:cs typeface="+mn-cs"/>
              </a:defRPr>
            </a:lvl1pPr>
            <a:lvl2pPr marL="0" indent="0">
              <a:buNone/>
              <a:defRPr lang="en-US" sz="3108" kern="1200" smtClean="0">
                <a:solidFill>
                  <a:schemeClr val="bg1"/>
                </a:solidFill>
                <a:latin typeface="+mj-lt"/>
                <a:ea typeface="+mn-ea"/>
                <a:cs typeface="+mn-cs"/>
              </a:defRPr>
            </a:lvl2pPr>
            <a:lvl3pPr marL="0" indent="0">
              <a:buNone/>
              <a:defRPr lang="en-US" sz="3108" kern="1200" smtClean="0">
                <a:solidFill>
                  <a:schemeClr val="bg1"/>
                </a:solidFill>
                <a:latin typeface="+mj-lt"/>
                <a:ea typeface="+mn-ea"/>
                <a:cs typeface="+mn-cs"/>
              </a:defRPr>
            </a:lvl3pPr>
            <a:lvl4pPr marL="0" indent="0">
              <a:buNone/>
              <a:defRPr lang="en-US" sz="3108" kern="1200" smtClean="0">
                <a:solidFill>
                  <a:schemeClr val="bg1"/>
                </a:solidFill>
                <a:latin typeface="+mj-lt"/>
                <a:ea typeface="+mn-ea"/>
                <a:cs typeface="+mn-cs"/>
              </a:defRPr>
            </a:lvl4pPr>
            <a:lvl5pPr marL="0" indent="0">
              <a:buNone/>
              <a:defRPr lang="en-US" sz="3108" kern="1200">
                <a:solidFill>
                  <a:schemeClr val="bg1"/>
                </a:solidFill>
                <a:latin typeface="+mj-lt"/>
                <a:ea typeface="+mn-ea"/>
                <a:cs typeface="+mn-cs"/>
              </a:defRPr>
            </a:lvl5pPr>
          </a:lstStyle>
          <a:p>
            <a:pPr lvl="0"/>
            <a:r>
              <a:rPr lang="en-US"/>
              <a:t>Click to edit Master text styles</a:t>
            </a:r>
          </a:p>
        </p:txBody>
      </p:sp>
      <p:sp>
        <p:nvSpPr>
          <p:cNvPr id="7" name="Title 2"/>
          <p:cNvSpPr>
            <a:spLocks noGrp="1"/>
          </p:cNvSpPr>
          <p:nvPr>
            <p:ph type="title"/>
          </p:nvPr>
        </p:nvSpPr>
        <p:spPr>
          <a:xfrm>
            <a:off x="268927" y="286381"/>
            <a:ext cx="11653523" cy="927940"/>
          </a:xfrm>
          <a:prstGeom prst="rect">
            <a:avLst/>
          </a:prstGeom>
        </p:spPr>
        <p:txBody>
          <a:bodyPr/>
          <a:lstStyle>
            <a:lvl1pPr algn="l">
              <a:defRPr sz="5098">
                <a:solidFill>
                  <a:schemeClr val="tx2"/>
                </a:solidFill>
              </a:defRPr>
            </a:lvl1pPr>
          </a:lstStyle>
          <a:p>
            <a:r>
              <a:rPr lang="en-US"/>
              <a:t>Click to edit Master title style</a:t>
            </a:r>
            <a:endParaRPr lang="en-US" dirty="0"/>
          </a:p>
        </p:txBody>
      </p:sp>
      <p:sp>
        <p:nvSpPr>
          <p:cNvPr id="5" name="Slide Number Placeholder 3"/>
          <p:cNvSpPr>
            <a:spLocks noGrp="1"/>
          </p:cNvSpPr>
          <p:nvPr>
            <p:ph type="sldNum" sz="quarter" idx="15"/>
          </p:nvPr>
        </p:nvSpPr>
        <p:spPr/>
        <p:txBody>
          <a:bodyPr/>
          <a:lstStyle>
            <a:lvl1pPr defTabSz="913505" fontAlgn="base">
              <a:spcBef>
                <a:spcPct val="0"/>
              </a:spcBef>
              <a:spcAft>
                <a:spcPct val="0"/>
              </a:spcAft>
              <a:defRPr smtClean="0">
                <a:solidFill>
                  <a:srgbClr val="50505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3928185201"/>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5985701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59439870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10515600" cy="2852737"/>
          </a:xfrm>
        </p:spPr>
        <p:txBody>
          <a:bodyPr anchor="b"/>
          <a:lstStyle>
            <a:lvl1pPr>
              <a:defRPr sz="5998"/>
            </a:lvl1pPr>
          </a:lstStyle>
          <a:p>
            <a:r>
              <a:rPr lang="en-US"/>
              <a:t>Click to edit Master title style</a:t>
            </a:r>
          </a:p>
        </p:txBody>
      </p:sp>
      <p:sp>
        <p:nvSpPr>
          <p:cNvPr id="3" name="Text Placeholder 2"/>
          <p:cNvSpPr>
            <a:spLocks noGrp="1"/>
          </p:cNvSpPr>
          <p:nvPr>
            <p:ph type="body" idx="1"/>
          </p:nvPr>
        </p:nvSpPr>
        <p:spPr>
          <a:xfrm>
            <a:off x="831850" y="4589464"/>
            <a:ext cx="10515600" cy="1500187"/>
          </a:xfrm>
        </p:spPr>
        <p:txBody>
          <a:bodyPr/>
          <a:lstStyle>
            <a:lvl1pPr marL="0" indent="0">
              <a:buNone/>
              <a:defRPr sz="2400">
                <a:solidFill>
                  <a:schemeClr val="tx1">
                    <a:tint val="75000"/>
                  </a:schemeClr>
                </a:solidFill>
              </a:defRPr>
            </a:lvl1pPr>
            <a:lvl2pPr marL="457112" indent="0">
              <a:buNone/>
              <a:defRPr sz="2000">
                <a:solidFill>
                  <a:schemeClr val="tx1">
                    <a:tint val="75000"/>
                  </a:schemeClr>
                </a:solidFill>
              </a:defRPr>
            </a:lvl2pPr>
            <a:lvl3pPr marL="914225" indent="0">
              <a:buNone/>
              <a:defRPr sz="1800">
                <a:solidFill>
                  <a:schemeClr val="tx1">
                    <a:tint val="75000"/>
                  </a:schemeClr>
                </a:solidFill>
              </a:defRPr>
            </a:lvl3pPr>
            <a:lvl4pPr marL="1371337" indent="0">
              <a:buNone/>
              <a:defRPr sz="1600">
                <a:solidFill>
                  <a:schemeClr val="tx1">
                    <a:tint val="75000"/>
                  </a:schemeClr>
                </a:solidFill>
              </a:defRPr>
            </a:lvl4pPr>
            <a:lvl5pPr marL="1828449" indent="0">
              <a:buNone/>
              <a:defRPr sz="1600">
                <a:solidFill>
                  <a:schemeClr val="tx1">
                    <a:tint val="75000"/>
                  </a:schemeClr>
                </a:solidFill>
              </a:defRPr>
            </a:lvl5pPr>
            <a:lvl6pPr marL="2285561" indent="0">
              <a:buNone/>
              <a:defRPr sz="1600">
                <a:solidFill>
                  <a:schemeClr val="tx1">
                    <a:tint val="75000"/>
                  </a:schemeClr>
                </a:solidFill>
              </a:defRPr>
            </a:lvl6pPr>
            <a:lvl7pPr marL="2742674" indent="0">
              <a:buNone/>
              <a:defRPr sz="1600">
                <a:solidFill>
                  <a:schemeClr val="tx1">
                    <a:tint val="75000"/>
                  </a:schemeClr>
                </a:solidFill>
              </a:defRPr>
            </a:lvl7pPr>
            <a:lvl8pPr marL="3199785" indent="0">
              <a:buNone/>
              <a:defRPr sz="1600">
                <a:solidFill>
                  <a:schemeClr val="tx1">
                    <a:tint val="75000"/>
                  </a:schemeClr>
                </a:solidFill>
              </a:defRPr>
            </a:lvl8pPr>
            <a:lvl9pPr marL="3656897"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8287651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58149380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22519994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
        <p:nvSpPr>
          <p:cNvPr id="6" name="TextBox 7"/>
          <p:cNvSpPr txBox="1"/>
          <p:nvPr userDrawn="1"/>
        </p:nvSpPr>
        <p:spPr bwMode="white">
          <a:xfrm>
            <a:off x="4244628"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prstClr val="black">
                        <a:alpha val="50000"/>
                      </a:prstClr>
                    </a:gs>
                    <a:gs pos="86000">
                      <a:prstClr val="black">
                        <a:alpha val="50000"/>
                      </a:prst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491612981"/>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058FE3BD-31B0-4B66-8D01-B66C300182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9123202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9"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057400"/>
            <a:ext cx="3932237" cy="3811588"/>
          </a:xfrm>
        </p:spPr>
        <p:txBody>
          <a:bodyPr/>
          <a:lstStyle>
            <a:lvl1pPr marL="0" indent="0">
              <a:buNone/>
              <a:defRPr sz="1600"/>
            </a:lvl1pPr>
            <a:lvl2pPr marL="457112" indent="0">
              <a:buNone/>
              <a:defRPr sz="1400"/>
            </a:lvl2pPr>
            <a:lvl3pPr marL="914225" indent="0">
              <a:buNone/>
              <a:defRPr sz="1200"/>
            </a:lvl3pPr>
            <a:lvl4pPr marL="1371337" indent="0">
              <a:buNone/>
              <a:defRPr sz="1000"/>
            </a:lvl4pPr>
            <a:lvl5pPr marL="1828449" indent="0">
              <a:buNone/>
              <a:defRPr sz="1000"/>
            </a:lvl5pPr>
            <a:lvl6pPr marL="2285561" indent="0">
              <a:buNone/>
              <a:defRPr sz="1000"/>
            </a:lvl6pPr>
            <a:lvl7pPr marL="2742674" indent="0">
              <a:buNone/>
              <a:defRPr sz="1000"/>
            </a:lvl7pPr>
            <a:lvl8pPr marL="3199785" indent="0">
              <a:buNone/>
              <a:defRPr sz="1000"/>
            </a:lvl8pPr>
            <a:lvl9pPr marL="3656897"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06107888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9" y="987426"/>
            <a:ext cx="6172200" cy="4873625"/>
          </a:xfrm>
        </p:spPr>
        <p:txBody>
          <a:bodyPr/>
          <a:lstStyle>
            <a:lvl1pPr marL="0" indent="0">
              <a:buNone/>
              <a:defRPr sz="3200"/>
            </a:lvl1pPr>
            <a:lvl2pPr marL="457112" indent="0">
              <a:buNone/>
              <a:defRPr sz="2800"/>
            </a:lvl2pPr>
            <a:lvl3pPr marL="914225" indent="0">
              <a:buNone/>
              <a:defRPr sz="2400"/>
            </a:lvl3pPr>
            <a:lvl4pPr marL="1371337" indent="0">
              <a:buNone/>
              <a:defRPr sz="2000"/>
            </a:lvl4pPr>
            <a:lvl5pPr marL="1828449" indent="0">
              <a:buNone/>
              <a:defRPr sz="2000"/>
            </a:lvl5pPr>
            <a:lvl6pPr marL="2285561" indent="0">
              <a:buNone/>
              <a:defRPr sz="2000"/>
            </a:lvl6pPr>
            <a:lvl7pPr marL="2742674" indent="0">
              <a:buNone/>
              <a:defRPr sz="2000"/>
            </a:lvl7pPr>
            <a:lvl8pPr marL="3199785" indent="0">
              <a:buNone/>
              <a:defRPr sz="2000"/>
            </a:lvl8pPr>
            <a:lvl9pPr marL="3656897" indent="0">
              <a:buNone/>
              <a:defRPr sz="2000"/>
            </a:lvl9pPr>
          </a:lstStyle>
          <a:p>
            <a:r>
              <a:rPr lang="en-US" dirty="0"/>
              <a:t>Click icon to add picture</a:t>
            </a:r>
          </a:p>
        </p:txBody>
      </p:sp>
      <p:sp>
        <p:nvSpPr>
          <p:cNvPr id="4" name="Text Placeholder 3"/>
          <p:cNvSpPr>
            <a:spLocks noGrp="1"/>
          </p:cNvSpPr>
          <p:nvPr>
            <p:ph type="body" sz="half" idx="2"/>
          </p:nvPr>
        </p:nvSpPr>
        <p:spPr>
          <a:xfrm>
            <a:off x="839789" y="2057400"/>
            <a:ext cx="3932237" cy="3811588"/>
          </a:xfrm>
        </p:spPr>
        <p:txBody>
          <a:bodyPr/>
          <a:lstStyle>
            <a:lvl1pPr marL="0" indent="0">
              <a:buNone/>
              <a:defRPr sz="1600"/>
            </a:lvl1pPr>
            <a:lvl2pPr marL="457112" indent="0">
              <a:buNone/>
              <a:defRPr sz="1400"/>
            </a:lvl2pPr>
            <a:lvl3pPr marL="914225" indent="0">
              <a:buNone/>
              <a:defRPr sz="1200"/>
            </a:lvl3pPr>
            <a:lvl4pPr marL="1371337" indent="0">
              <a:buNone/>
              <a:defRPr sz="1000"/>
            </a:lvl4pPr>
            <a:lvl5pPr marL="1828449" indent="0">
              <a:buNone/>
              <a:defRPr sz="1000"/>
            </a:lvl5pPr>
            <a:lvl6pPr marL="2285561" indent="0">
              <a:buNone/>
              <a:defRPr sz="1000"/>
            </a:lvl6pPr>
            <a:lvl7pPr marL="2742674" indent="0">
              <a:buNone/>
              <a:defRPr sz="1000"/>
            </a:lvl7pPr>
            <a:lvl8pPr marL="3199785" indent="0">
              <a:buNone/>
              <a:defRPr sz="1000"/>
            </a:lvl8pPr>
            <a:lvl9pPr marL="3656897"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62053793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868577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lvl1pPr defTabSz="913505" fontAlgn="base">
              <a:spcBef>
                <a:spcPct val="0"/>
              </a:spcBef>
              <a:spcAft>
                <a:spcPct val="0"/>
              </a:spcAft>
              <a:defRPr smtClean="0">
                <a:solidFill>
                  <a:srgbClr val="000000"/>
                </a:solidFill>
              </a:defRPr>
            </a:lvl1pPr>
          </a:lstStyle>
          <a:p>
            <a:fld id="{4E4C8473-95EA-48C2-917D-84A3AF9AB99B}" type="slidenum">
              <a:rPr lang="en-US" smtClean="0"/>
              <a:t>‹#›</a:t>
            </a:fld>
            <a:endParaRPr lang="en-US" dirty="0"/>
          </a:p>
        </p:txBody>
      </p:sp>
      <p:sp>
        <p:nvSpPr>
          <p:cNvPr id="4" name="Rectangle 3">
            <a:extLst>
              <a:ext uri="{FF2B5EF4-FFF2-40B4-BE49-F238E27FC236}">
                <a16:creationId xmlns:a16="http://schemas.microsoft.com/office/drawing/2014/main" id="{7A9C2BEA-8C36-4CFC-AB49-6D0939C00895}"/>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5193729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6"/>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6"/>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47669119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Walkin No til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69239" y="2104753"/>
            <a:ext cx="6276530" cy="875413"/>
          </a:xfrm>
          <a:noFill/>
        </p:spPr>
        <p:txBody>
          <a:bodyPr lIns="146304" tIns="91440" rIns="146304" bIns="91440" anchor="t" anchorCtr="0"/>
          <a:lstStyle>
            <a:lvl1pPr>
              <a:defRPr sz="5293" spc="-98" baseline="0">
                <a:gradFill>
                  <a:gsLst>
                    <a:gs pos="84066">
                      <a:srgbClr val="000000"/>
                    </a:gs>
                    <a:gs pos="57576">
                      <a:srgbClr val="000000"/>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9239" y="3007117"/>
            <a:ext cx="6276530" cy="1677043"/>
          </a:xfrm>
        </p:spPr>
        <p:txBody>
          <a:bodyPr tIns="109728" bIns="109728">
            <a:noAutofit/>
          </a:bodyPr>
          <a:lstStyle>
            <a:lvl1pPr marL="0" indent="0">
              <a:spcBef>
                <a:spcPts val="0"/>
              </a:spcBef>
              <a:buNone/>
              <a:defRPr sz="2353" baseline="0">
                <a:gradFill>
                  <a:gsLst>
                    <a:gs pos="84066">
                      <a:srgbClr val="000000"/>
                    </a:gs>
                    <a:gs pos="57576">
                      <a:srgbClr val="000000"/>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2151937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97876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7683" y="4056579"/>
            <a:ext cx="6276530" cy="717249"/>
          </a:xfrm>
        </p:spPr>
        <p:txBody>
          <a:bodyPr tIns="109728" bIns="109728">
            <a:noAutofit/>
          </a:bodyPr>
          <a:lstStyle>
            <a:lvl1pPr marL="0" indent="0">
              <a:spcBef>
                <a:spcPts val="0"/>
              </a:spcBef>
              <a:buNone/>
              <a:defRPr sz="2353">
                <a:gradFill>
                  <a:gsLst>
                    <a:gs pos="57576">
                      <a:srgbClr val="FFFFFF"/>
                    </a:gs>
                    <a:gs pos="35000">
                      <a:srgbClr val="FFFFFF"/>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186678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1"/>
            <a:ext cx="6274974" cy="3592580"/>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79310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6">
                <a:gradFill>
                  <a:gsLst>
                    <a:gs pos="57576">
                      <a:srgbClr val="FFFFFF"/>
                    </a:gs>
                    <a:gs pos="3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552669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39304" y="5853250"/>
            <a:ext cx="1956016" cy="719610"/>
          </a:xfrm>
          <a:prstGeom prst="rect">
            <a:avLst/>
          </a:prstGeom>
        </p:spPr>
      </p:pic>
    </p:spTree>
    <p:extLst>
      <p:ext uri="{BB962C8B-B14F-4D97-AF65-F5344CB8AC3E}">
        <p14:creationId xmlns:p14="http://schemas.microsoft.com/office/powerpoint/2010/main" val="5929992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00924157"/>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82643995"/>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78962247"/>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96791262"/>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7258803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cSld name="4_BLANK">
    <p:spTree>
      <p:nvGrpSpPr>
        <p:cNvPr id="1" name=""/>
        <p:cNvGrpSpPr/>
        <p:nvPr/>
      </p:nvGrpSpPr>
      <p:grpSpPr>
        <a:xfrm>
          <a:off x="0" y="0"/>
          <a:ext cx="0" cy="0"/>
          <a:chOff x="0" y="0"/>
          <a:chExt cx="0" cy="0"/>
        </a:xfrm>
      </p:grpSpPr>
      <p:pic>
        <p:nvPicPr>
          <p:cNvPr id="2" name="Picture 5" descr="stock-photo-22453217-datra insights FPO.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232" y="0"/>
            <a:ext cx="12212232"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Rectangle 2"/>
          <p:cNvSpPr/>
          <p:nvPr/>
        </p:nvSpPr>
        <p:spPr bwMode="auto">
          <a:xfrm rot="16200000">
            <a:off x="4436204" y="-897799"/>
            <a:ext cx="3319595" cy="12192002"/>
          </a:xfrm>
          <a:prstGeom prst="rect">
            <a:avLst/>
          </a:prstGeom>
          <a:gradFill flip="none" rotWithShape="1">
            <a:gsLst>
              <a:gs pos="75000">
                <a:srgbClr val="003963">
                  <a:alpha val="0"/>
                </a:srgbClr>
              </a:gs>
              <a:gs pos="0">
                <a:srgbClr val="002B4A"/>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sp>
        <p:nvSpPr>
          <p:cNvPr id="4" name="Rectangle 3">
            <a:extLst>
              <a:ext uri="{FF2B5EF4-FFF2-40B4-BE49-F238E27FC236}">
                <a16:creationId xmlns:a16="http://schemas.microsoft.com/office/drawing/2014/main" id="{EF2BB8C9-C80C-4E6E-8083-67CFCE77228A}"/>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497933084"/>
      </p:ext>
    </p:extLst>
  </p:cSld>
  <p:clrMapOvr>
    <a:masterClrMapping/>
  </p:clrMapOvr>
  <p:transition spd="med">
    <p:wipe dir="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28907736"/>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8155603"/>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7365870"/>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63841660"/>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455749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lang="en-US" sz="7056"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724655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005779132"/>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340269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839136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2282608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cSld name="Blank Accent Color 2">
    <p:bg>
      <p:bgPr>
        <a:solidFill>
          <a:schemeClr val="accent2"/>
        </a:solidFill>
        <a:effectLst/>
      </p:bgPr>
    </p:bg>
    <p:spTree>
      <p:nvGrpSpPr>
        <p:cNvPr id="1" name=""/>
        <p:cNvGrpSpPr/>
        <p:nvPr/>
      </p:nvGrpSpPr>
      <p:grpSpPr>
        <a:xfrm>
          <a:off x="0" y="0"/>
          <a:ext cx="0" cy="0"/>
          <a:chOff x="0" y="0"/>
          <a:chExt cx="0" cy="0"/>
        </a:xfrm>
      </p:grpSpPr>
      <p:sp>
        <p:nvSpPr>
          <p:cNvPr id="2" name="TextBox 7"/>
          <p:cNvSpPr txBox="1"/>
          <p:nvPr/>
        </p:nvSpPr>
        <p:spPr bwMode="white">
          <a:xfrm>
            <a:off x="4244628"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
        <p:nvSpPr>
          <p:cNvPr id="3" name="Rectangle 2">
            <a:extLst>
              <a:ext uri="{FF2B5EF4-FFF2-40B4-BE49-F238E27FC236}">
                <a16:creationId xmlns:a16="http://schemas.microsoft.com/office/drawing/2014/main" id="{7C16C306-E1C3-45CA-B97A-0B98CB6C2C77}"/>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4172875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extLst>
                <a:ext uri="{28A0092B-C50C-407E-A947-70E740481C1C}">
                  <a14:useLocalDpi xmlns:a14="http://schemas.microsoft.com/office/drawing/2010/main" val="0"/>
                </a:ext>
              </a:extLst>
            </a:blip>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54391614"/>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11854"/>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51558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67143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7086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6474549"/>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0204" y="3083652"/>
            <a:ext cx="3227129" cy="692057"/>
          </a:xfrm>
          <a:prstGeom prst="rect">
            <a:avLst/>
          </a:prstGeom>
        </p:spPr>
      </p:pic>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0204" y="3083652"/>
            <a:ext cx="3227129" cy="692057"/>
          </a:xfrm>
          <a:prstGeom prst="rect">
            <a:avLst/>
          </a:prstGeom>
        </p:spPr>
      </p:pic>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Segoe UI" pitchFamily="34" charset="0"/>
              </a:rPr>
              <a:t>© 2014 Microsoft Corporation. All rights reserved. </a:t>
            </a:r>
          </a:p>
        </p:txBody>
      </p:sp>
    </p:spTree>
    <p:extLst>
      <p:ext uri="{BB962C8B-B14F-4D97-AF65-F5344CB8AC3E}">
        <p14:creationId xmlns:p14="http://schemas.microsoft.com/office/powerpoint/2010/main" val="3217289704"/>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7855119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5_Data Insights Titl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031023"/>
            <a:ext cx="10258286" cy="1686801"/>
          </a:xfrm>
          <a:prstGeom prst="rect">
            <a:avLst/>
          </a:prstGeom>
        </p:spPr>
        <p:txBody>
          <a:bodyPr lIns="146304" tIns="91440" rIns="146304" bIns="91440"/>
          <a:lstStyle>
            <a:lvl1pPr algn="l">
              <a:defRPr sz="5880">
                <a:gradFill>
                  <a:gsLst>
                    <a:gs pos="0">
                      <a:srgbClr val="FFFFFF"/>
                    </a:gs>
                    <a:gs pos="100000">
                      <a:srgbClr val="FFFFFF"/>
                    </a:gs>
                  </a:gsLst>
                  <a:lin ang="5400000" scaled="0"/>
                </a:gradFill>
              </a:defRPr>
            </a:lvl1pPr>
          </a:lstStyle>
          <a:p>
            <a:r>
              <a:rPr lang="en-US" dirty="0"/>
              <a:t>Data insights headline</a:t>
            </a:r>
          </a:p>
        </p:txBody>
      </p:sp>
    </p:spTree>
    <p:extLst>
      <p:ext uri="{BB962C8B-B14F-4D97-AF65-F5344CB8AC3E}">
        <p14:creationId xmlns:p14="http://schemas.microsoft.com/office/powerpoint/2010/main" val="1476242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sz="5096">
                <a:solidFill>
                  <a:schemeClr val="tx2"/>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276386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5_Red Tile Title">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4" cstate="print">
            <a:extLst>
              <a:ext uri="{28A0092B-C50C-407E-A947-70E740481C1C}">
                <a14:useLocalDpi xmlns:a14="http://schemas.microsoft.com/office/drawing/2010/main" val="0"/>
              </a:ext>
            </a:extLst>
          </a:blip>
          <a:srcRect b="16523"/>
          <a:stretch/>
        </p:blipFill>
        <p:spPr>
          <a:xfrm>
            <a:off x="0" y="0"/>
            <a:ext cx="12382500" cy="6885709"/>
          </a:xfrm>
          <a:prstGeom prst="rect">
            <a:avLst/>
          </a:prstGeom>
        </p:spPr>
      </p:pic>
      <p:graphicFrame>
        <p:nvGraphicFramePr>
          <p:cNvPr id="4" name="Object 3" hidden="1"/>
          <p:cNvGraphicFramePr>
            <a:graphicFrameLocks noChangeAspect="1"/>
          </p:cNvGraphicFramePr>
          <p:nvPr userDrawn="1">
            <p:custDataLst>
              <p:tags r:id="rId2"/>
            </p:custDataLst>
            <p:ext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1026" name="think-cell Slide" r:id="rId5" imgW="270" imgH="270" progId="TCLayout.ActiveDocument.1">
                  <p:embed/>
                </p:oleObj>
              </mc:Choice>
              <mc:Fallback>
                <p:oleObj name="think-cell Slide" r:id="rId5" imgW="270" imgH="270" progId="TCLayout.ActiveDocument.1">
                  <p:embed/>
                  <p:pic>
                    <p:nvPicPr>
                      <p:cNvPr id="4" name="Object 3" hidden="1"/>
                      <p:cNvPicPr/>
                      <p:nvPr/>
                    </p:nvPicPr>
                    <p:blipFill>
                      <a:blip r:embed="rId6"/>
                      <a:stretch>
                        <a:fillRect/>
                      </a:stretch>
                    </p:blipFill>
                    <p:spPr>
                      <a:xfrm>
                        <a:off x="1557" y="1558"/>
                        <a:ext cx="1556" cy="1556"/>
                      </a:xfrm>
                      <a:prstGeom prst="rect">
                        <a:avLst/>
                      </a:prstGeom>
                    </p:spPr>
                  </p:pic>
                </p:oleObj>
              </mc:Fallback>
            </mc:AlternateContent>
          </a:graphicData>
        </a:graphic>
      </p:graphicFrame>
      <p:sp>
        <p:nvSpPr>
          <p:cNvPr id="11" name="Rectangle 10"/>
          <p:cNvSpPr/>
          <p:nvPr/>
        </p:nvSpPr>
        <p:spPr>
          <a:xfrm>
            <a:off x="410561" y="221672"/>
            <a:ext cx="6233021" cy="3404174"/>
          </a:xfrm>
          <a:prstGeom prst="rect">
            <a:avLst/>
          </a:prstGeom>
          <a:solidFill>
            <a:srgbClr val="F2C812">
              <a:alpha val="83000"/>
            </a:srgbClr>
          </a:solidFill>
          <a:ln w="25400" cap="flat" cmpd="sng" algn="ctr">
            <a:noFill/>
            <a:prstDash val="solid"/>
          </a:ln>
          <a:effectLst/>
        </p:spPr>
        <p:txBody>
          <a:bodyPr rtlCol="0" anchor="ctr"/>
          <a:lstStyle/>
          <a:p>
            <a:pPr algn="ctr">
              <a:defRPr/>
            </a:pPr>
            <a:endParaRPr lang="en-US" kern="0" dirty="0">
              <a:gradFill>
                <a:gsLst>
                  <a:gs pos="93162">
                    <a:srgbClr val="505050">
                      <a:lumMod val="50000"/>
                    </a:srgbClr>
                  </a:gs>
                  <a:gs pos="68000">
                    <a:srgbClr val="505050">
                      <a:lumMod val="50000"/>
                    </a:srgbClr>
                  </a:gs>
                </a:gsLst>
                <a:lin ang="5400000" scaled="0"/>
              </a:gradFill>
            </a:endParaRPr>
          </a:p>
        </p:txBody>
      </p:sp>
      <p:sp>
        <p:nvSpPr>
          <p:cNvPr id="12" name="TextBox 11"/>
          <p:cNvSpPr txBox="1"/>
          <p:nvPr/>
        </p:nvSpPr>
        <p:spPr>
          <a:xfrm>
            <a:off x="410561" y="337271"/>
            <a:ext cx="6418924" cy="1169551"/>
          </a:xfrm>
          <a:prstGeom prst="rect">
            <a:avLst/>
          </a:prstGeom>
          <a:noFill/>
        </p:spPr>
        <p:txBody>
          <a:bodyPr wrap="square" lIns="228600" tIns="91440" rIns="228600" bIns="91440" rtlCol="0">
            <a:spAutoFit/>
          </a:bodyPr>
          <a:lstStyle/>
          <a:p>
            <a:pPr defTabSz="914099" fontAlgn="base">
              <a:lnSpc>
                <a:spcPct val="90000"/>
              </a:lnSpc>
              <a:spcAft>
                <a:spcPts val="1200"/>
              </a:spcAft>
            </a:pPr>
            <a:r>
              <a:rPr lang="en-US" sz="2400" baseline="0" dirty="0">
                <a:solidFill>
                  <a:schemeClr val="tx1">
                    <a:lumMod val="65000"/>
                    <a:lumOff val="35000"/>
                  </a:schemeClr>
                </a:solidFill>
                <a:latin typeface="Segoe UI Semibold" panose="020B0702040204020203" pitchFamily="34" charset="0"/>
                <a:cs typeface="Segoe UI Semibold" panose="020B0702040204020203" pitchFamily="34" charset="0"/>
              </a:rPr>
              <a:t>Power BI Advanced</a:t>
            </a:r>
          </a:p>
          <a:p>
            <a:pPr defTabSz="914099" fontAlgn="base">
              <a:lnSpc>
                <a:spcPct val="90000"/>
              </a:lnSpc>
              <a:spcAft>
                <a:spcPts val="1200"/>
              </a:spcAft>
            </a:pPr>
            <a:r>
              <a:rPr lang="en-US" sz="3600" baseline="0" dirty="0">
                <a:gradFill>
                  <a:gsLst>
                    <a:gs pos="93162">
                      <a:srgbClr val="505050">
                        <a:lumMod val="50000"/>
                      </a:srgbClr>
                    </a:gs>
                    <a:gs pos="68000">
                      <a:srgbClr val="505050">
                        <a:lumMod val="50000"/>
                      </a:srgbClr>
                    </a:gs>
                  </a:gsLst>
                  <a:lin ang="5400000" scaled="0"/>
                </a:gradFill>
                <a:latin typeface="Segoe UI Semibold" panose="020B0702040204020203" pitchFamily="34" charset="0"/>
                <a:cs typeface="Segoe UI Semibold" panose="020B0702040204020203" pitchFamily="34" charset="0"/>
              </a:rPr>
              <a:t>Enhance your Data Model</a:t>
            </a:r>
            <a:endParaRPr lang="en-US" sz="3600" dirty="0">
              <a:gradFill>
                <a:gsLst>
                  <a:gs pos="93162">
                    <a:srgbClr val="505050">
                      <a:lumMod val="50000"/>
                    </a:srgbClr>
                  </a:gs>
                  <a:gs pos="68000">
                    <a:srgbClr val="505050">
                      <a:lumMod val="50000"/>
                    </a:srgbClr>
                  </a:gs>
                </a:gsLst>
                <a:lin ang="5400000" scaled="0"/>
              </a:gradFill>
              <a:latin typeface="Segoe UI Semibold" panose="020B0702040204020203" pitchFamily="34" charset="0"/>
              <a:cs typeface="Segoe UI Semibold" panose="020B0702040204020203" pitchFamily="34" charset="0"/>
            </a:endParaRPr>
          </a:p>
        </p:txBody>
      </p:sp>
      <p:sp>
        <p:nvSpPr>
          <p:cNvPr id="3" name="Subtitle 2"/>
          <p:cNvSpPr>
            <a:spLocks noGrp="1"/>
          </p:cNvSpPr>
          <p:nvPr userDrawn="1">
            <p:ph type="subTitle" idx="1"/>
          </p:nvPr>
        </p:nvSpPr>
        <p:spPr>
          <a:xfrm>
            <a:off x="495208" y="2220900"/>
            <a:ext cx="6063726" cy="994420"/>
          </a:xfrm>
          <a:prstGeom prst="rect">
            <a:avLst/>
          </a:prstGeom>
        </p:spPr>
        <p:txBody>
          <a:bodyPr lIns="182880" tIns="146304" rIns="182880" bIns="146304"/>
          <a:lstStyle>
            <a:lvl1pPr marL="0" indent="0" algn="l">
              <a:lnSpc>
                <a:spcPct val="90000"/>
              </a:lnSpc>
              <a:buNone/>
              <a:defRPr sz="2157" baseline="0">
                <a:solidFill>
                  <a:schemeClr val="tx1"/>
                </a:solidFill>
                <a:latin typeface="+mn-lt"/>
              </a:defRPr>
            </a:lvl1pPr>
            <a:lvl2pPr marL="448193" indent="0" algn="ctr">
              <a:buNone/>
              <a:defRPr>
                <a:solidFill>
                  <a:schemeClr val="tx1">
                    <a:tint val="75000"/>
                  </a:schemeClr>
                </a:solidFill>
              </a:defRPr>
            </a:lvl2pPr>
            <a:lvl3pPr marL="896386" indent="0" algn="ctr">
              <a:buNone/>
              <a:defRPr>
                <a:solidFill>
                  <a:schemeClr val="tx1">
                    <a:tint val="75000"/>
                  </a:schemeClr>
                </a:solidFill>
              </a:defRPr>
            </a:lvl3pPr>
            <a:lvl4pPr marL="1344579" indent="0" algn="ctr">
              <a:buNone/>
              <a:defRPr>
                <a:solidFill>
                  <a:schemeClr val="tx1">
                    <a:tint val="75000"/>
                  </a:schemeClr>
                </a:solidFill>
              </a:defRPr>
            </a:lvl4pPr>
            <a:lvl5pPr marL="1792773" indent="0" algn="ctr">
              <a:buNone/>
              <a:defRPr>
                <a:solidFill>
                  <a:schemeClr val="tx1">
                    <a:tint val="75000"/>
                  </a:schemeClr>
                </a:solidFill>
              </a:defRPr>
            </a:lvl5pPr>
            <a:lvl6pPr marL="2240966" indent="0" algn="ctr">
              <a:buNone/>
              <a:defRPr>
                <a:solidFill>
                  <a:schemeClr val="tx1">
                    <a:tint val="75000"/>
                  </a:schemeClr>
                </a:solidFill>
              </a:defRPr>
            </a:lvl6pPr>
            <a:lvl7pPr marL="2689159" indent="0" algn="ctr">
              <a:buNone/>
              <a:defRPr>
                <a:solidFill>
                  <a:schemeClr val="tx1">
                    <a:tint val="75000"/>
                  </a:schemeClr>
                </a:solidFill>
              </a:defRPr>
            </a:lvl7pPr>
            <a:lvl8pPr marL="3137352" indent="0" algn="ctr">
              <a:buNone/>
              <a:defRPr>
                <a:solidFill>
                  <a:schemeClr val="tx1">
                    <a:tint val="75000"/>
                  </a:schemeClr>
                </a:solidFill>
              </a:defRPr>
            </a:lvl8pPr>
            <a:lvl9pPr marL="3585545" indent="0" algn="ctr">
              <a:buNone/>
              <a:defRPr>
                <a:solidFill>
                  <a:schemeClr val="tx1">
                    <a:tint val="75000"/>
                  </a:schemeClr>
                </a:solidFill>
              </a:defRPr>
            </a:lvl9pPr>
          </a:lstStyle>
          <a:p>
            <a:endParaRPr lang="en-US" dirty="0"/>
          </a:p>
        </p:txBody>
      </p:sp>
      <p:sp>
        <p:nvSpPr>
          <p:cNvPr id="7" name="Rectangle 6">
            <a:extLst>
              <a:ext uri="{FF2B5EF4-FFF2-40B4-BE49-F238E27FC236}">
                <a16:creationId xmlns:a16="http://schemas.microsoft.com/office/drawing/2014/main" id="{75675A05-2A38-469D-AC1F-587FD28D1243}"/>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270501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6_Title Only">
    <p:bg>
      <p:bgPr>
        <a:solidFill>
          <a:schemeClr val="accent4"/>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endParaRPr lang="en-US" dirty="0"/>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3428762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70pt Title w/photo">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3066877"/>
            <a:ext cx="12192000" cy="724246"/>
          </a:xfrm>
          <a:prstGeom prst="rect">
            <a:avLst/>
          </a:prstGeom>
        </p:spPr>
        <p:txBody>
          <a:bodyPr anchor="ctr"/>
          <a:lstStyle>
            <a:lvl1pPr marL="0" indent="0">
              <a:buNone/>
              <a:defRPr baseline="0"/>
            </a:lvl1pPr>
          </a:lstStyle>
          <a:p>
            <a:r>
              <a:rPr lang="en-US" dirty="0"/>
              <a:t>click icon to insert photo</a:t>
            </a:r>
          </a:p>
        </p:txBody>
      </p:sp>
      <p:sp>
        <p:nvSpPr>
          <p:cNvPr id="7" name="Text Placeholder 4"/>
          <p:cNvSpPr>
            <a:spLocks noGrp="1"/>
          </p:cNvSpPr>
          <p:nvPr>
            <p:ph type="body" sz="quarter" idx="12"/>
          </p:nvPr>
        </p:nvSpPr>
        <p:spPr>
          <a:xfrm>
            <a:off x="269240" y="291075"/>
            <a:ext cx="10757100" cy="1108425"/>
          </a:xfrm>
          <a:prstGeom prst="rect">
            <a:avLst/>
          </a:prstGeom>
        </p:spPr>
        <p:txBody>
          <a:bodyPr lIns="146304" tIns="91440" rIns="146304" bIns="91440">
            <a:noAutofit/>
          </a:bodyPr>
          <a:lstStyle>
            <a:lvl1pPr marL="0" indent="0">
              <a:lnSpc>
                <a:spcPct val="90000"/>
              </a:lnSpc>
              <a:spcBef>
                <a:spcPts val="1173"/>
              </a:spcBef>
              <a:spcAft>
                <a:spcPts val="2355"/>
              </a:spcAft>
              <a:buFontTx/>
              <a:buNone/>
              <a:defRPr lang="en-US" sz="6863" b="0" i="0" kern="1200" spc="0" baseline="0" dirty="0" smtClean="0">
                <a:solidFill>
                  <a:schemeClr val="bg1"/>
                </a:solidFill>
                <a:latin typeface="+mj-lt"/>
                <a:ea typeface="+mn-ea"/>
                <a:cs typeface="+mn-cs"/>
              </a:defRPr>
            </a:lvl1pPr>
          </a:lstStyle>
          <a:p>
            <a:pPr marL="0" marR="0" lvl="0" indent="0" algn="l" defTabSz="914172" rtl="0" eaLnBrk="1" fontAlgn="auto" latinLnBrk="0" hangingPunct="1">
              <a:lnSpc>
                <a:spcPct val="90000"/>
              </a:lnSpc>
              <a:spcBef>
                <a:spcPts val="1173"/>
              </a:spcBef>
              <a:spcAft>
                <a:spcPts val="2355"/>
              </a:spcAft>
              <a:buClrTx/>
              <a:buSzPct val="90000"/>
              <a:buFontTx/>
              <a:buNone/>
              <a:tabLst/>
            </a:pPr>
            <a:r>
              <a:rPr lang="en-US"/>
              <a:t>Click to edit Master text styles</a:t>
            </a:r>
          </a:p>
        </p:txBody>
      </p:sp>
    </p:spTree>
    <p:extLst>
      <p:ext uri="{BB962C8B-B14F-4D97-AF65-F5344CB8AC3E}">
        <p14:creationId xmlns:p14="http://schemas.microsoft.com/office/powerpoint/2010/main" val="4249723696"/>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14" name="Picture 13" descr="DataInsights-iStock_000022453217Large.jpg"/>
          <p:cNvPicPr>
            <a:picLocks noChangeAspect="1"/>
          </p:cNvPicPr>
          <p:nvPr/>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11" name="Picture 9"/>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sp>
        <p:nvSpPr>
          <p:cNvPr id="16" name="Title 1"/>
          <p:cNvSpPr>
            <a:spLocks noGrp="1"/>
          </p:cNvSpPr>
          <p:nvPr>
            <p:ph type="ctrTitle"/>
          </p:nvPr>
        </p:nvSpPr>
        <p:spPr>
          <a:xfrm>
            <a:off x="269240" y="1428401"/>
            <a:ext cx="5487085" cy="897667"/>
          </a:xfrm>
        </p:spPr>
        <p:txBody>
          <a:bodyPr/>
          <a:lstStyle>
            <a:lvl1pPr>
              <a:defRPr sz="5098">
                <a:solidFill>
                  <a:schemeClr val="bg1"/>
                </a:solidFill>
              </a:defRPr>
            </a:lvl1pPr>
          </a:lstStyle>
          <a:p>
            <a:r>
              <a:rPr lang="en-US"/>
              <a:t>Click to edit Master title style</a:t>
            </a:r>
            <a:endParaRPr lang="en-US" dirty="0"/>
          </a:p>
        </p:txBody>
      </p:sp>
      <p:sp>
        <p:nvSpPr>
          <p:cNvPr id="17" name="Subtitle 2"/>
          <p:cNvSpPr>
            <a:spLocks noGrp="1"/>
          </p:cNvSpPr>
          <p:nvPr>
            <p:ph type="subTitle" idx="1"/>
          </p:nvPr>
        </p:nvSpPr>
        <p:spPr>
          <a:xfrm>
            <a:off x="269302" y="4353453"/>
            <a:ext cx="5487022" cy="1055663"/>
          </a:xfrm>
        </p:spPr>
        <p:txBody>
          <a:bodyPr/>
          <a:lstStyle>
            <a:lvl1pPr marL="0" indent="0" algn="l">
              <a:lnSpc>
                <a:spcPts val="2647"/>
              </a:lnSpc>
              <a:buNone/>
              <a:defRPr sz="2157">
                <a:solidFill>
                  <a:schemeClr val="bg1"/>
                </a:solidFill>
                <a:latin typeface="+mj-lt"/>
              </a:defRPr>
            </a:lvl1pPr>
            <a:lvl2pPr marL="448193" indent="0" algn="ctr">
              <a:buNone/>
              <a:defRPr>
                <a:solidFill>
                  <a:schemeClr val="tx1">
                    <a:tint val="75000"/>
                  </a:schemeClr>
                </a:solidFill>
              </a:defRPr>
            </a:lvl2pPr>
            <a:lvl3pPr marL="896386" indent="0" algn="ctr">
              <a:buNone/>
              <a:defRPr>
                <a:solidFill>
                  <a:schemeClr val="tx1">
                    <a:tint val="75000"/>
                  </a:schemeClr>
                </a:solidFill>
              </a:defRPr>
            </a:lvl3pPr>
            <a:lvl4pPr marL="1344579" indent="0" algn="ctr">
              <a:buNone/>
              <a:defRPr>
                <a:solidFill>
                  <a:schemeClr val="tx1">
                    <a:tint val="75000"/>
                  </a:schemeClr>
                </a:solidFill>
              </a:defRPr>
            </a:lvl4pPr>
            <a:lvl5pPr marL="1792773" indent="0" algn="ctr">
              <a:buNone/>
              <a:defRPr>
                <a:solidFill>
                  <a:schemeClr val="tx1">
                    <a:tint val="75000"/>
                  </a:schemeClr>
                </a:solidFill>
              </a:defRPr>
            </a:lvl5pPr>
            <a:lvl6pPr marL="2240966" indent="0" algn="ctr">
              <a:buNone/>
              <a:defRPr>
                <a:solidFill>
                  <a:schemeClr val="tx1">
                    <a:tint val="75000"/>
                  </a:schemeClr>
                </a:solidFill>
              </a:defRPr>
            </a:lvl6pPr>
            <a:lvl7pPr marL="2689159" indent="0" algn="ctr">
              <a:buNone/>
              <a:defRPr>
                <a:solidFill>
                  <a:schemeClr val="tx1">
                    <a:tint val="75000"/>
                  </a:schemeClr>
                </a:solidFill>
              </a:defRPr>
            </a:lvl7pPr>
            <a:lvl8pPr marL="3137352" indent="0" algn="ctr">
              <a:buNone/>
              <a:defRPr>
                <a:solidFill>
                  <a:schemeClr val="tx1">
                    <a:tint val="75000"/>
                  </a:schemeClr>
                </a:solidFill>
              </a:defRPr>
            </a:lvl8pPr>
            <a:lvl9pPr marL="3585545" indent="0" algn="ctr">
              <a:buNone/>
              <a:defRPr>
                <a:solidFill>
                  <a:schemeClr val="tx1">
                    <a:tint val="75000"/>
                  </a:schemeClr>
                </a:solidFill>
              </a:defRPr>
            </a:lvl9pPr>
          </a:lstStyle>
          <a:p>
            <a:r>
              <a:rPr lang="en-US"/>
              <a:t>Click to edit Master subtitle style</a:t>
            </a:r>
            <a:endParaRPr lang="en-US" dirty="0"/>
          </a:p>
        </p:txBody>
      </p:sp>
      <p:pic>
        <p:nvPicPr>
          <p:cNvPr id="13" name="Picture 12"/>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pic>
        <p:nvPicPr>
          <p:cNvPr id="10" name="Picture 9" descr="DataInsights_quadton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15" name="Picture 14" descr="DataInsights-iStock_000022453217Large.jpg"/>
          <p:cNvPicPr>
            <a:picLocks noChangeAspect="1"/>
          </p:cNvPicPr>
          <p:nvPr/>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18" name="Picture 9"/>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p:cNvSpPr/>
          <p:nvPr/>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pic>
        <p:nvPicPr>
          <p:cNvPr id="20" name="Picture 19"/>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pic>
        <p:nvPicPr>
          <p:cNvPr id="21" name="Picture 20" descr="DataInsights_quadton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22" name="Picture 21" descr="DataInsights-iStock_000022453217Large.jpg"/>
          <p:cNvPicPr>
            <a:picLocks noChangeAspect="1"/>
          </p:cNvPicPr>
          <p:nvPr userDrawn="1"/>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23" name="Picture 9"/>
          <p:cNvPicPr>
            <a:picLocks noChangeAspect="1"/>
          </p:cNvPicPr>
          <p:nvPr userDrawn="1"/>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4" name="Rectangle 23"/>
          <p:cNvSpPr/>
          <p:nvPr userDrawn="1"/>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pic>
        <p:nvPicPr>
          <p:cNvPr id="25" name="Picture 24"/>
          <p:cNvPicPr>
            <a:picLocks noChangeAspect="1"/>
          </p:cNvPicPr>
          <p:nvPr userDrawn="1"/>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spTree>
    <p:extLst>
      <p:ext uri="{BB962C8B-B14F-4D97-AF65-F5344CB8AC3E}">
        <p14:creationId xmlns:p14="http://schemas.microsoft.com/office/powerpoint/2010/main" val="325403079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p:nvPicPr>
        <p:blipFill rotWithShape="1">
          <a:blip r:embed="rId2">
            <a:alphaModFix/>
            <a:extLst>
              <a:ext uri="{28A0092B-C50C-407E-A947-70E740481C1C}">
                <a14:useLocalDpi xmlns:a14="http://schemas.microsoft.com/office/drawing/2010/main" val="0"/>
              </a:ext>
            </a:extLst>
          </a:blip>
          <a:srcRect/>
          <a:stretch/>
        </p:blipFill>
        <p:spPr>
          <a:xfrm>
            <a:off x="1" y="0"/>
            <a:ext cx="12221569" cy="6858000"/>
          </a:xfrm>
          <a:prstGeom prst="rect">
            <a:avLst/>
          </a:prstGeom>
        </p:spPr>
      </p:pic>
    </p:spTree>
    <p:extLst>
      <p:ext uri="{BB962C8B-B14F-4D97-AF65-F5344CB8AC3E}">
        <p14:creationId xmlns:p14="http://schemas.microsoft.com/office/powerpoint/2010/main" val="2028804420"/>
      </p:ext>
    </p:extLst>
  </p:cSld>
  <p:clrMapOvr>
    <a:masterClrMapping/>
  </p:clrMapOvr>
  <p:transition spd="med">
    <p:wipe dir="r"/>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cSld name="52pt Title">
    <p:bg>
      <p:bgPr>
        <a:solidFill>
          <a:schemeClr val="bg1"/>
        </a:solidFill>
        <a:effectLst/>
      </p:bgPr>
    </p:bg>
    <p:spTree>
      <p:nvGrpSpPr>
        <p:cNvPr id="1" name=""/>
        <p:cNvGrpSpPr/>
        <p:nvPr/>
      </p:nvGrpSpPr>
      <p:grpSpPr>
        <a:xfrm>
          <a:off x="0" y="0"/>
          <a:ext cx="0" cy="0"/>
          <a:chOff x="0" y="0"/>
          <a:chExt cx="0" cy="0"/>
        </a:xfrm>
      </p:grpSpPr>
      <p:sp>
        <p:nvSpPr>
          <p:cNvPr id="5" name="Title 2"/>
          <p:cNvSpPr>
            <a:spLocks noGrp="1"/>
          </p:cNvSpPr>
          <p:nvPr>
            <p:ph type="title"/>
          </p:nvPr>
        </p:nvSpPr>
        <p:spPr>
          <a:xfrm>
            <a:off x="268927" y="286381"/>
            <a:ext cx="11653523" cy="927940"/>
          </a:xfrm>
          <a:prstGeom prst="rect">
            <a:avLst/>
          </a:prstGeom>
        </p:spPr>
        <p:txBody>
          <a:bodyPr/>
          <a:lstStyle>
            <a:lvl1pPr algn="l">
              <a:defRPr sz="5098">
                <a:solidFill>
                  <a:schemeClr val="tx2"/>
                </a:solidFill>
              </a:defRPr>
            </a:lvl1p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lvl1pPr defTabSz="913505" fontAlgn="base">
              <a:spcBef>
                <a:spcPct val="0"/>
              </a:spcBef>
              <a:spcAft>
                <a:spcPct val="0"/>
              </a:spcAft>
              <a:defRPr>
                <a:solidFill>
                  <a:srgbClr val="00205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3761617211"/>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52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69240" y="1117577"/>
            <a:ext cx="10816237" cy="563458"/>
          </a:xfrm>
          <a:prstGeom prst="rect">
            <a:avLst/>
          </a:prstGeom>
        </p:spPr>
        <p:txBody>
          <a:bodyPr lIns="192024"/>
          <a:lstStyle>
            <a:lvl1pPr marL="0" indent="0">
              <a:buNone/>
              <a:defRPr lang="en-US" sz="2745" kern="1200" smtClean="0">
                <a:solidFill>
                  <a:schemeClr val="tx2"/>
                </a:solidFill>
                <a:latin typeface="+mj-lt"/>
                <a:ea typeface="+mn-ea"/>
                <a:cs typeface="+mn-cs"/>
              </a:defRPr>
            </a:lvl1pPr>
            <a:lvl2pPr marL="0" indent="0">
              <a:buNone/>
              <a:defRPr lang="en-US" sz="3108" kern="1200" smtClean="0">
                <a:solidFill>
                  <a:schemeClr val="bg1"/>
                </a:solidFill>
                <a:latin typeface="+mj-lt"/>
                <a:ea typeface="+mn-ea"/>
                <a:cs typeface="+mn-cs"/>
              </a:defRPr>
            </a:lvl2pPr>
            <a:lvl3pPr marL="0" indent="0">
              <a:buNone/>
              <a:defRPr lang="en-US" sz="3108" kern="1200" smtClean="0">
                <a:solidFill>
                  <a:schemeClr val="bg1"/>
                </a:solidFill>
                <a:latin typeface="+mj-lt"/>
                <a:ea typeface="+mn-ea"/>
                <a:cs typeface="+mn-cs"/>
              </a:defRPr>
            </a:lvl3pPr>
            <a:lvl4pPr marL="0" indent="0">
              <a:buNone/>
              <a:defRPr lang="en-US" sz="3108" kern="1200" smtClean="0">
                <a:solidFill>
                  <a:schemeClr val="bg1"/>
                </a:solidFill>
                <a:latin typeface="+mj-lt"/>
                <a:ea typeface="+mn-ea"/>
                <a:cs typeface="+mn-cs"/>
              </a:defRPr>
            </a:lvl4pPr>
            <a:lvl5pPr marL="0" indent="0">
              <a:buNone/>
              <a:defRPr lang="en-US" sz="3108" kern="1200">
                <a:solidFill>
                  <a:schemeClr val="bg1"/>
                </a:solidFill>
                <a:latin typeface="+mj-lt"/>
                <a:ea typeface="+mn-ea"/>
                <a:cs typeface="+mn-cs"/>
              </a:defRPr>
            </a:lvl5pPr>
          </a:lstStyle>
          <a:p>
            <a:pPr lvl="0"/>
            <a:r>
              <a:rPr lang="en-US"/>
              <a:t>Click to edit Master text styles</a:t>
            </a:r>
          </a:p>
        </p:txBody>
      </p:sp>
      <p:sp>
        <p:nvSpPr>
          <p:cNvPr id="7" name="Title 2"/>
          <p:cNvSpPr>
            <a:spLocks noGrp="1"/>
          </p:cNvSpPr>
          <p:nvPr>
            <p:ph type="title"/>
          </p:nvPr>
        </p:nvSpPr>
        <p:spPr>
          <a:xfrm>
            <a:off x="268927" y="286381"/>
            <a:ext cx="11653523" cy="927940"/>
          </a:xfrm>
          <a:prstGeom prst="rect">
            <a:avLst/>
          </a:prstGeom>
        </p:spPr>
        <p:txBody>
          <a:bodyPr/>
          <a:lstStyle>
            <a:lvl1pPr algn="l">
              <a:defRPr sz="5098">
                <a:solidFill>
                  <a:schemeClr val="tx2"/>
                </a:solidFill>
              </a:defRPr>
            </a:lvl1pPr>
          </a:lstStyle>
          <a:p>
            <a:r>
              <a:rPr lang="en-US"/>
              <a:t>Click to edit Master title style</a:t>
            </a:r>
            <a:endParaRPr lang="en-US" dirty="0"/>
          </a:p>
        </p:txBody>
      </p:sp>
      <p:sp>
        <p:nvSpPr>
          <p:cNvPr id="5" name="Slide Number Placeholder 3"/>
          <p:cNvSpPr>
            <a:spLocks noGrp="1"/>
          </p:cNvSpPr>
          <p:nvPr>
            <p:ph type="sldNum" sz="quarter" idx="15"/>
          </p:nvPr>
        </p:nvSpPr>
        <p:spPr/>
        <p:txBody>
          <a:bodyPr/>
          <a:lstStyle>
            <a:lvl1pPr defTabSz="913505" fontAlgn="base">
              <a:spcBef>
                <a:spcPct val="0"/>
              </a:spcBef>
              <a:spcAft>
                <a:spcPct val="0"/>
              </a:spcAft>
              <a:defRPr smtClean="0">
                <a:solidFill>
                  <a:srgbClr val="50505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358148364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lvl1pPr defTabSz="913505" fontAlgn="base">
              <a:spcBef>
                <a:spcPct val="0"/>
              </a:spcBef>
              <a:spcAft>
                <a:spcPct val="0"/>
              </a:spcAft>
              <a:defRPr smtClean="0">
                <a:solidFill>
                  <a:srgbClr val="00000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1441906919"/>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cSld name="4_BLANK">
    <p:spTree>
      <p:nvGrpSpPr>
        <p:cNvPr id="1" name=""/>
        <p:cNvGrpSpPr/>
        <p:nvPr/>
      </p:nvGrpSpPr>
      <p:grpSpPr>
        <a:xfrm>
          <a:off x="0" y="0"/>
          <a:ext cx="0" cy="0"/>
          <a:chOff x="0" y="0"/>
          <a:chExt cx="0" cy="0"/>
        </a:xfrm>
      </p:grpSpPr>
      <p:pic>
        <p:nvPicPr>
          <p:cNvPr id="2" name="Picture 5" descr="stock-photo-22453217-datra insights FPO.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232" y="0"/>
            <a:ext cx="12212232"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Rectangle 2"/>
          <p:cNvSpPr/>
          <p:nvPr/>
        </p:nvSpPr>
        <p:spPr bwMode="auto">
          <a:xfrm rot="16200000">
            <a:off x="4436204" y="-897799"/>
            <a:ext cx="3319595" cy="12192002"/>
          </a:xfrm>
          <a:prstGeom prst="rect">
            <a:avLst/>
          </a:prstGeom>
          <a:gradFill flip="none" rotWithShape="1">
            <a:gsLst>
              <a:gs pos="75000">
                <a:srgbClr val="003963">
                  <a:alpha val="0"/>
                </a:srgbClr>
              </a:gs>
              <a:gs pos="0">
                <a:srgbClr val="002B4A"/>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84820368"/>
      </p:ext>
    </p:extLst>
  </p:cSld>
  <p:clrMapOvr>
    <a:masterClrMapping/>
  </p:clrMapOvr>
  <p:transition spd="med">
    <p:wipe dir="r"/>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cSld name="Blank Accent Color 2">
    <p:bg>
      <p:bgPr>
        <a:solidFill>
          <a:schemeClr val="accent2"/>
        </a:solidFill>
        <a:effectLst/>
      </p:bgPr>
    </p:bg>
    <p:spTree>
      <p:nvGrpSpPr>
        <p:cNvPr id="1" name=""/>
        <p:cNvGrpSpPr/>
        <p:nvPr/>
      </p:nvGrpSpPr>
      <p:grpSpPr>
        <a:xfrm>
          <a:off x="0" y="0"/>
          <a:ext cx="0" cy="0"/>
          <a:chOff x="0" y="0"/>
          <a:chExt cx="0" cy="0"/>
        </a:xfrm>
      </p:grpSpPr>
      <p:sp>
        <p:nvSpPr>
          <p:cNvPr id="2" name="TextBox 7"/>
          <p:cNvSpPr txBox="1"/>
          <p:nvPr/>
        </p:nvSpPr>
        <p:spPr bwMode="white">
          <a:xfrm>
            <a:off x="4244628"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19306164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5_Red Tile Title">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4" cstate="print">
            <a:extLst>
              <a:ext uri="{28A0092B-C50C-407E-A947-70E740481C1C}">
                <a14:useLocalDpi xmlns:a14="http://schemas.microsoft.com/office/drawing/2010/main" val="0"/>
              </a:ext>
            </a:extLst>
          </a:blip>
          <a:srcRect b="16523"/>
          <a:stretch/>
        </p:blipFill>
        <p:spPr>
          <a:xfrm>
            <a:off x="0" y="-27709"/>
            <a:ext cx="12382500" cy="6885709"/>
          </a:xfrm>
          <a:prstGeom prst="rect">
            <a:avLst/>
          </a:prstGeom>
        </p:spPr>
      </p:pic>
      <p:graphicFrame>
        <p:nvGraphicFramePr>
          <p:cNvPr id="4" name="Object 3" hidden="1"/>
          <p:cNvGraphicFramePr>
            <a:graphicFrameLocks noChangeAspect="1"/>
          </p:cNvGraphicFramePr>
          <p:nvPr userDrawn="1">
            <p:custDataLst>
              <p:tags r:id="rId2"/>
            </p:custDataLst>
            <p:ext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2050" name="think-cell Slide" r:id="rId5" imgW="270" imgH="270" progId="TCLayout.ActiveDocument.1">
                  <p:embed/>
                </p:oleObj>
              </mc:Choice>
              <mc:Fallback>
                <p:oleObj name="think-cell Slide" r:id="rId5" imgW="270" imgH="270" progId="TCLayout.ActiveDocument.1">
                  <p:embed/>
                  <p:pic>
                    <p:nvPicPr>
                      <p:cNvPr id="4" name="Object 3" hidden="1"/>
                      <p:cNvPicPr/>
                      <p:nvPr/>
                    </p:nvPicPr>
                    <p:blipFill>
                      <a:blip r:embed="rId6"/>
                      <a:stretch>
                        <a:fillRect/>
                      </a:stretch>
                    </p:blipFill>
                    <p:spPr>
                      <a:xfrm>
                        <a:off x="1557" y="1558"/>
                        <a:ext cx="1556" cy="1556"/>
                      </a:xfrm>
                      <a:prstGeom prst="rect">
                        <a:avLst/>
                      </a:prstGeom>
                    </p:spPr>
                  </p:pic>
                </p:oleObj>
              </mc:Fallback>
            </mc:AlternateContent>
          </a:graphicData>
        </a:graphic>
      </p:graphicFrame>
      <p:sp>
        <p:nvSpPr>
          <p:cNvPr id="11" name="Rectangle 10"/>
          <p:cNvSpPr/>
          <p:nvPr/>
        </p:nvSpPr>
        <p:spPr>
          <a:xfrm>
            <a:off x="410561" y="221672"/>
            <a:ext cx="6233021" cy="3404174"/>
          </a:xfrm>
          <a:prstGeom prst="rect">
            <a:avLst/>
          </a:prstGeom>
          <a:solidFill>
            <a:srgbClr val="F2C812">
              <a:alpha val="83000"/>
            </a:srgbClr>
          </a:solidFill>
          <a:ln w="25400" cap="flat" cmpd="sng" algn="ctr">
            <a:noFill/>
            <a:prstDash val="solid"/>
          </a:ln>
          <a:effectLst/>
        </p:spPr>
        <p:txBody>
          <a:bodyPr rtlCol="0" anchor="ctr"/>
          <a:lstStyle/>
          <a:p>
            <a:pPr algn="ctr">
              <a:defRPr/>
            </a:pPr>
            <a:endParaRPr lang="en-US" kern="0" dirty="0">
              <a:gradFill>
                <a:gsLst>
                  <a:gs pos="93162">
                    <a:srgbClr val="505050">
                      <a:lumMod val="50000"/>
                    </a:srgbClr>
                  </a:gs>
                  <a:gs pos="68000">
                    <a:srgbClr val="505050">
                      <a:lumMod val="50000"/>
                    </a:srgbClr>
                  </a:gs>
                </a:gsLst>
                <a:lin ang="5400000" scaled="0"/>
              </a:gradFill>
            </a:endParaRPr>
          </a:p>
        </p:txBody>
      </p:sp>
      <p:sp>
        <p:nvSpPr>
          <p:cNvPr id="12" name="TextBox 11"/>
          <p:cNvSpPr txBox="1"/>
          <p:nvPr/>
        </p:nvSpPr>
        <p:spPr>
          <a:xfrm>
            <a:off x="410561" y="337271"/>
            <a:ext cx="6418924" cy="1834348"/>
          </a:xfrm>
          <a:prstGeom prst="rect">
            <a:avLst/>
          </a:prstGeom>
          <a:noFill/>
        </p:spPr>
        <p:txBody>
          <a:bodyPr wrap="square" lIns="228600" tIns="91440" rIns="228600" bIns="91440" rtlCol="0">
            <a:spAutoFit/>
          </a:bodyPr>
          <a:lstStyle/>
          <a:p>
            <a:pPr defTabSz="914099" fontAlgn="base">
              <a:lnSpc>
                <a:spcPct val="90000"/>
              </a:lnSpc>
              <a:spcAft>
                <a:spcPts val="1200"/>
              </a:spcAft>
            </a:pPr>
            <a:r>
              <a:rPr lang="en-US" sz="3600" baseline="0" dirty="0">
                <a:gradFill>
                  <a:gsLst>
                    <a:gs pos="93162">
                      <a:srgbClr val="505050">
                        <a:lumMod val="50000"/>
                      </a:srgbClr>
                    </a:gs>
                    <a:gs pos="68000">
                      <a:srgbClr val="505050">
                        <a:lumMod val="50000"/>
                      </a:srgbClr>
                    </a:gs>
                  </a:gsLst>
                  <a:lin ang="5400000" scaled="0"/>
                </a:gradFill>
                <a:latin typeface="Segoe UI Semibold" panose="020B0702040204020203" pitchFamily="34" charset="0"/>
                <a:cs typeface="Segoe UI Semibold" panose="020B0702040204020203" pitchFamily="34" charset="0"/>
              </a:rPr>
              <a:t>Power BI</a:t>
            </a:r>
          </a:p>
          <a:p>
            <a:pPr defTabSz="914099" fontAlgn="base">
              <a:lnSpc>
                <a:spcPct val="90000"/>
              </a:lnSpc>
              <a:spcAft>
                <a:spcPts val="1200"/>
              </a:spcAft>
            </a:pPr>
            <a:r>
              <a:rPr lang="en-US" sz="3600" baseline="0" dirty="0">
                <a:gradFill>
                  <a:gsLst>
                    <a:gs pos="93162">
                      <a:srgbClr val="505050">
                        <a:lumMod val="50000"/>
                      </a:srgbClr>
                    </a:gs>
                    <a:gs pos="68000">
                      <a:srgbClr val="505050">
                        <a:lumMod val="50000"/>
                      </a:srgbClr>
                    </a:gs>
                  </a:gsLst>
                  <a:lin ang="5400000" scaled="0"/>
                </a:gradFill>
                <a:latin typeface="Segoe UI Semibold" panose="020B0702040204020203" pitchFamily="34" charset="0"/>
                <a:cs typeface="Segoe UI Semibold" panose="020B0702040204020203" pitchFamily="34" charset="0"/>
              </a:rPr>
              <a:t>Level 200 – Shape Your Data into a Data Model</a:t>
            </a:r>
            <a:endParaRPr lang="en-US" sz="3600" dirty="0">
              <a:gradFill>
                <a:gsLst>
                  <a:gs pos="93162">
                    <a:srgbClr val="505050">
                      <a:lumMod val="50000"/>
                    </a:srgbClr>
                  </a:gs>
                  <a:gs pos="68000">
                    <a:srgbClr val="505050">
                      <a:lumMod val="50000"/>
                    </a:srgbClr>
                  </a:gs>
                </a:gsLst>
                <a:lin ang="5400000" scaled="0"/>
              </a:gradFill>
              <a:latin typeface="Segoe UI Semibold" panose="020B0702040204020203" pitchFamily="34" charset="0"/>
              <a:cs typeface="Segoe UI Semibold" panose="020B0702040204020203" pitchFamily="34" charset="0"/>
            </a:endParaRPr>
          </a:p>
        </p:txBody>
      </p:sp>
      <p:sp>
        <p:nvSpPr>
          <p:cNvPr id="3" name="Subtitle 2"/>
          <p:cNvSpPr>
            <a:spLocks noGrp="1"/>
          </p:cNvSpPr>
          <p:nvPr userDrawn="1">
            <p:ph type="subTitle" idx="1"/>
          </p:nvPr>
        </p:nvSpPr>
        <p:spPr>
          <a:xfrm>
            <a:off x="495208" y="2220900"/>
            <a:ext cx="6063726" cy="994420"/>
          </a:xfrm>
          <a:prstGeom prst="rect">
            <a:avLst/>
          </a:prstGeom>
        </p:spPr>
        <p:txBody>
          <a:bodyPr lIns="182880" tIns="146304" rIns="182880" bIns="146304"/>
          <a:lstStyle>
            <a:lvl1pPr marL="0" indent="0" algn="l">
              <a:lnSpc>
                <a:spcPct val="90000"/>
              </a:lnSpc>
              <a:buNone/>
              <a:defRPr sz="2157" baseline="0">
                <a:solidFill>
                  <a:schemeClr val="tx1"/>
                </a:solidFill>
                <a:latin typeface="+mn-lt"/>
              </a:defRPr>
            </a:lvl1pPr>
            <a:lvl2pPr marL="448193" indent="0" algn="ctr">
              <a:buNone/>
              <a:defRPr>
                <a:solidFill>
                  <a:schemeClr val="tx1">
                    <a:tint val="75000"/>
                  </a:schemeClr>
                </a:solidFill>
              </a:defRPr>
            </a:lvl2pPr>
            <a:lvl3pPr marL="896386" indent="0" algn="ctr">
              <a:buNone/>
              <a:defRPr>
                <a:solidFill>
                  <a:schemeClr val="tx1">
                    <a:tint val="75000"/>
                  </a:schemeClr>
                </a:solidFill>
              </a:defRPr>
            </a:lvl3pPr>
            <a:lvl4pPr marL="1344579" indent="0" algn="ctr">
              <a:buNone/>
              <a:defRPr>
                <a:solidFill>
                  <a:schemeClr val="tx1">
                    <a:tint val="75000"/>
                  </a:schemeClr>
                </a:solidFill>
              </a:defRPr>
            </a:lvl4pPr>
            <a:lvl5pPr marL="1792773" indent="0" algn="ctr">
              <a:buNone/>
              <a:defRPr>
                <a:solidFill>
                  <a:schemeClr val="tx1">
                    <a:tint val="75000"/>
                  </a:schemeClr>
                </a:solidFill>
              </a:defRPr>
            </a:lvl5pPr>
            <a:lvl6pPr marL="2240966" indent="0" algn="ctr">
              <a:buNone/>
              <a:defRPr>
                <a:solidFill>
                  <a:schemeClr val="tx1">
                    <a:tint val="75000"/>
                  </a:schemeClr>
                </a:solidFill>
              </a:defRPr>
            </a:lvl6pPr>
            <a:lvl7pPr marL="2689159" indent="0" algn="ctr">
              <a:buNone/>
              <a:defRPr>
                <a:solidFill>
                  <a:schemeClr val="tx1">
                    <a:tint val="75000"/>
                  </a:schemeClr>
                </a:solidFill>
              </a:defRPr>
            </a:lvl7pPr>
            <a:lvl8pPr marL="3137352" indent="0" algn="ctr">
              <a:buNone/>
              <a:defRPr>
                <a:solidFill>
                  <a:schemeClr val="tx1">
                    <a:tint val="75000"/>
                  </a:schemeClr>
                </a:solidFill>
              </a:defRPr>
            </a:lvl8pPr>
            <a:lvl9pPr marL="3585545"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785854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alkin No til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239" y="2104753"/>
            <a:ext cx="6276530" cy="875413"/>
          </a:xfrm>
          <a:noFill/>
        </p:spPr>
        <p:txBody>
          <a:bodyPr lIns="146304" tIns="91440" rIns="146304" bIns="91440" anchor="t" anchorCtr="0"/>
          <a:lstStyle>
            <a:lvl1pPr>
              <a:defRPr sz="5293" spc="-98" baseline="0">
                <a:gradFill>
                  <a:gsLst>
                    <a:gs pos="84066">
                      <a:srgbClr val="000000"/>
                    </a:gs>
                    <a:gs pos="57576">
                      <a:srgbClr val="000000"/>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9239" y="3007117"/>
            <a:ext cx="6276530" cy="1677043"/>
          </a:xfrm>
        </p:spPr>
        <p:txBody>
          <a:bodyPr tIns="109728" bIns="109728">
            <a:noAutofit/>
          </a:bodyPr>
          <a:lstStyle>
            <a:lvl1pPr marL="0" indent="0">
              <a:spcBef>
                <a:spcPts val="0"/>
              </a:spcBef>
              <a:buNone/>
              <a:defRPr sz="2353" baseline="0">
                <a:gradFill>
                  <a:gsLst>
                    <a:gs pos="84066">
                      <a:srgbClr val="000000"/>
                    </a:gs>
                    <a:gs pos="57576">
                      <a:srgbClr val="000000"/>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a:stretch>
            <a:fillRect/>
          </a:stretch>
        </p:blipFill>
        <p:spPr>
          <a:xfrm>
            <a:off x="448586" y="6121376"/>
            <a:ext cx="1254995" cy="269134"/>
          </a:xfrm>
          <a:prstGeom prst="rect">
            <a:avLst/>
          </a:prstGeom>
        </p:spPr>
      </p:pic>
      <p:sp>
        <p:nvSpPr>
          <p:cNvPr id="7" name="Rectangle 6">
            <a:extLst>
              <a:ext uri="{FF2B5EF4-FFF2-40B4-BE49-F238E27FC236}">
                <a16:creationId xmlns:a16="http://schemas.microsoft.com/office/drawing/2014/main" id="{D805A51E-6D24-493A-8425-46CEBFB31011}"/>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669207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Walkin No til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239" y="2104753"/>
            <a:ext cx="6276530" cy="875413"/>
          </a:xfrm>
          <a:noFill/>
        </p:spPr>
        <p:txBody>
          <a:bodyPr lIns="146304" tIns="91440" rIns="146304" bIns="91440" anchor="t" anchorCtr="0"/>
          <a:lstStyle>
            <a:lvl1pPr>
              <a:defRPr sz="5293" spc="-98" baseline="0">
                <a:gradFill>
                  <a:gsLst>
                    <a:gs pos="84066">
                      <a:srgbClr val="000000"/>
                    </a:gs>
                    <a:gs pos="57576">
                      <a:srgbClr val="000000"/>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9239" y="3007117"/>
            <a:ext cx="6276530" cy="1677043"/>
          </a:xfrm>
        </p:spPr>
        <p:txBody>
          <a:bodyPr tIns="109728" bIns="109728">
            <a:noAutofit/>
          </a:bodyPr>
          <a:lstStyle>
            <a:lvl1pPr marL="0" indent="0">
              <a:spcBef>
                <a:spcPts val="0"/>
              </a:spcBef>
              <a:buNone/>
              <a:defRPr sz="2353" baseline="0">
                <a:gradFill>
                  <a:gsLst>
                    <a:gs pos="84066">
                      <a:srgbClr val="000000"/>
                    </a:gs>
                    <a:gs pos="57576">
                      <a:srgbClr val="000000"/>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2712530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97876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7683" y="4056579"/>
            <a:ext cx="6276530" cy="717249"/>
          </a:xfrm>
        </p:spPr>
        <p:txBody>
          <a:bodyPr tIns="109728" bIns="109728">
            <a:noAutofit/>
          </a:bodyPr>
          <a:lstStyle>
            <a:lvl1pPr marL="0" indent="0">
              <a:spcBef>
                <a:spcPts val="0"/>
              </a:spcBef>
              <a:buNone/>
              <a:defRPr sz="2353">
                <a:gradFill>
                  <a:gsLst>
                    <a:gs pos="57576">
                      <a:srgbClr val="FFFFFF"/>
                    </a:gs>
                    <a:gs pos="35000">
                      <a:srgbClr val="FFFFFF"/>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3782468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1_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1"/>
            <a:ext cx="6274974" cy="3592580"/>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79310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6">
                <a:gradFill>
                  <a:gsLst>
                    <a:gs pos="57576">
                      <a:srgbClr val="FFFFFF"/>
                    </a:gs>
                    <a:gs pos="3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3029729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39304" y="5853250"/>
            <a:ext cx="1956016" cy="719610"/>
          </a:xfrm>
          <a:prstGeom prst="rect">
            <a:avLst/>
          </a:prstGeom>
        </p:spPr>
      </p:pic>
    </p:spTree>
    <p:extLst>
      <p:ext uri="{BB962C8B-B14F-4D97-AF65-F5344CB8AC3E}">
        <p14:creationId xmlns:p14="http://schemas.microsoft.com/office/powerpoint/2010/main" val="14546499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17731713"/>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64669435"/>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029821"/>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46511408"/>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51551443"/>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4022874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65.xml"/><Relationship Id="rId13" Type="http://schemas.openxmlformats.org/officeDocument/2006/relationships/theme" Target="../theme/theme10.xml"/><Relationship Id="rId3" Type="http://schemas.openxmlformats.org/officeDocument/2006/relationships/slideLayout" Target="../slideLayouts/slideLayout160.xml"/><Relationship Id="rId7" Type="http://schemas.openxmlformats.org/officeDocument/2006/relationships/slideLayout" Target="../slideLayouts/slideLayout164.xml"/><Relationship Id="rId12" Type="http://schemas.openxmlformats.org/officeDocument/2006/relationships/slideLayout" Target="../slideLayouts/slideLayout169.xml"/><Relationship Id="rId2" Type="http://schemas.openxmlformats.org/officeDocument/2006/relationships/slideLayout" Target="../slideLayouts/slideLayout159.xml"/><Relationship Id="rId1" Type="http://schemas.openxmlformats.org/officeDocument/2006/relationships/slideLayout" Target="../slideLayouts/slideLayout158.xml"/><Relationship Id="rId6" Type="http://schemas.openxmlformats.org/officeDocument/2006/relationships/slideLayout" Target="../slideLayouts/slideLayout163.xml"/><Relationship Id="rId11" Type="http://schemas.openxmlformats.org/officeDocument/2006/relationships/slideLayout" Target="../slideLayouts/slideLayout168.xml"/><Relationship Id="rId5" Type="http://schemas.openxmlformats.org/officeDocument/2006/relationships/slideLayout" Target="../slideLayouts/slideLayout162.xml"/><Relationship Id="rId10" Type="http://schemas.openxmlformats.org/officeDocument/2006/relationships/slideLayout" Target="../slideLayouts/slideLayout167.xml"/><Relationship Id="rId4" Type="http://schemas.openxmlformats.org/officeDocument/2006/relationships/slideLayout" Target="../slideLayouts/slideLayout161.xml"/><Relationship Id="rId9" Type="http://schemas.openxmlformats.org/officeDocument/2006/relationships/slideLayout" Target="../slideLayouts/slideLayout166.xml"/><Relationship Id="rId14" Type="http://schemas.openxmlformats.org/officeDocument/2006/relationships/image" Target="../media/image19.png"/></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1.xml"/><Relationship Id="rId18" Type="http://schemas.openxmlformats.org/officeDocument/2006/relationships/slideLayout" Target="../slideLayouts/slideLayout26.xml"/><Relationship Id="rId26" Type="http://schemas.openxmlformats.org/officeDocument/2006/relationships/slideLayout" Target="../slideLayouts/slideLayout34.xml"/><Relationship Id="rId3" Type="http://schemas.openxmlformats.org/officeDocument/2006/relationships/slideLayout" Target="../slideLayouts/slideLayout11.xml"/><Relationship Id="rId21" Type="http://schemas.openxmlformats.org/officeDocument/2006/relationships/slideLayout" Target="../slideLayouts/slideLayout29.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17" Type="http://schemas.openxmlformats.org/officeDocument/2006/relationships/slideLayout" Target="../slideLayouts/slideLayout25.xml"/><Relationship Id="rId25" Type="http://schemas.openxmlformats.org/officeDocument/2006/relationships/slideLayout" Target="../slideLayouts/slideLayout33.xml"/><Relationship Id="rId33" Type="http://schemas.openxmlformats.org/officeDocument/2006/relationships/image" Target="../media/image1.png"/><Relationship Id="rId2" Type="http://schemas.openxmlformats.org/officeDocument/2006/relationships/slideLayout" Target="../slideLayouts/slideLayout10.xml"/><Relationship Id="rId16" Type="http://schemas.openxmlformats.org/officeDocument/2006/relationships/slideLayout" Target="../slideLayouts/slideLayout24.xml"/><Relationship Id="rId20" Type="http://schemas.openxmlformats.org/officeDocument/2006/relationships/slideLayout" Target="../slideLayouts/slideLayout28.xml"/><Relationship Id="rId29" Type="http://schemas.openxmlformats.org/officeDocument/2006/relationships/slideLayout" Target="../slideLayouts/slideLayout37.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24" Type="http://schemas.openxmlformats.org/officeDocument/2006/relationships/slideLayout" Target="../slideLayouts/slideLayout32.xml"/><Relationship Id="rId32" Type="http://schemas.openxmlformats.org/officeDocument/2006/relationships/theme" Target="../theme/theme2.xml"/><Relationship Id="rId5" Type="http://schemas.openxmlformats.org/officeDocument/2006/relationships/slideLayout" Target="../slideLayouts/slideLayout13.xml"/><Relationship Id="rId15" Type="http://schemas.openxmlformats.org/officeDocument/2006/relationships/slideLayout" Target="../slideLayouts/slideLayout23.xml"/><Relationship Id="rId23" Type="http://schemas.openxmlformats.org/officeDocument/2006/relationships/slideLayout" Target="../slideLayouts/slideLayout31.xml"/><Relationship Id="rId28" Type="http://schemas.openxmlformats.org/officeDocument/2006/relationships/slideLayout" Target="../slideLayouts/slideLayout36.xml"/><Relationship Id="rId10" Type="http://schemas.openxmlformats.org/officeDocument/2006/relationships/slideLayout" Target="../slideLayouts/slideLayout18.xml"/><Relationship Id="rId19" Type="http://schemas.openxmlformats.org/officeDocument/2006/relationships/slideLayout" Target="../slideLayouts/slideLayout27.xml"/><Relationship Id="rId31" Type="http://schemas.openxmlformats.org/officeDocument/2006/relationships/slideLayout" Target="../slideLayouts/slideLayout39.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slideLayout" Target="../slideLayouts/slideLayout22.xml"/><Relationship Id="rId22" Type="http://schemas.openxmlformats.org/officeDocument/2006/relationships/slideLayout" Target="../slideLayouts/slideLayout30.xml"/><Relationship Id="rId27" Type="http://schemas.openxmlformats.org/officeDocument/2006/relationships/slideLayout" Target="../slideLayouts/slideLayout35.xml"/><Relationship Id="rId30" Type="http://schemas.openxmlformats.org/officeDocument/2006/relationships/slideLayout" Target="../slideLayouts/slideLayout38.xml"/><Relationship Id="rId8"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image" Target="../media/image1.png"/><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3.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63.xml"/><Relationship Id="rId18" Type="http://schemas.openxmlformats.org/officeDocument/2006/relationships/slideLayout" Target="../slideLayouts/slideLayout68.xml"/><Relationship Id="rId26" Type="http://schemas.openxmlformats.org/officeDocument/2006/relationships/slideLayout" Target="../slideLayouts/slideLayout76.xml"/><Relationship Id="rId3" Type="http://schemas.openxmlformats.org/officeDocument/2006/relationships/slideLayout" Target="../slideLayouts/slideLayout53.xml"/><Relationship Id="rId21" Type="http://schemas.openxmlformats.org/officeDocument/2006/relationships/slideLayout" Target="../slideLayouts/slideLayout71.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5" Type="http://schemas.openxmlformats.org/officeDocument/2006/relationships/slideLayout" Target="../slideLayouts/slideLayout75.xml"/><Relationship Id="rId33" Type="http://schemas.openxmlformats.org/officeDocument/2006/relationships/image" Target="../media/image14.png"/><Relationship Id="rId2" Type="http://schemas.openxmlformats.org/officeDocument/2006/relationships/slideLayout" Target="../slideLayouts/slideLayout52.xml"/><Relationship Id="rId16" Type="http://schemas.openxmlformats.org/officeDocument/2006/relationships/slideLayout" Target="../slideLayouts/slideLayout66.xml"/><Relationship Id="rId20" Type="http://schemas.openxmlformats.org/officeDocument/2006/relationships/slideLayout" Target="../slideLayouts/slideLayout70.xml"/><Relationship Id="rId29" Type="http://schemas.openxmlformats.org/officeDocument/2006/relationships/slideLayout" Target="../slideLayouts/slideLayout79.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24" Type="http://schemas.openxmlformats.org/officeDocument/2006/relationships/slideLayout" Target="../slideLayouts/slideLayout74.xml"/><Relationship Id="rId32" Type="http://schemas.openxmlformats.org/officeDocument/2006/relationships/theme" Target="../theme/theme4.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23" Type="http://schemas.openxmlformats.org/officeDocument/2006/relationships/slideLayout" Target="../slideLayouts/slideLayout73.xml"/><Relationship Id="rId28" Type="http://schemas.openxmlformats.org/officeDocument/2006/relationships/slideLayout" Target="../slideLayouts/slideLayout78.xml"/><Relationship Id="rId10" Type="http://schemas.openxmlformats.org/officeDocument/2006/relationships/slideLayout" Target="../slideLayouts/slideLayout60.xml"/><Relationship Id="rId19" Type="http://schemas.openxmlformats.org/officeDocument/2006/relationships/slideLayout" Target="../slideLayouts/slideLayout69.xml"/><Relationship Id="rId31" Type="http://schemas.openxmlformats.org/officeDocument/2006/relationships/slideLayout" Target="../slideLayouts/slideLayout81.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 Id="rId22" Type="http://schemas.openxmlformats.org/officeDocument/2006/relationships/slideLayout" Target="../slideLayouts/slideLayout72.xml"/><Relationship Id="rId27" Type="http://schemas.openxmlformats.org/officeDocument/2006/relationships/slideLayout" Target="../slideLayouts/slideLayout77.xml"/><Relationship Id="rId30" Type="http://schemas.openxmlformats.org/officeDocument/2006/relationships/slideLayout" Target="../slideLayouts/slideLayout80.xml"/><Relationship Id="rId8" Type="http://schemas.openxmlformats.org/officeDocument/2006/relationships/slideLayout" Target="../slideLayouts/slideLayout5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9.xml"/><Relationship Id="rId3" Type="http://schemas.openxmlformats.org/officeDocument/2006/relationships/slideLayout" Target="../slideLayouts/slideLayout84.xml"/><Relationship Id="rId7" Type="http://schemas.openxmlformats.org/officeDocument/2006/relationships/slideLayout" Target="../slideLayouts/slideLayout88.xml"/><Relationship Id="rId2" Type="http://schemas.openxmlformats.org/officeDocument/2006/relationships/slideLayout" Target="../slideLayouts/slideLayout83.xml"/><Relationship Id="rId1" Type="http://schemas.openxmlformats.org/officeDocument/2006/relationships/slideLayout" Target="../slideLayouts/slideLayout82.xml"/><Relationship Id="rId6" Type="http://schemas.openxmlformats.org/officeDocument/2006/relationships/slideLayout" Target="../slideLayouts/slideLayout87.xml"/><Relationship Id="rId5" Type="http://schemas.openxmlformats.org/officeDocument/2006/relationships/slideLayout" Target="../slideLayouts/slideLayout86.xml"/><Relationship Id="rId10" Type="http://schemas.openxmlformats.org/officeDocument/2006/relationships/image" Target="../media/image14.png"/><Relationship Id="rId4" Type="http://schemas.openxmlformats.org/officeDocument/2006/relationships/slideLayout" Target="../slideLayouts/slideLayout85.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102.xml"/><Relationship Id="rId18" Type="http://schemas.openxmlformats.org/officeDocument/2006/relationships/slideLayout" Target="../slideLayouts/slideLayout107.xml"/><Relationship Id="rId26" Type="http://schemas.openxmlformats.org/officeDocument/2006/relationships/slideLayout" Target="../slideLayouts/slideLayout115.xml"/><Relationship Id="rId3" Type="http://schemas.openxmlformats.org/officeDocument/2006/relationships/slideLayout" Target="../slideLayouts/slideLayout92.xml"/><Relationship Id="rId21" Type="http://schemas.openxmlformats.org/officeDocument/2006/relationships/slideLayout" Target="../slideLayouts/slideLayout110.xml"/><Relationship Id="rId7" Type="http://schemas.openxmlformats.org/officeDocument/2006/relationships/slideLayout" Target="../slideLayouts/slideLayout96.xml"/><Relationship Id="rId12" Type="http://schemas.openxmlformats.org/officeDocument/2006/relationships/slideLayout" Target="../slideLayouts/slideLayout101.xml"/><Relationship Id="rId17" Type="http://schemas.openxmlformats.org/officeDocument/2006/relationships/slideLayout" Target="../slideLayouts/slideLayout106.xml"/><Relationship Id="rId25" Type="http://schemas.openxmlformats.org/officeDocument/2006/relationships/slideLayout" Target="../slideLayouts/slideLayout114.xml"/><Relationship Id="rId33" Type="http://schemas.openxmlformats.org/officeDocument/2006/relationships/image" Target="../media/image14.png"/><Relationship Id="rId2" Type="http://schemas.openxmlformats.org/officeDocument/2006/relationships/slideLayout" Target="../slideLayouts/slideLayout91.xml"/><Relationship Id="rId16" Type="http://schemas.openxmlformats.org/officeDocument/2006/relationships/slideLayout" Target="../slideLayouts/slideLayout105.xml"/><Relationship Id="rId20" Type="http://schemas.openxmlformats.org/officeDocument/2006/relationships/slideLayout" Target="../slideLayouts/slideLayout109.xml"/><Relationship Id="rId29" Type="http://schemas.openxmlformats.org/officeDocument/2006/relationships/slideLayout" Target="../slideLayouts/slideLayout118.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24" Type="http://schemas.openxmlformats.org/officeDocument/2006/relationships/slideLayout" Target="../slideLayouts/slideLayout113.xml"/><Relationship Id="rId32" Type="http://schemas.openxmlformats.org/officeDocument/2006/relationships/theme" Target="../theme/theme6.xml"/><Relationship Id="rId5" Type="http://schemas.openxmlformats.org/officeDocument/2006/relationships/slideLayout" Target="../slideLayouts/slideLayout94.xml"/><Relationship Id="rId15" Type="http://schemas.openxmlformats.org/officeDocument/2006/relationships/slideLayout" Target="../slideLayouts/slideLayout104.xml"/><Relationship Id="rId23" Type="http://schemas.openxmlformats.org/officeDocument/2006/relationships/slideLayout" Target="../slideLayouts/slideLayout112.xml"/><Relationship Id="rId28" Type="http://schemas.openxmlformats.org/officeDocument/2006/relationships/slideLayout" Target="../slideLayouts/slideLayout117.xml"/><Relationship Id="rId10" Type="http://schemas.openxmlformats.org/officeDocument/2006/relationships/slideLayout" Target="../slideLayouts/slideLayout99.xml"/><Relationship Id="rId19" Type="http://schemas.openxmlformats.org/officeDocument/2006/relationships/slideLayout" Target="../slideLayouts/slideLayout108.xml"/><Relationship Id="rId31" Type="http://schemas.openxmlformats.org/officeDocument/2006/relationships/slideLayout" Target="../slideLayouts/slideLayout120.xml"/><Relationship Id="rId4" Type="http://schemas.openxmlformats.org/officeDocument/2006/relationships/slideLayout" Target="../slideLayouts/slideLayout93.xml"/><Relationship Id="rId9" Type="http://schemas.openxmlformats.org/officeDocument/2006/relationships/slideLayout" Target="../slideLayouts/slideLayout98.xml"/><Relationship Id="rId14" Type="http://schemas.openxmlformats.org/officeDocument/2006/relationships/slideLayout" Target="../slideLayouts/slideLayout103.xml"/><Relationship Id="rId22" Type="http://schemas.openxmlformats.org/officeDocument/2006/relationships/slideLayout" Target="../slideLayouts/slideLayout111.xml"/><Relationship Id="rId27" Type="http://schemas.openxmlformats.org/officeDocument/2006/relationships/slideLayout" Target="../slideLayouts/slideLayout116.xml"/><Relationship Id="rId30" Type="http://schemas.openxmlformats.org/officeDocument/2006/relationships/slideLayout" Target="../slideLayouts/slideLayout119.xml"/><Relationship Id="rId8" Type="http://schemas.openxmlformats.org/officeDocument/2006/relationships/slideLayout" Target="../slideLayouts/slideLayout97.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28.xml"/><Relationship Id="rId3" Type="http://schemas.openxmlformats.org/officeDocument/2006/relationships/slideLayout" Target="../slideLayouts/slideLayout123.xml"/><Relationship Id="rId7" Type="http://schemas.openxmlformats.org/officeDocument/2006/relationships/slideLayout" Target="../slideLayouts/slideLayout127.xml"/><Relationship Id="rId12" Type="http://schemas.openxmlformats.org/officeDocument/2006/relationships/image" Target="../media/image15.jpg"/><Relationship Id="rId2" Type="http://schemas.openxmlformats.org/officeDocument/2006/relationships/slideLayout" Target="../slideLayouts/slideLayout122.xml"/><Relationship Id="rId1" Type="http://schemas.openxmlformats.org/officeDocument/2006/relationships/slideLayout" Target="../slideLayouts/slideLayout121.xml"/><Relationship Id="rId6" Type="http://schemas.openxmlformats.org/officeDocument/2006/relationships/slideLayout" Target="../slideLayouts/slideLayout126.xml"/><Relationship Id="rId11" Type="http://schemas.openxmlformats.org/officeDocument/2006/relationships/theme" Target="../theme/theme7.xml"/><Relationship Id="rId5" Type="http://schemas.openxmlformats.org/officeDocument/2006/relationships/slideLayout" Target="../slideLayouts/slideLayout125.xml"/><Relationship Id="rId10" Type="http://schemas.openxmlformats.org/officeDocument/2006/relationships/slideLayout" Target="../slideLayouts/slideLayout130.xml"/><Relationship Id="rId4" Type="http://schemas.openxmlformats.org/officeDocument/2006/relationships/slideLayout" Target="../slideLayouts/slideLayout124.xml"/><Relationship Id="rId9" Type="http://schemas.openxmlformats.org/officeDocument/2006/relationships/slideLayout" Target="../slideLayouts/slideLayout129.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38.xml"/><Relationship Id="rId13" Type="http://schemas.openxmlformats.org/officeDocument/2006/relationships/theme" Target="../theme/theme8.xml"/><Relationship Id="rId3" Type="http://schemas.openxmlformats.org/officeDocument/2006/relationships/slideLayout" Target="../slideLayouts/slideLayout133.xml"/><Relationship Id="rId7" Type="http://schemas.openxmlformats.org/officeDocument/2006/relationships/slideLayout" Target="../slideLayouts/slideLayout137.xml"/><Relationship Id="rId12" Type="http://schemas.openxmlformats.org/officeDocument/2006/relationships/slideLayout" Target="../slideLayouts/slideLayout142.xml"/><Relationship Id="rId2" Type="http://schemas.openxmlformats.org/officeDocument/2006/relationships/slideLayout" Target="../slideLayouts/slideLayout132.xml"/><Relationship Id="rId1" Type="http://schemas.openxmlformats.org/officeDocument/2006/relationships/slideLayout" Target="../slideLayouts/slideLayout131.xml"/><Relationship Id="rId6" Type="http://schemas.openxmlformats.org/officeDocument/2006/relationships/slideLayout" Target="../slideLayouts/slideLayout136.xml"/><Relationship Id="rId11" Type="http://schemas.openxmlformats.org/officeDocument/2006/relationships/slideLayout" Target="../slideLayouts/slideLayout141.xml"/><Relationship Id="rId5" Type="http://schemas.openxmlformats.org/officeDocument/2006/relationships/slideLayout" Target="../slideLayouts/slideLayout135.xml"/><Relationship Id="rId10" Type="http://schemas.openxmlformats.org/officeDocument/2006/relationships/slideLayout" Target="../slideLayouts/slideLayout140.xml"/><Relationship Id="rId4" Type="http://schemas.openxmlformats.org/officeDocument/2006/relationships/slideLayout" Target="../slideLayouts/slideLayout134.xml"/><Relationship Id="rId9" Type="http://schemas.openxmlformats.org/officeDocument/2006/relationships/slideLayout" Target="../slideLayouts/slideLayout139.xml"/><Relationship Id="rId14" Type="http://schemas.openxmlformats.org/officeDocument/2006/relationships/image" Target="../media/image19.pn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50.xml"/><Relationship Id="rId13" Type="http://schemas.openxmlformats.org/officeDocument/2006/relationships/slideLayout" Target="../slideLayouts/slideLayout155.xml"/><Relationship Id="rId3" Type="http://schemas.openxmlformats.org/officeDocument/2006/relationships/slideLayout" Target="../slideLayouts/slideLayout145.xml"/><Relationship Id="rId7" Type="http://schemas.openxmlformats.org/officeDocument/2006/relationships/slideLayout" Target="../slideLayouts/slideLayout149.xml"/><Relationship Id="rId12" Type="http://schemas.openxmlformats.org/officeDocument/2006/relationships/slideLayout" Target="../slideLayouts/slideLayout154.xml"/><Relationship Id="rId17" Type="http://schemas.openxmlformats.org/officeDocument/2006/relationships/image" Target="../media/image19.png"/><Relationship Id="rId2" Type="http://schemas.openxmlformats.org/officeDocument/2006/relationships/slideLayout" Target="../slideLayouts/slideLayout144.xml"/><Relationship Id="rId16" Type="http://schemas.openxmlformats.org/officeDocument/2006/relationships/theme" Target="../theme/theme9.xml"/><Relationship Id="rId1" Type="http://schemas.openxmlformats.org/officeDocument/2006/relationships/slideLayout" Target="../slideLayouts/slideLayout143.xml"/><Relationship Id="rId6" Type="http://schemas.openxmlformats.org/officeDocument/2006/relationships/slideLayout" Target="../slideLayouts/slideLayout148.xml"/><Relationship Id="rId11" Type="http://schemas.openxmlformats.org/officeDocument/2006/relationships/slideLayout" Target="../slideLayouts/slideLayout153.xml"/><Relationship Id="rId5" Type="http://schemas.openxmlformats.org/officeDocument/2006/relationships/slideLayout" Target="../slideLayouts/slideLayout147.xml"/><Relationship Id="rId15" Type="http://schemas.openxmlformats.org/officeDocument/2006/relationships/slideLayout" Target="../slideLayouts/slideLayout157.xml"/><Relationship Id="rId10" Type="http://schemas.openxmlformats.org/officeDocument/2006/relationships/slideLayout" Target="../slideLayouts/slideLayout152.xml"/><Relationship Id="rId4" Type="http://schemas.openxmlformats.org/officeDocument/2006/relationships/slideLayout" Target="../slideLayouts/slideLayout146.xml"/><Relationship Id="rId9" Type="http://schemas.openxmlformats.org/officeDocument/2006/relationships/slideLayout" Target="../slideLayouts/slideLayout151.xml"/><Relationship Id="rId14" Type="http://schemas.openxmlformats.org/officeDocument/2006/relationships/slideLayout" Target="../slideLayouts/slideLayout15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078"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2051" name="Text Placeholder 3"/>
          <p:cNvSpPr>
            <a:spLocks noGrp="1"/>
          </p:cNvSpPr>
          <p:nvPr>
            <p:ph type="body" idx="1"/>
          </p:nvPr>
        </p:nvSpPr>
        <p:spPr bwMode="auto">
          <a:xfrm>
            <a:off x="269239" y="1189177"/>
            <a:ext cx="11653523" cy="20514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182880" tIns="146304" rIns="182880" bIns="14630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3"/>
          </p:nvPr>
        </p:nvSpPr>
        <p:spPr>
          <a:xfrm>
            <a:off x="448212" y="6437742"/>
            <a:ext cx="3859607" cy="133860"/>
          </a:xfrm>
          <a:prstGeom prst="rect">
            <a:avLst/>
          </a:prstGeom>
        </p:spPr>
        <p:txBody>
          <a:bodyPr vert="horz" lIns="0" tIns="0" rIns="91440" bIns="0" rtlCol="0" anchor="ctr"/>
          <a:lstStyle>
            <a:lvl1pPr marL="0" algn="l" defTabSz="914367" rtl="0" eaLnBrk="1" fontAlgn="auto" latinLnBrk="0" hangingPunct="1">
              <a:spcBef>
                <a:spcPts val="0"/>
              </a:spcBef>
              <a:spcAft>
                <a:spcPts val="0"/>
              </a:spcAft>
              <a:defRPr lang="en-US" sz="882" kern="1200" dirty="0" smtClean="0">
                <a:solidFill>
                  <a:srgbClr val="505050"/>
                </a:solidFill>
                <a:latin typeface="+mn-lt"/>
                <a:ea typeface="+mn-ea"/>
                <a:cs typeface="+mn-cs"/>
              </a:defRPr>
            </a:lvl1pPr>
          </a:lstStyle>
          <a:p>
            <a:endParaRPr lang="en-US" dirty="0"/>
          </a:p>
        </p:txBody>
      </p:sp>
      <p:sp>
        <p:nvSpPr>
          <p:cNvPr id="5" name="Slide Number Placeholder 4"/>
          <p:cNvSpPr>
            <a:spLocks noGrp="1"/>
          </p:cNvSpPr>
          <p:nvPr>
            <p:ph type="sldNum" sz="quarter" idx="4"/>
          </p:nvPr>
        </p:nvSpPr>
        <p:spPr>
          <a:xfrm>
            <a:off x="11367165" y="6437742"/>
            <a:ext cx="555597" cy="133860"/>
          </a:xfrm>
          <a:prstGeom prst="rect">
            <a:avLst/>
          </a:prstGeom>
        </p:spPr>
        <p:txBody>
          <a:bodyPr vert="horz" lIns="91440" tIns="0" rIns="0" bIns="0" rtlCol="0" anchor="ctr"/>
          <a:lstStyle>
            <a:lvl1pPr algn="r" defTabSz="914367" fontAlgn="auto">
              <a:spcBef>
                <a:spcPts val="0"/>
              </a:spcBef>
              <a:spcAft>
                <a:spcPts val="0"/>
              </a:spcAft>
              <a:defRPr lang="en-US" sz="882" b="0" kern="1200">
                <a:solidFill>
                  <a:srgbClr val="505050"/>
                </a:solidFill>
                <a:latin typeface="+mn-lt"/>
                <a:ea typeface="+mn-ea"/>
                <a:cs typeface="+mn-cs"/>
              </a:defRPr>
            </a:lvl1pPr>
          </a:lstStyle>
          <a:p>
            <a:fld id="{4E4C8473-95EA-48C2-917D-84A3AF9AB99B}" type="slidenum">
              <a:rPr lang="en-US" smtClean="0"/>
              <a:t>‹#›</a:t>
            </a:fld>
            <a:endParaRPr lang="en-US" dirty="0"/>
          </a:p>
        </p:txBody>
      </p:sp>
      <p:pic>
        <p:nvPicPr>
          <p:cNvPr id="6" name="Picture 5"/>
          <p:cNvPicPr>
            <a:picLocks noChangeAspect="1"/>
          </p:cNvPicPr>
          <p:nvPr/>
        </p:nvPicPr>
        <p:blipFill>
          <a:blip r:embed="rId10"/>
          <a:stretch>
            <a:fillRect/>
          </a:stretch>
        </p:blipFill>
        <p:spPr>
          <a:xfrm rot="5400000">
            <a:off x="9302126" y="2991033"/>
            <a:ext cx="6858623" cy="876557"/>
          </a:xfrm>
          <a:prstGeom prst="rect">
            <a:avLst/>
          </a:prstGeom>
        </p:spPr>
      </p:pic>
      <p:sp>
        <p:nvSpPr>
          <p:cNvPr id="7" name="MSIPCMc9b34d029deab98a4b8e87bd" descr="{&quot;HashCode&quot;:-1634785317,&quot;Placement&quot;:&quot;Footer&quot;,&quot;Top&quot;:519.343,&quot;Left&quot;:0.0,&quot;SlideWidth&quot;:960,&quot;SlideHeight&quot;:540}">
            <a:extLst>
              <a:ext uri="{FF2B5EF4-FFF2-40B4-BE49-F238E27FC236}">
                <a16:creationId xmlns:a16="http://schemas.microsoft.com/office/drawing/2014/main" id="{DAD7F1FE-0E70-4710-ABC7-EC83F4EABBF9}"/>
              </a:ext>
            </a:extLst>
          </p:cNvPr>
          <p:cNvSpPr txBox="1"/>
          <p:nvPr userDrawn="1"/>
        </p:nvSpPr>
        <p:spPr>
          <a:xfrm>
            <a:off x="0" y="6595656"/>
            <a:ext cx="2123853" cy="262344"/>
          </a:xfrm>
          <a:prstGeom prst="rect">
            <a:avLst/>
          </a:prstGeom>
          <a:noFill/>
        </p:spPr>
        <p:txBody>
          <a:bodyPr vert="horz" wrap="square" lIns="0" tIns="0" rIns="0" bIns="0" rtlCol="0" anchor="ctr" anchorCtr="1">
            <a:no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p>
        </p:txBody>
      </p:sp>
    </p:spTree>
    <p:extLst>
      <p:ext uri="{BB962C8B-B14F-4D97-AF65-F5344CB8AC3E}">
        <p14:creationId xmlns:p14="http://schemas.microsoft.com/office/powerpoint/2010/main" val="179485496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9" r:id="rId6"/>
    <p:sldLayoutId id="2147483675" r:id="rId7"/>
    <p:sldLayoutId id="2147483732" r:id="rId8"/>
  </p:sldLayoutIdLst>
  <p:transition>
    <p:fade/>
  </p:transition>
  <p:hf sldNum="0" hdr="0" ftr="0" dt="0"/>
  <p:txStyles>
    <p:titleStyle>
      <a:lvl1pPr algn="l" defTabSz="913505" rtl="0" eaLnBrk="1" fontAlgn="base" hangingPunct="1">
        <a:lnSpc>
          <a:spcPct val="90000"/>
        </a:lnSpc>
        <a:spcBef>
          <a:spcPct val="0"/>
        </a:spcBef>
        <a:spcAft>
          <a:spcPct val="0"/>
        </a:spcAft>
        <a:defRPr lang="en-US" sz="5294" kern="1200" spc="-100" dirty="0">
          <a:ln w="3175">
            <a:noFill/>
          </a:ln>
          <a:solidFill>
            <a:schemeClr val="tx2"/>
          </a:solidFill>
          <a:latin typeface="+mj-lt"/>
          <a:ea typeface="ＭＳ Ｐゴシック" charset="0"/>
          <a:cs typeface="Segoe UI" pitchFamily="34" charset="0"/>
        </a:defRPr>
      </a:lvl1pPr>
      <a:lvl2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2pPr>
      <a:lvl3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3pPr>
      <a:lvl4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4pPr>
      <a:lvl5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5pPr>
      <a:lvl6pPr marL="448193"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6pPr>
      <a:lvl7pPr marL="896386"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7pPr>
      <a:lvl8pPr marL="1344579"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8pPr>
      <a:lvl9pPr marL="1792773"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9pPr>
    </p:titleStyle>
    <p:bodyStyle>
      <a:lvl1pPr marL="336145" indent="-336145" algn="l" defTabSz="913505" rtl="0" eaLnBrk="1" fontAlgn="base" hangingPunct="1">
        <a:lnSpc>
          <a:spcPct val="90000"/>
        </a:lnSpc>
        <a:spcBef>
          <a:spcPct val="20000"/>
        </a:spcBef>
        <a:spcAft>
          <a:spcPct val="0"/>
        </a:spcAft>
        <a:buSzPct val="90000"/>
        <a:buFont typeface="Arial" charset="0"/>
        <a:buChar char="•"/>
        <a:defRPr sz="3921" kern="1200">
          <a:solidFill>
            <a:schemeClr val="tx2"/>
          </a:solidFill>
          <a:latin typeface="+mj-lt"/>
          <a:ea typeface="ＭＳ Ｐゴシック" charset="0"/>
          <a:cs typeface="ＭＳ Ｐゴシック" charset="0"/>
        </a:defRPr>
      </a:lvl1pPr>
      <a:lvl2pPr marL="572691" indent="-236546" algn="l" defTabSz="913505" rtl="0" eaLnBrk="1" fontAlgn="base" hangingPunct="1">
        <a:lnSpc>
          <a:spcPct val="90000"/>
        </a:lnSpc>
        <a:spcBef>
          <a:spcPct val="20000"/>
        </a:spcBef>
        <a:spcAft>
          <a:spcPct val="0"/>
        </a:spcAft>
        <a:buSzPct val="90000"/>
        <a:buFont typeface="Arial" charset="0"/>
        <a:buChar char="•"/>
        <a:defRPr sz="2353" kern="1200">
          <a:solidFill>
            <a:schemeClr val="tx2"/>
          </a:solidFill>
          <a:latin typeface="+mn-lt"/>
          <a:ea typeface="ＭＳ Ｐゴシック" charset="0"/>
          <a:cs typeface="+mn-cs"/>
        </a:defRPr>
      </a:lvl2pPr>
      <a:lvl3pPr marL="784338" indent="-224097" algn="l" defTabSz="913505" rtl="0" eaLnBrk="1" fontAlgn="base" hangingPunct="1">
        <a:lnSpc>
          <a:spcPct val="90000"/>
        </a:lnSpc>
        <a:spcBef>
          <a:spcPct val="20000"/>
        </a:spcBef>
        <a:spcAft>
          <a:spcPct val="0"/>
        </a:spcAft>
        <a:buSzPct val="90000"/>
        <a:buFont typeface="Arial" charset="0"/>
        <a:buChar char="•"/>
        <a:defRPr sz="1961" kern="1200">
          <a:solidFill>
            <a:schemeClr val="tx2"/>
          </a:solidFill>
          <a:latin typeface="+mn-lt"/>
          <a:ea typeface="ＭＳ Ｐゴシック" charset="0"/>
          <a:cs typeface="+mn-cs"/>
        </a:defRPr>
      </a:lvl3pPr>
      <a:lvl4pPr marL="1008435" indent="-224097" algn="l" defTabSz="913505" rtl="0" eaLnBrk="1" fontAlgn="base" hangingPunct="1">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4pPr>
      <a:lvl5pPr marL="1232531" indent="-224097" algn="l" defTabSz="913505" rtl="0" eaLnBrk="1" fontAlgn="base" hangingPunct="1">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E7A5FD-4B6B-444B-80F4-BD8B92D963F6}"/>
              </a:ext>
            </a:extLst>
          </p:cNvPr>
          <p:cNvPicPr>
            <a:picLocks noChangeAspect="1"/>
          </p:cNvPicPr>
          <p:nvPr/>
        </p:nvPicPr>
        <p:blipFill rotWithShape="1">
          <a:blip r:embed="rId14"/>
          <a:srcRect t="58527"/>
          <a:stretch/>
        </p:blipFill>
        <p:spPr>
          <a:xfrm>
            <a:off x="0" y="6311900"/>
            <a:ext cx="12192000" cy="656349"/>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227B8B-8530-471C-837A-298CF163F19D}" type="datetimeFigureOut">
              <a:rPr lang="en-US" smtClean="0"/>
              <a:t>6/27/2018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Segoe Pro" panose="020B0502040504020203" pitchFamily="34" charset="0"/>
              </a:defRPr>
            </a:lvl1pPr>
          </a:lstStyle>
          <a:p>
            <a:endParaRPr lang="en-US" dirty="0"/>
          </a:p>
        </p:txBody>
      </p:sp>
      <p:sp>
        <p:nvSpPr>
          <p:cNvPr id="6" name="Slide Number Placeholder 5"/>
          <p:cNvSpPr>
            <a:spLocks noGrp="1"/>
          </p:cNvSpPr>
          <p:nvPr>
            <p:ph type="sldNum" sz="quarter" idx="4"/>
          </p:nvPr>
        </p:nvSpPr>
        <p:spPr>
          <a:xfrm>
            <a:off x="10079179" y="6538912"/>
            <a:ext cx="413327" cy="365125"/>
          </a:xfrm>
          <a:prstGeom prst="rect">
            <a:avLst/>
          </a:prstGeom>
        </p:spPr>
        <p:txBody>
          <a:bodyPr vert="horz" lIns="91440" tIns="45720" rIns="91440" bIns="45720" rtlCol="0" anchor="ctr"/>
          <a:lstStyle>
            <a:lvl1pPr algn="r">
              <a:defRPr sz="1200" b="1">
                <a:solidFill>
                  <a:schemeClr val="tx1"/>
                </a:solidFill>
              </a:defRPr>
            </a:lvl1pPr>
          </a:lstStyle>
          <a:p>
            <a:fld id="{9ABD6D8A-3BAA-40AC-9301-E85BBD1BD5FA}" type="slidenum">
              <a:rPr lang="en-US" smtClean="0"/>
              <a:t>‹#›</a:t>
            </a:fld>
            <a:endParaRPr lang="en-US" dirty="0"/>
          </a:p>
        </p:txBody>
      </p:sp>
    </p:spTree>
    <p:extLst>
      <p:ext uri="{BB962C8B-B14F-4D97-AF65-F5344CB8AC3E}">
        <p14:creationId xmlns:p14="http://schemas.microsoft.com/office/powerpoint/2010/main" val="2918491750"/>
      </p:ext>
    </p:extLst>
  </p:cSld>
  <p:clrMap bg1="lt1" tx1="dk1" bg2="lt2" tx2="dk2" accent1="accent1" accent2="accent2" accent3="accent3" accent4="accent4" accent5="accent5" accent6="accent6" hlink="hlink" folHlink="folHlink"/>
  <p:sldLayoutIdLst>
    <p:sldLayoutId id="2147483967" r:id="rId1"/>
    <p:sldLayoutId id="2147483968" r:id="rId2"/>
    <p:sldLayoutId id="2147483969" r:id="rId3"/>
    <p:sldLayoutId id="2147483970" r:id="rId4"/>
    <p:sldLayoutId id="2147483971" r:id="rId5"/>
    <p:sldLayoutId id="2147483972" r:id="rId6"/>
    <p:sldLayoutId id="2147483973" r:id="rId7"/>
    <p:sldLayoutId id="2147483974" r:id="rId8"/>
    <p:sldLayoutId id="2147483975" r:id="rId9"/>
    <p:sldLayoutId id="2147483976" r:id="rId10"/>
    <p:sldLayoutId id="2147483977" r:id="rId11"/>
    <p:sldLayoutId id="2147483978"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Segoe Pro Display Light" panose="020B03020405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33"/>
          <a:stretch>
            <a:fillRect/>
          </a:stretch>
        </p:blipFill>
        <p:spPr>
          <a:xfrm rot="5400000">
            <a:off x="9208748" y="2991034"/>
            <a:ext cx="6858623" cy="876557"/>
          </a:xfrm>
          <a:prstGeom prst="rect">
            <a:avLst/>
          </a:prstGeom>
        </p:spPr>
      </p:pic>
      <p:sp>
        <p:nvSpPr>
          <p:cNvPr id="5" name="MSIPCM126a4487b9df95830b129d1d" descr="{&quot;HashCode&quot;:-1634785317,&quot;Placement&quot;:&quot;Footer&quot;,&quot;Top&quot;:519.343,&quot;Left&quot;:0.0,&quot;SlideWidth&quot;:960,&quot;SlideHeight&quot;:540}">
            <a:extLst>
              <a:ext uri="{FF2B5EF4-FFF2-40B4-BE49-F238E27FC236}">
                <a16:creationId xmlns:a16="http://schemas.microsoft.com/office/drawing/2014/main" id="{3CF08CA8-913B-452D-A7F0-EC636F9C2523}"/>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endParaRPr lang="en-US" sz="1000" dirty="0" err="1">
              <a:solidFill>
                <a:srgbClr val="000000"/>
              </a:solidFill>
              <a:latin typeface="Calibri" panose="020F0502020204030204" pitchFamily="34" charset="0"/>
            </a:endParaRPr>
          </a:p>
        </p:txBody>
      </p:sp>
      <p:sp>
        <p:nvSpPr>
          <p:cNvPr id="8" name="Rectangle 7">
            <a:extLst>
              <a:ext uri="{FF2B5EF4-FFF2-40B4-BE49-F238E27FC236}">
                <a16:creationId xmlns:a16="http://schemas.microsoft.com/office/drawing/2014/main" id="{547E4791-3157-4F9E-9464-87492F05F0ED}"/>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827851920"/>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 id="2147483695" r:id="rId19"/>
    <p:sldLayoutId id="2147483696" r:id="rId20"/>
    <p:sldLayoutId id="2147483697" r:id="rId21"/>
    <p:sldLayoutId id="2147483698" r:id="rId22"/>
    <p:sldLayoutId id="2147483699" r:id="rId23"/>
    <p:sldLayoutId id="2147483700" r:id="rId24"/>
    <p:sldLayoutId id="2147483701" r:id="rId25"/>
    <p:sldLayoutId id="2147483702" r:id="rId26"/>
    <p:sldLayoutId id="2147483703" r:id="rId27"/>
    <p:sldLayoutId id="2147483704" r:id="rId28"/>
    <p:sldLayoutId id="2147483705" r:id="rId29"/>
    <p:sldLayoutId id="2147483706" r:id="rId30"/>
    <p:sldLayoutId id="2147483707" r:id="rId31"/>
  </p:sldLayoutIdLst>
  <p:transition>
    <p:fade/>
  </p:transition>
  <p:hf sldNum="0" hdr="0" ftr="0" dt="0"/>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1"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367"/>
            <a:endParaRPr lang="en-US" dirty="0">
              <a:solidFill>
                <a:prstClr val="black">
                  <a:tint val="75000"/>
                </a:prstClr>
              </a:solidFill>
            </a:endParaRPr>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367"/>
            <a:endParaRPr lang="en-US" dirty="0">
              <a:solidFill>
                <a:prstClr val="black">
                  <a:tint val="75000"/>
                </a:prstClr>
              </a:solidFill>
            </a:endParaRPr>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367"/>
            <a:fld id="{46E531C4-134F-48E8-9849-F585F97ECCA2}" type="slidenum">
              <a:rPr lang="en-US" smtClean="0">
                <a:solidFill>
                  <a:prstClr val="black">
                    <a:tint val="75000"/>
                  </a:prstClr>
                </a:solidFill>
              </a:rPr>
              <a:pPr defTabSz="914367"/>
              <a:t>‹#›</a:t>
            </a:fld>
            <a:endParaRPr lang="en-US" dirty="0">
              <a:solidFill>
                <a:prstClr val="black">
                  <a:tint val="75000"/>
                </a:prstClr>
              </a:solidFill>
            </a:endParaRPr>
          </a:p>
        </p:txBody>
      </p:sp>
      <p:pic>
        <p:nvPicPr>
          <p:cNvPr id="7" name="Picture 6"/>
          <p:cNvPicPr>
            <a:picLocks noChangeAspect="1"/>
          </p:cNvPicPr>
          <p:nvPr/>
        </p:nvPicPr>
        <p:blipFill>
          <a:blip r:embed="rId13"/>
          <a:stretch>
            <a:fillRect/>
          </a:stretch>
        </p:blipFill>
        <p:spPr>
          <a:xfrm rot="5400000">
            <a:off x="9302126" y="2991033"/>
            <a:ext cx="6858623" cy="876557"/>
          </a:xfrm>
          <a:prstGeom prst="rect">
            <a:avLst/>
          </a:prstGeom>
        </p:spPr>
      </p:pic>
      <p:sp>
        <p:nvSpPr>
          <p:cNvPr id="9" name="MSIPCMbe9c4d5d910399ecfccd2f58" descr="{&quot;HashCode&quot;:-1634785317,&quot;Placement&quot;:&quot;Footer&quot;,&quot;Top&quot;:519.343,&quot;Left&quot;:0.0,&quot;SlideWidth&quot;:960,&quot;SlideHeight&quot;:540}">
            <a:extLst>
              <a:ext uri="{FF2B5EF4-FFF2-40B4-BE49-F238E27FC236}">
                <a16:creationId xmlns:a16="http://schemas.microsoft.com/office/drawing/2014/main" id="{5AF06A31-9A7B-449F-BD1C-9F0EA5251D94}"/>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Classified as Microsoft Confidential</a:t>
            </a:r>
          </a:p>
        </p:txBody>
      </p:sp>
    </p:spTree>
    <p:extLst>
      <p:ext uri="{BB962C8B-B14F-4D97-AF65-F5344CB8AC3E}">
        <p14:creationId xmlns:p14="http://schemas.microsoft.com/office/powerpoint/2010/main" val="198682969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p:fade/>
  </p:transition>
  <p:hf sldNum="0" hdr="0" ftr="0" dt="0"/>
  <p:txStyles>
    <p:titleStyle>
      <a:lvl1pPr algn="l" defTabSz="91422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56" indent="-228556" algn="l" defTabSz="91422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68" indent="-228556" algn="l" defTabSz="91422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81" indent="-228556" algn="l" defTabSz="91422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93"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005"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118"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30"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41"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53"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25" rtl="0" eaLnBrk="1" latinLnBrk="0" hangingPunct="1">
        <a:defRPr sz="1800" kern="1200">
          <a:solidFill>
            <a:schemeClr val="tx1"/>
          </a:solidFill>
          <a:latin typeface="+mn-lt"/>
          <a:ea typeface="+mn-ea"/>
          <a:cs typeface="+mn-cs"/>
        </a:defRPr>
      </a:lvl1pPr>
      <a:lvl2pPr marL="457112" algn="l" defTabSz="914225" rtl="0" eaLnBrk="1" latinLnBrk="0" hangingPunct="1">
        <a:defRPr sz="1800" kern="1200">
          <a:solidFill>
            <a:schemeClr val="tx1"/>
          </a:solidFill>
          <a:latin typeface="+mn-lt"/>
          <a:ea typeface="+mn-ea"/>
          <a:cs typeface="+mn-cs"/>
        </a:defRPr>
      </a:lvl2pPr>
      <a:lvl3pPr marL="914225" algn="l" defTabSz="914225" rtl="0" eaLnBrk="1" latinLnBrk="0" hangingPunct="1">
        <a:defRPr sz="1800" kern="1200">
          <a:solidFill>
            <a:schemeClr val="tx1"/>
          </a:solidFill>
          <a:latin typeface="+mn-lt"/>
          <a:ea typeface="+mn-ea"/>
          <a:cs typeface="+mn-cs"/>
        </a:defRPr>
      </a:lvl3pPr>
      <a:lvl4pPr marL="1371337" algn="l" defTabSz="914225" rtl="0" eaLnBrk="1" latinLnBrk="0" hangingPunct="1">
        <a:defRPr sz="1800" kern="1200">
          <a:solidFill>
            <a:schemeClr val="tx1"/>
          </a:solidFill>
          <a:latin typeface="+mn-lt"/>
          <a:ea typeface="+mn-ea"/>
          <a:cs typeface="+mn-cs"/>
        </a:defRPr>
      </a:lvl4pPr>
      <a:lvl5pPr marL="1828449" algn="l" defTabSz="914225" rtl="0" eaLnBrk="1" latinLnBrk="0" hangingPunct="1">
        <a:defRPr sz="1800" kern="1200">
          <a:solidFill>
            <a:schemeClr val="tx1"/>
          </a:solidFill>
          <a:latin typeface="+mn-lt"/>
          <a:ea typeface="+mn-ea"/>
          <a:cs typeface="+mn-cs"/>
        </a:defRPr>
      </a:lvl5pPr>
      <a:lvl6pPr marL="2285561" algn="l" defTabSz="914225" rtl="0" eaLnBrk="1" latinLnBrk="0" hangingPunct="1">
        <a:defRPr sz="1800" kern="1200">
          <a:solidFill>
            <a:schemeClr val="tx1"/>
          </a:solidFill>
          <a:latin typeface="+mn-lt"/>
          <a:ea typeface="+mn-ea"/>
          <a:cs typeface="+mn-cs"/>
        </a:defRPr>
      </a:lvl6pPr>
      <a:lvl7pPr marL="2742674" algn="l" defTabSz="914225" rtl="0" eaLnBrk="1" latinLnBrk="0" hangingPunct="1">
        <a:defRPr sz="1800" kern="1200">
          <a:solidFill>
            <a:schemeClr val="tx1"/>
          </a:solidFill>
          <a:latin typeface="+mn-lt"/>
          <a:ea typeface="+mn-ea"/>
          <a:cs typeface="+mn-cs"/>
        </a:defRPr>
      </a:lvl7pPr>
      <a:lvl8pPr marL="3199785" algn="l" defTabSz="914225" rtl="0" eaLnBrk="1" latinLnBrk="0" hangingPunct="1">
        <a:defRPr sz="1800" kern="1200">
          <a:solidFill>
            <a:schemeClr val="tx1"/>
          </a:solidFill>
          <a:latin typeface="+mn-lt"/>
          <a:ea typeface="+mn-ea"/>
          <a:cs typeface="+mn-cs"/>
        </a:defRPr>
      </a:lvl8pPr>
      <a:lvl9pPr marL="3656897" algn="l" defTabSz="914225"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9208748" y="2991034"/>
            <a:ext cx="6858623" cy="876557"/>
          </a:xfrm>
          <a:prstGeom prst="rect">
            <a:avLst/>
          </a:prstGeom>
        </p:spPr>
      </p:pic>
      <p:sp>
        <p:nvSpPr>
          <p:cNvPr id="5" name="MSIPCM38f74b8984ddb8755173b2f8" descr="{&quot;HashCode&quot;:-1634785317,&quot;Placement&quot;:&quot;Footer&quot;,&quot;Top&quot;:519.343,&quot;Left&quot;:0.0,&quot;SlideWidth&quot;:960,&quot;SlideHeight&quot;:540}">
            <a:extLst>
              <a:ext uri="{FF2B5EF4-FFF2-40B4-BE49-F238E27FC236}">
                <a16:creationId xmlns:a16="http://schemas.microsoft.com/office/drawing/2014/main" id="{032EE7DD-ADBE-4032-90EA-AE6F25A2CD6E}"/>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endParaRPr lang="en-US" sz="1000" dirty="0" err="1">
              <a:solidFill>
                <a:srgbClr val="000000"/>
              </a:solidFill>
              <a:latin typeface="Calibri" panose="020F0502020204030204" pitchFamily="34" charset="0"/>
            </a:endParaRPr>
          </a:p>
        </p:txBody>
      </p:sp>
    </p:spTree>
    <p:extLst>
      <p:ext uri="{BB962C8B-B14F-4D97-AF65-F5344CB8AC3E}">
        <p14:creationId xmlns:p14="http://schemas.microsoft.com/office/powerpoint/2010/main" val="1337365283"/>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 id="2147483747" r:id="rId13"/>
    <p:sldLayoutId id="2147483748" r:id="rId14"/>
    <p:sldLayoutId id="2147483749" r:id="rId15"/>
    <p:sldLayoutId id="2147483750" r:id="rId16"/>
    <p:sldLayoutId id="2147483751" r:id="rId17"/>
    <p:sldLayoutId id="2147483752" r:id="rId18"/>
    <p:sldLayoutId id="2147483753" r:id="rId19"/>
    <p:sldLayoutId id="2147483754" r:id="rId20"/>
    <p:sldLayoutId id="2147483755" r:id="rId21"/>
    <p:sldLayoutId id="2147483756" r:id="rId22"/>
    <p:sldLayoutId id="2147483757" r:id="rId23"/>
    <p:sldLayoutId id="2147483758" r:id="rId24"/>
    <p:sldLayoutId id="2147483759" r:id="rId25"/>
    <p:sldLayoutId id="2147483760" r:id="rId26"/>
    <p:sldLayoutId id="2147483761" r:id="rId27"/>
    <p:sldLayoutId id="2147483762" r:id="rId28"/>
    <p:sldLayoutId id="2147483763" r:id="rId29"/>
    <p:sldLayoutId id="2147483764" r:id="rId30"/>
    <p:sldLayoutId id="2147483765" r:id="rId31"/>
  </p:sldLayoutIdLst>
  <p:transition>
    <p:fade/>
  </p:transition>
  <p:hf sldNum="0" hdr="0" ftr="0" dt="0"/>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078"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2051" name="Text Placeholder 3"/>
          <p:cNvSpPr>
            <a:spLocks noGrp="1"/>
          </p:cNvSpPr>
          <p:nvPr>
            <p:ph type="body" idx="1"/>
          </p:nvPr>
        </p:nvSpPr>
        <p:spPr bwMode="auto">
          <a:xfrm>
            <a:off x="269239" y="1189177"/>
            <a:ext cx="11653523" cy="20514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182880" tIns="146304" rIns="182880" bIns="14630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3"/>
          </p:nvPr>
        </p:nvSpPr>
        <p:spPr>
          <a:xfrm>
            <a:off x="448212" y="6437742"/>
            <a:ext cx="3859607" cy="133860"/>
          </a:xfrm>
          <a:prstGeom prst="rect">
            <a:avLst/>
          </a:prstGeom>
        </p:spPr>
        <p:txBody>
          <a:bodyPr vert="horz" lIns="0" tIns="0" rIns="91440" bIns="0" rtlCol="0" anchor="ctr"/>
          <a:lstStyle>
            <a:lvl1pPr marL="0" algn="l" defTabSz="914367" rtl="0" eaLnBrk="1" fontAlgn="auto" latinLnBrk="0" hangingPunct="1">
              <a:spcBef>
                <a:spcPts val="0"/>
              </a:spcBef>
              <a:spcAft>
                <a:spcPts val="0"/>
              </a:spcAft>
              <a:defRPr lang="en-US" sz="882" kern="1200" dirty="0" smtClean="0">
                <a:solidFill>
                  <a:srgbClr val="505050"/>
                </a:solidFill>
                <a:latin typeface="+mn-lt"/>
                <a:ea typeface="+mn-ea"/>
                <a:cs typeface="+mn-cs"/>
              </a:defRPr>
            </a:lvl1pPr>
          </a:lstStyle>
          <a:p>
            <a:endParaRPr lang="en-US" dirty="0"/>
          </a:p>
        </p:txBody>
      </p:sp>
      <p:sp>
        <p:nvSpPr>
          <p:cNvPr id="5" name="Slide Number Placeholder 4"/>
          <p:cNvSpPr>
            <a:spLocks noGrp="1"/>
          </p:cNvSpPr>
          <p:nvPr>
            <p:ph type="sldNum" sz="quarter" idx="4"/>
          </p:nvPr>
        </p:nvSpPr>
        <p:spPr>
          <a:xfrm>
            <a:off x="11367165" y="6437742"/>
            <a:ext cx="555597" cy="133860"/>
          </a:xfrm>
          <a:prstGeom prst="rect">
            <a:avLst/>
          </a:prstGeom>
        </p:spPr>
        <p:txBody>
          <a:bodyPr vert="horz" lIns="91440" tIns="0" rIns="0" bIns="0" rtlCol="0" anchor="ctr"/>
          <a:lstStyle>
            <a:lvl1pPr algn="r" defTabSz="914367" fontAlgn="auto">
              <a:spcBef>
                <a:spcPts val="0"/>
              </a:spcBef>
              <a:spcAft>
                <a:spcPts val="0"/>
              </a:spcAft>
              <a:defRPr lang="en-US" sz="882" b="0" kern="1200">
                <a:solidFill>
                  <a:srgbClr val="505050"/>
                </a:solidFill>
                <a:latin typeface="+mn-lt"/>
                <a:ea typeface="+mn-ea"/>
                <a:cs typeface="+mn-cs"/>
              </a:defRPr>
            </a:lvl1pPr>
          </a:lstStyle>
          <a:p>
            <a:fld id="{4E4C8473-95EA-48C2-917D-84A3AF9AB99B}" type="slidenum">
              <a:rPr lang="en-US" smtClean="0"/>
              <a:t>‹#›</a:t>
            </a:fld>
            <a:endParaRPr lang="en-US" dirty="0"/>
          </a:p>
        </p:txBody>
      </p:sp>
      <p:pic>
        <p:nvPicPr>
          <p:cNvPr id="6" name="Picture 5"/>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rot="5400000">
            <a:off x="9302126" y="2991033"/>
            <a:ext cx="6858623" cy="876557"/>
          </a:xfrm>
          <a:prstGeom prst="rect">
            <a:avLst/>
          </a:prstGeom>
        </p:spPr>
      </p:pic>
      <p:sp>
        <p:nvSpPr>
          <p:cNvPr id="7" name="MSIPCM12294ab4b52786fb6fac6129" descr="{&quot;HashCode&quot;:-1634785317,&quot;Placement&quot;:&quot;Footer&quot;,&quot;Top&quot;:519.343,&quot;Left&quot;:0.0,&quot;SlideWidth&quot;:960,&quot;SlideHeight&quot;:540}">
            <a:extLst>
              <a:ext uri="{FF2B5EF4-FFF2-40B4-BE49-F238E27FC236}">
                <a16:creationId xmlns:a16="http://schemas.microsoft.com/office/drawing/2014/main" id="{648C7A18-56F8-4DBF-A153-5DC07B75C101}"/>
              </a:ext>
            </a:extLst>
          </p:cNvPr>
          <p:cNvSpPr txBox="1"/>
          <p:nvPr userDrawn="1"/>
        </p:nvSpPr>
        <p:spPr>
          <a:xfrm>
            <a:off x="0" y="6595656"/>
            <a:ext cx="2123853" cy="262344"/>
          </a:xfrm>
          <a:prstGeom prst="rect">
            <a:avLst/>
          </a:prstGeom>
          <a:noFill/>
        </p:spPr>
        <p:txBody>
          <a:bodyPr vert="horz" wrap="square" lIns="0" tIns="0" rIns="0" bIns="0" rtlCol="0" anchor="ctr" anchorCtr="1">
            <a:no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p>
        </p:txBody>
      </p:sp>
    </p:spTree>
    <p:extLst>
      <p:ext uri="{BB962C8B-B14F-4D97-AF65-F5344CB8AC3E}">
        <p14:creationId xmlns:p14="http://schemas.microsoft.com/office/powerpoint/2010/main" val="3581736372"/>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Lst>
  <p:transition>
    <p:fade/>
  </p:transition>
  <p:hf sldNum="0" hdr="0" ftr="0" dt="0"/>
  <p:txStyles>
    <p:titleStyle>
      <a:lvl1pPr algn="l" defTabSz="913505" rtl="0" eaLnBrk="1" fontAlgn="base" hangingPunct="1">
        <a:lnSpc>
          <a:spcPct val="90000"/>
        </a:lnSpc>
        <a:spcBef>
          <a:spcPct val="0"/>
        </a:spcBef>
        <a:spcAft>
          <a:spcPct val="0"/>
        </a:spcAft>
        <a:defRPr lang="en-US" sz="5294" kern="1200" spc="-100" dirty="0">
          <a:ln w="3175">
            <a:noFill/>
          </a:ln>
          <a:solidFill>
            <a:schemeClr val="tx2"/>
          </a:solidFill>
          <a:latin typeface="+mj-lt"/>
          <a:ea typeface="ＭＳ Ｐゴシック" charset="0"/>
          <a:cs typeface="Segoe UI" pitchFamily="34" charset="0"/>
        </a:defRPr>
      </a:lvl1pPr>
      <a:lvl2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2pPr>
      <a:lvl3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3pPr>
      <a:lvl4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4pPr>
      <a:lvl5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5pPr>
      <a:lvl6pPr marL="448193"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6pPr>
      <a:lvl7pPr marL="896386"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7pPr>
      <a:lvl8pPr marL="1344579"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8pPr>
      <a:lvl9pPr marL="1792773"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9pPr>
    </p:titleStyle>
    <p:bodyStyle>
      <a:lvl1pPr marL="336145" indent="-336145" algn="l" defTabSz="913505" rtl="0" eaLnBrk="1" fontAlgn="base" hangingPunct="1">
        <a:lnSpc>
          <a:spcPct val="90000"/>
        </a:lnSpc>
        <a:spcBef>
          <a:spcPct val="20000"/>
        </a:spcBef>
        <a:spcAft>
          <a:spcPct val="0"/>
        </a:spcAft>
        <a:buSzPct val="90000"/>
        <a:buFont typeface="Arial" charset="0"/>
        <a:buChar char="•"/>
        <a:defRPr sz="3921" kern="1200">
          <a:solidFill>
            <a:schemeClr val="tx2"/>
          </a:solidFill>
          <a:latin typeface="+mj-lt"/>
          <a:ea typeface="ＭＳ Ｐゴシック" charset="0"/>
          <a:cs typeface="ＭＳ Ｐゴシック" charset="0"/>
        </a:defRPr>
      </a:lvl1pPr>
      <a:lvl2pPr marL="572691" indent="-236546" algn="l" defTabSz="913505" rtl="0" eaLnBrk="1" fontAlgn="base" hangingPunct="1">
        <a:lnSpc>
          <a:spcPct val="90000"/>
        </a:lnSpc>
        <a:spcBef>
          <a:spcPct val="20000"/>
        </a:spcBef>
        <a:spcAft>
          <a:spcPct val="0"/>
        </a:spcAft>
        <a:buSzPct val="90000"/>
        <a:buFont typeface="Arial" charset="0"/>
        <a:buChar char="•"/>
        <a:defRPr sz="2353" kern="1200">
          <a:solidFill>
            <a:schemeClr val="tx2"/>
          </a:solidFill>
          <a:latin typeface="+mn-lt"/>
          <a:ea typeface="ＭＳ Ｐゴシック" charset="0"/>
          <a:cs typeface="+mn-cs"/>
        </a:defRPr>
      </a:lvl2pPr>
      <a:lvl3pPr marL="784338" indent="-224097" algn="l" defTabSz="913505" rtl="0" eaLnBrk="1" fontAlgn="base" hangingPunct="1">
        <a:lnSpc>
          <a:spcPct val="90000"/>
        </a:lnSpc>
        <a:spcBef>
          <a:spcPct val="20000"/>
        </a:spcBef>
        <a:spcAft>
          <a:spcPct val="0"/>
        </a:spcAft>
        <a:buSzPct val="90000"/>
        <a:buFont typeface="Arial" charset="0"/>
        <a:buChar char="•"/>
        <a:defRPr sz="1961" kern="1200">
          <a:solidFill>
            <a:schemeClr val="tx2"/>
          </a:solidFill>
          <a:latin typeface="+mn-lt"/>
          <a:ea typeface="ＭＳ Ｐゴシック" charset="0"/>
          <a:cs typeface="+mn-cs"/>
        </a:defRPr>
      </a:lvl3pPr>
      <a:lvl4pPr marL="1008435" indent="-224097" algn="l" defTabSz="913505" rtl="0" eaLnBrk="1" fontAlgn="base" hangingPunct="1">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4pPr>
      <a:lvl5pPr marL="1232531" indent="-224097" algn="l" defTabSz="913505" rtl="0" eaLnBrk="1" fontAlgn="base" hangingPunct="1">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9208748" y="2991034"/>
            <a:ext cx="6858623" cy="876557"/>
          </a:xfrm>
          <a:prstGeom prst="rect">
            <a:avLst/>
          </a:prstGeom>
        </p:spPr>
      </p:pic>
      <p:sp>
        <p:nvSpPr>
          <p:cNvPr id="5" name="MSIPCMa7cd42bbb2aa0bb0cf23c20c" descr="{&quot;HashCode&quot;:-1634785317,&quot;Placement&quot;:&quot;Footer&quot;,&quot;Top&quot;:519.343,&quot;Left&quot;:0.0,&quot;SlideWidth&quot;:960,&quot;SlideHeight&quot;:540}">
            <a:extLst>
              <a:ext uri="{FF2B5EF4-FFF2-40B4-BE49-F238E27FC236}">
                <a16:creationId xmlns:a16="http://schemas.microsoft.com/office/drawing/2014/main" id="{A2E33EDE-5DF6-46FD-AFBA-100A33A75497}"/>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endParaRPr lang="en-US" sz="1000" dirty="0" err="1">
              <a:solidFill>
                <a:srgbClr val="000000"/>
              </a:solidFill>
              <a:latin typeface="Calibri" panose="020F0502020204030204" pitchFamily="34" charset="0"/>
            </a:endParaRPr>
          </a:p>
        </p:txBody>
      </p:sp>
    </p:spTree>
    <p:extLst>
      <p:ext uri="{BB962C8B-B14F-4D97-AF65-F5344CB8AC3E}">
        <p14:creationId xmlns:p14="http://schemas.microsoft.com/office/powerpoint/2010/main" val="3796248461"/>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 id="2147483788" r:id="rId13"/>
    <p:sldLayoutId id="2147483789" r:id="rId14"/>
    <p:sldLayoutId id="2147483790" r:id="rId15"/>
    <p:sldLayoutId id="2147483791" r:id="rId16"/>
    <p:sldLayoutId id="2147483792" r:id="rId17"/>
    <p:sldLayoutId id="2147483793" r:id="rId18"/>
    <p:sldLayoutId id="2147483794" r:id="rId19"/>
    <p:sldLayoutId id="2147483795" r:id="rId20"/>
    <p:sldLayoutId id="2147483796" r:id="rId21"/>
    <p:sldLayoutId id="2147483797" r:id="rId22"/>
    <p:sldLayoutId id="2147483798" r:id="rId23"/>
    <p:sldLayoutId id="2147483799" r:id="rId24"/>
    <p:sldLayoutId id="2147483800" r:id="rId25"/>
    <p:sldLayoutId id="2147483801" r:id="rId26"/>
    <p:sldLayoutId id="2147483802" r:id="rId27"/>
    <p:sldLayoutId id="2147483803" r:id="rId28"/>
    <p:sldLayoutId id="2147483804" r:id="rId29"/>
    <p:sldLayoutId id="2147483805" r:id="rId30"/>
    <p:sldLayoutId id="2147483806" r:id="rId31"/>
  </p:sldLayoutIdLst>
  <p:transition>
    <p:fade/>
  </p:transition>
  <p:hf sldNum="0" hdr="0" ftr="0" dt="0"/>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11094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4C8473-95EA-48C2-917D-84A3AF9AB99B}" type="slidenum">
              <a:rPr lang="en-US" smtClean="0"/>
              <a:t>‹#›</a:t>
            </a:fld>
            <a:endParaRPr lang="en-US" dirty="0"/>
          </a:p>
        </p:txBody>
      </p:sp>
      <p:sp>
        <p:nvSpPr>
          <p:cNvPr id="8" name="Title Placeholder 7"/>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5" name="MSIPCM126a4487b9df95830b129d1d" descr="{&quot;HashCode&quot;:-1634785317,&quot;Placement&quot;:&quot;Footer&quot;,&quot;Top&quot;:519.343,&quot;Left&quot;:0.0,&quot;SlideWidth&quot;:960,&quot;SlideHeight&quot;:540}">
            <a:extLst>
              <a:ext uri="{FF2B5EF4-FFF2-40B4-BE49-F238E27FC236}">
                <a16:creationId xmlns:a16="http://schemas.microsoft.com/office/drawing/2014/main" id="{333B5884-E7E2-4043-BE7B-0CA1B1CB444A}"/>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endParaRPr lang="en-US" sz="1000" dirty="0" err="1">
              <a:solidFill>
                <a:srgbClr val="000000"/>
              </a:solidFill>
              <a:latin typeface="Calibri" panose="020F0502020204030204" pitchFamily="34" charset="0"/>
            </a:endParaRPr>
          </a:p>
        </p:txBody>
      </p:sp>
      <p:sp>
        <p:nvSpPr>
          <p:cNvPr id="7" name="Rectangle 6">
            <a:extLst>
              <a:ext uri="{FF2B5EF4-FFF2-40B4-BE49-F238E27FC236}">
                <a16:creationId xmlns:a16="http://schemas.microsoft.com/office/drawing/2014/main" id="{067DEAE1-C4F9-4B8C-BB35-22CB8FF388D2}"/>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570580834"/>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Segoe Pro Display" panose="020B05020405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b="1"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Segoe Pro Display" panose="020B050204050402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E7A5FD-4B6B-444B-80F4-BD8B92D963F6}"/>
              </a:ext>
            </a:extLst>
          </p:cNvPr>
          <p:cNvPicPr>
            <a:picLocks noChangeAspect="1"/>
          </p:cNvPicPr>
          <p:nvPr/>
        </p:nvPicPr>
        <p:blipFill rotWithShape="1">
          <a:blip r:embed="rId14"/>
          <a:srcRect t="58527"/>
          <a:stretch/>
        </p:blipFill>
        <p:spPr>
          <a:xfrm>
            <a:off x="0" y="6311900"/>
            <a:ext cx="12192000" cy="656349"/>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227B8B-8530-471C-837A-298CF163F19D}" type="datetimeFigureOut">
              <a:rPr lang="en-US" smtClean="0"/>
              <a:t>6/27/2018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079179" y="6538912"/>
            <a:ext cx="413327" cy="365125"/>
          </a:xfrm>
          <a:prstGeom prst="rect">
            <a:avLst/>
          </a:prstGeom>
        </p:spPr>
        <p:txBody>
          <a:bodyPr vert="horz" lIns="91440" tIns="45720" rIns="91440" bIns="45720" rtlCol="0" anchor="ctr"/>
          <a:lstStyle>
            <a:lvl1pPr algn="r">
              <a:defRPr sz="1200" b="1">
                <a:solidFill>
                  <a:schemeClr val="tx1"/>
                </a:solidFill>
              </a:defRPr>
            </a:lvl1pPr>
          </a:lstStyle>
          <a:p>
            <a:fld id="{4E4C8473-95EA-48C2-917D-84A3AF9AB99B}" type="slidenum">
              <a:rPr lang="en-US" smtClean="0"/>
              <a:t>‹#›</a:t>
            </a:fld>
            <a:endParaRPr lang="en-US" dirty="0"/>
          </a:p>
        </p:txBody>
      </p:sp>
      <p:sp>
        <p:nvSpPr>
          <p:cNvPr id="8" name="MSIPCM12294ab4b52786fb6fac6129" descr="{&quot;HashCode&quot;:-1634785317,&quot;Placement&quot;:&quot;Footer&quot;,&quot;Top&quot;:519.343,&quot;Left&quot;:0.0,&quot;SlideWidth&quot;:960,&quot;SlideHeight&quot;:540}">
            <a:extLst>
              <a:ext uri="{FF2B5EF4-FFF2-40B4-BE49-F238E27FC236}">
                <a16:creationId xmlns:a16="http://schemas.microsoft.com/office/drawing/2014/main" id="{A0F2B8A7-6A0D-48AB-B493-46FEC1D353DF}"/>
              </a:ext>
            </a:extLst>
          </p:cNvPr>
          <p:cNvSpPr txBox="1"/>
          <p:nvPr userDrawn="1"/>
        </p:nvSpPr>
        <p:spPr>
          <a:xfrm>
            <a:off x="0" y="6595656"/>
            <a:ext cx="2123853" cy="262344"/>
          </a:xfrm>
          <a:prstGeom prst="rect">
            <a:avLst/>
          </a:prstGeom>
          <a:noFill/>
        </p:spPr>
        <p:txBody>
          <a:bodyPr vert="horz" wrap="square" lIns="0" tIns="0" rIns="0" bIns="0" rtlCol="0" anchor="ctr" anchorCtr="1">
            <a:no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p>
        </p:txBody>
      </p:sp>
    </p:spTree>
    <p:extLst>
      <p:ext uri="{BB962C8B-B14F-4D97-AF65-F5344CB8AC3E}">
        <p14:creationId xmlns:p14="http://schemas.microsoft.com/office/powerpoint/2010/main" val="2370201431"/>
      </p:ext>
    </p:extLst>
  </p:cSld>
  <p:clrMap bg1="lt1" tx1="dk1" bg2="lt2" tx2="dk2" accent1="accent1" accent2="accent2" accent3="accent3" accent4="accent4" accent5="accent5" accent6="accent6" hlink="hlink" folHlink="fol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 id="214748395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Segoe Pro Display Light" panose="020B03020405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E7A5FD-4B6B-444B-80F4-BD8B92D963F6}"/>
              </a:ext>
            </a:extLst>
          </p:cNvPr>
          <p:cNvPicPr>
            <a:picLocks noChangeAspect="1"/>
          </p:cNvPicPr>
          <p:nvPr/>
        </p:nvPicPr>
        <p:blipFill rotWithShape="1">
          <a:blip r:embed="rId17"/>
          <a:srcRect t="58527"/>
          <a:stretch/>
        </p:blipFill>
        <p:spPr>
          <a:xfrm>
            <a:off x="0" y="6311900"/>
            <a:ext cx="12192000" cy="656349"/>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227B8B-8530-471C-837A-298CF163F19D}" type="datetimeFigureOut">
              <a:rPr lang="en-US" smtClean="0"/>
              <a:t>6/27/2018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Segoe Pro" panose="020B0502040504020203" pitchFamily="34" charset="0"/>
              </a:defRPr>
            </a:lvl1pPr>
          </a:lstStyle>
          <a:p>
            <a:endParaRPr lang="en-US" dirty="0"/>
          </a:p>
        </p:txBody>
      </p:sp>
      <p:sp>
        <p:nvSpPr>
          <p:cNvPr id="6" name="Slide Number Placeholder 5"/>
          <p:cNvSpPr>
            <a:spLocks noGrp="1"/>
          </p:cNvSpPr>
          <p:nvPr>
            <p:ph type="sldNum" sz="quarter" idx="4"/>
          </p:nvPr>
        </p:nvSpPr>
        <p:spPr>
          <a:xfrm>
            <a:off x="10079179" y="6538912"/>
            <a:ext cx="413327" cy="365125"/>
          </a:xfrm>
          <a:prstGeom prst="rect">
            <a:avLst/>
          </a:prstGeom>
        </p:spPr>
        <p:txBody>
          <a:bodyPr vert="horz" lIns="91440" tIns="45720" rIns="91440" bIns="45720" rtlCol="0" anchor="ctr"/>
          <a:lstStyle>
            <a:lvl1pPr algn="r">
              <a:defRPr sz="1200" b="1">
                <a:solidFill>
                  <a:schemeClr val="tx1"/>
                </a:solidFill>
              </a:defRPr>
            </a:lvl1pPr>
          </a:lstStyle>
          <a:p>
            <a:fld id="{4E4C8473-95EA-48C2-917D-84A3AF9AB99B}" type="slidenum">
              <a:rPr lang="en-US" smtClean="0"/>
              <a:t>‹#›</a:t>
            </a:fld>
            <a:endParaRPr lang="en-US" dirty="0"/>
          </a:p>
        </p:txBody>
      </p:sp>
      <p:sp>
        <p:nvSpPr>
          <p:cNvPr id="8" name="MSIPCM126a4487b9df95830b129d1d" descr="{&quot;HashCode&quot;:-1634785317,&quot;Placement&quot;:&quot;Footer&quot;,&quot;Top&quot;:519.343,&quot;Left&quot;:0.0,&quot;SlideWidth&quot;:960,&quot;SlideHeight&quot;:540}">
            <a:extLst>
              <a:ext uri="{FF2B5EF4-FFF2-40B4-BE49-F238E27FC236}">
                <a16:creationId xmlns:a16="http://schemas.microsoft.com/office/drawing/2014/main" id="{9F5D74FE-0490-4431-84DE-D0CF73B8320F}"/>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endParaRPr lang="en-US" sz="1000" dirty="0" err="1">
              <a:solidFill>
                <a:srgbClr val="000000"/>
              </a:solidFill>
              <a:latin typeface="Calibri" panose="020F0502020204030204" pitchFamily="34" charset="0"/>
            </a:endParaRPr>
          </a:p>
        </p:txBody>
      </p:sp>
      <p:sp>
        <p:nvSpPr>
          <p:cNvPr id="9" name="Rectangle 8">
            <a:extLst>
              <a:ext uri="{FF2B5EF4-FFF2-40B4-BE49-F238E27FC236}">
                <a16:creationId xmlns:a16="http://schemas.microsoft.com/office/drawing/2014/main" id="{1F48ACD8-A176-4352-909B-C02884F50B0D}"/>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332046531"/>
      </p:ext>
    </p:extLst>
  </p:cSld>
  <p:clrMap bg1="lt1" tx1="dk1" bg2="lt2" tx2="dk2" accent1="accent1" accent2="accent2" accent3="accent3" accent4="accent4" accent5="accent5" accent6="accent6" hlink="hlink" folHlink="folHlink"/>
  <p:sldLayoutIdLst>
    <p:sldLayoutId id="2147483952" r:id="rId1"/>
    <p:sldLayoutId id="2147483953" r:id="rId2"/>
    <p:sldLayoutId id="2147483954" r:id="rId3"/>
    <p:sldLayoutId id="2147483955" r:id="rId4"/>
    <p:sldLayoutId id="2147483956" r:id="rId5"/>
    <p:sldLayoutId id="2147483957" r:id="rId6"/>
    <p:sldLayoutId id="2147483958" r:id="rId7"/>
    <p:sldLayoutId id="2147483959" r:id="rId8"/>
    <p:sldLayoutId id="2147483960" r:id="rId9"/>
    <p:sldLayoutId id="2147483961" r:id="rId10"/>
    <p:sldLayoutId id="2147483962" r:id="rId11"/>
    <p:sldLayoutId id="2147483963" r:id="rId12"/>
    <p:sldLayoutId id="2147483964" r:id="rId13"/>
    <p:sldLayoutId id="2147483965" r:id="rId14"/>
    <p:sldLayoutId id="2147483935"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Segoe Pro Display Light" panose="020B03020405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155.xml"/></Relationships>
</file>

<file path=ppt/slides/_rels/slide10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9.xml"/><Relationship Id="rId1" Type="http://schemas.openxmlformats.org/officeDocument/2006/relationships/slideLayout" Target="../slideLayouts/slideLayout156.xml"/></Relationships>
</file>

<file path=ppt/slides/_rels/slide10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0.xml"/><Relationship Id="rId1" Type="http://schemas.openxmlformats.org/officeDocument/2006/relationships/slideLayout" Target="../slideLayouts/slideLayout156.xml"/></Relationships>
</file>

<file path=ppt/slides/_rels/slide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1.xml"/><Relationship Id="rId1" Type="http://schemas.openxmlformats.org/officeDocument/2006/relationships/slideLayout" Target="../slideLayouts/slideLayout156.xml"/></Relationships>
</file>

<file path=ppt/slides/_rels/slide10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2.xml"/><Relationship Id="rId1" Type="http://schemas.openxmlformats.org/officeDocument/2006/relationships/slideLayout" Target="../slideLayouts/slideLayout156.xml"/></Relationships>
</file>

<file path=ppt/slides/_rels/slide10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3.xml"/><Relationship Id="rId1" Type="http://schemas.openxmlformats.org/officeDocument/2006/relationships/slideLayout" Target="../slideLayouts/slideLayout156.xml"/></Relationships>
</file>

<file path=ppt/slides/_rels/slide10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104.xml"/><Relationship Id="rId1" Type="http://schemas.openxmlformats.org/officeDocument/2006/relationships/slideLayout" Target="../slideLayouts/slideLayout154.xml"/><Relationship Id="rId4" Type="http://schemas.openxmlformats.org/officeDocument/2006/relationships/image" Target="../media/image83.png"/></Relationships>
</file>

<file path=ppt/slides/_rels/slide10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5.xml"/><Relationship Id="rId1" Type="http://schemas.openxmlformats.org/officeDocument/2006/relationships/slideLayout" Target="../slideLayouts/slideLayout156.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54.xml"/></Relationships>
</file>

<file path=ppt/slides/_rels/slide10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7.xml"/><Relationship Id="rId1" Type="http://schemas.openxmlformats.org/officeDocument/2006/relationships/slideLayout" Target="../slideLayouts/slideLayout155.xml"/></Relationships>
</file>

<file path=ppt/slides/_rels/slide10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8.xml"/><Relationship Id="rId1" Type="http://schemas.openxmlformats.org/officeDocument/2006/relationships/slideLayout" Target="../slideLayouts/slideLayout156.xml"/><Relationship Id="rId4" Type="http://schemas.openxmlformats.org/officeDocument/2006/relationships/image" Target="../media/image84.png"/></Relationships>
</file>

<file path=ppt/slides/_rels/slide11.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30.png"/><Relationship Id="rId7" Type="http://schemas.openxmlformats.org/officeDocument/2006/relationships/image" Target="../media/image33.png"/><Relationship Id="rId12"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110.xml"/><Relationship Id="rId6" Type="http://schemas.openxmlformats.org/officeDocument/2006/relationships/image" Target="../media/image32.png"/><Relationship Id="rId11" Type="http://schemas.openxmlformats.org/officeDocument/2006/relationships/image" Target="../media/image37.png"/><Relationship Id="rId5" Type="http://schemas.openxmlformats.org/officeDocument/2006/relationships/image" Target="../media/image31.png"/><Relationship Id="rId10" Type="http://schemas.openxmlformats.org/officeDocument/2006/relationships/image" Target="../media/image36.png"/><Relationship Id="rId4" Type="http://schemas.openxmlformats.org/officeDocument/2006/relationships/image" Target="../media/image25.png"/><Relationship Id="rId9" Type="http://schemas.openxmlformats.org/officeDocument/2006/relationships/image" Target="../media/image35.png"/></Relationships>
</file>

<file path=ppt/slides/_rels/slide1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9.xml"/><Relationship Id="rId1" Type="http://schemas.openxmlformats.org/officeDocument/2006/relationships/slideLayout" Target="../slideLayouts/slideLayout156.xml"/></Relationships>
</file>

<file path=ppt/slides/_rels/slide1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0.xml"/><Relationship Id="rId1" Type="http://schemas.openxmlformats.org/officeDocument/2006/relationships/slideLayout" Target="../slideLayouts/slideLayout156.xml"/></Relationships>
</file>

<file path=ppt/slides/_rels/slide1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1.xml"/><Relationship Id="rId1" Type="http://schemas.openxmlformats.org/officeDocument/2006/relationships/slideLayout" Target="../slideLayouts/slideLayout156.xml"/></Relationships>
</file>

<file path=ppt/slides/_rels/slide1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2.xml"/><Relationship Id="rId1" Type="http://schemas.openxmlformats.org/officeDocument/2006/relationships/slideLayout" Target="../slideLayouts/slideLayout156.xml"/></Relationships>
</file>

<file path=ppt/slides/_rels/slide1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3.xml"/><Relationship Id="rId1" Type="http://schemas.openxmlformats.org/officeDocument/2006/relationships/slideLayout" Target="../slideLayouts/slideLayout156.xml"/></Relationships>
</file>

<file path=ppt/slides/_rels/slide1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4.xml"/><Relationship Id="rId1" Type="http://schemas.openxmlformats.org/officeDocument/2006/relationships/slideLayout" Target="../slideLayouts/slideLayout156.xml"/></Relationships>
</file>

<file path=ppt/slides/_rels/slide1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5.xml"/><Relationship Id="rId1" Type="http://schemas.openxmlformats.org/officeDocument/2006/relationships/slideLayout" Target="../slideLayouts/slideLayout156.xml"/></Relationships>
</file>

<file path=ppt/slides/_rels/slide1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6.xml"/><Relationship Id="rId1" Type="http://schemas.openxmlformats.org/officeDocument/2006/relationships/slideLayout" Target="../slideLayouts/slideLayout156.xml"/></Relationships>
</file>

<file path=ppt/slides/_rels/slide1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7.xml"/><Relationship Id="rId1" Type="http://schemas.openxmlformats.org/officeDocument/2006/relationships/slideLayout" Target="../slideLayouts/slideLayout156.xml"/></Relationships>
</file>

<file path=ppt/slides/_rels/slide1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8.xml"/><Relationship Id="rId1" Type="http://schemas.openxmlformats.org/officeDocument/2006/relationships/slideLayout" Target="../slideLayouts/slideLayout155.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156.xml"/></Relationships>
</file>

<file path=ppt/slides/_rels/slide120.xml.rels><?xml version="1.0" encoding="UTF-8" standalone="yes"?>
<Relationships xmlns="http://schemas.openxmlformats.org/package/2006/relationships"><Relationship Id="rId8" Type="http://schemas.openxmlformats.org/officeDocument/2006/relationships/hyperlink" Target="http://blogs.msdn.com/b/powerbi/" TargetMode="External"/><Relationship Id="rId13" Type="http://schemas.openxmlformats.org/officeDocument/2006/relationships/hyperlink" Target="https://powerbi.microsoft.com/en-us/documentation/powerbi-desktop-quickstart-learn-dax-basics/" TargetMode="External"/><Relationship Id="rId3" Type="http://schemas.openxmlformats.org/officeDocument/2006/relationships/hyperlink" Target="http://support.powerbi.com/" TargetMode="External"/><Relationship Id="rId7" Type="http://schemas.openxmlformats.org/officeDocument/2006/relationships/hyperlink" Target="http://visuals.powerbi.com/" TargetMode="External"/><Relationship Id="rId12" Type="http://schemas.openxmlformats.org/officeDocument/2006/relationships/hyperlink" Target="https://msdn.microsoft.com/en-us/library/gg413422.aspx" TargetMode="External"/><Relationship Id="rId17" Type="http://schemas.openxmlformats.org/officeDocument/2006/relationships/image" Target="../media/image25.png"/><Relationship Id="rId2" Type="http://schemas.openxmlformats.org/officeDocument/2006/relationships/notesSlide" Target="../notesSlides/notesSlide119.xml"/><Relationship Id="rId16" Type="http://schemas.openxmlformats.org/officeDocument/2006/relationships/hyperlink" Target="https://support.office.com/en-us/article/QuickStart-Learn-DAX-Basics-in-30-Minutes-51744643-c2a5-436a-bdf6-c895762bec1a" TargetMode="External"/><Relationship Id="rId1" Type="http://schemas.openxmlformats.org/officeDocument/2006/relationships/slideLayout" Target="../slideLayouts/slideLayout156.xml"/><Relationship Id="rId6" Type="http://schemas.openxmlformats.org/officeDocument/2006/relationships/hyperlink" Target="http://community.powerbi.com/t5/R-Script-Showcase/bd-p/RVisuals" TargetMode="External"/><Relationship Id="rId11" Type="http://schemas.openxmlformats.org/officeDocument/2006/relationships/hyperlink" Target="https://powerbi.microsoft.com/en-us/guided-learning/" TargetMode="External"/><Relationship Id="rId5" Type="http://schemas.openxmlformats.org/officeDocument/2006/relationships/hyperlink" Target="http://community.powerbi.com/t5/Data-Stories-Gallery/bd-p/DataStoriesGallery" TargetMode="External"/><Relationship Id="rId15" Type="http://schemas.openxmlformats.org/officeDocument/2006/relationships/hyperlink" Target="https://msdn.microsoft.com/library/Mt253322?CorrelationId=76b5c813-fc40-4d4e-ba47-f96ce7c60fe0&amp;ui=en-US&amp;rs=en-US&amp;ad=US" TargetMode="External"/><Relationship Id="rId10" Type="http://schemas.openxmlformats.org/officeDocument/2006/relationships/hyperlink" Target="http://issues.powerbi.com/" TargetMode="External"/><Relationship Id="rId4" Type="http://schemas.openxmlformats.org/officeDocument/2006/relationships/hyperlink" Target="http://community.powerbi.com/" TargetMode="External"/><Relationship Id="rId9" Type="http://schemas.openxmlformats.org/officeDocument/2006/relationships/hyperlink" Target="http://ideas.powerbi.com/" TargetMode="External"/><Relationship Id="rId14" Type="http://schemas.openxmlformats.org/officeDocument/2006/relationships/hyperlink" Target="http://www.daxpatterns.com/" TargetMode="Externa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54.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54.xml"/></Relationships>
</file>

<file path=ppt/slides/_rels/slide1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2.xml"/><Relationship Id="rId1" Type="http://schemas.openxmlformats.org/officeDocument/2006/relationships/slideLayout" Target="../slideLayouts/slideLayout156.xml"/></Relationships>
</file>

<file path=ppt/slides/_rels/slide1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3.xml"/><Relationship Id="rId1" Type="http://schemas.openxmlformats.org/officeDocument/2006/relationships/slideLayout" Target="../slideLayouts/slideLayout156.xml"/></Relationships>
</file>

<file path=ppt/slides/_rels/slide1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4.xml"/><Relationship Id="rId1" Type="http://schemas.openxmlformats.org/officeDocument/2006/relationships/slideLayout" Target="../slideLayouts/slideLayout156.xml"/></Relationships>
</file>

<file path=ppt/slides/_rels/slide1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5.xml"/><Relationship Id="rId1" Type="http://schemas.openxmlformats.org/officeDocument/2006/relationships/slideLayout" Target="../slideLayouts/slideLayout155.xml"/></Relationships>
</file>

<file path=ppt/slides/_rels/slide1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6.xml"/><Relationship Id="rId1" Type="http://schemas.openxmlformats.org/officeDocument/2006/relationships/slideLayout" Target="../slideLayouts/slideLayout156.xml"/><Relationship Id="rId4" Type="http://schemas.openxmlformats.org/officeDocument/2006/relationships/image" Target="../media/image85.png"/></Relationships>
</file>

<file path=ppt/slides/_rels/slide1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7.xml"/><Relationship Id="rId1" Type="http://schemas.openxmlformats.org/officeDocument/2006/relationships/slideLayout" Target="../slideLayouts/slideLayout156.xml"/><Relationship Id="rId5" Type="http://schemas.openxmlformats.org/officeDocument/2006/relationships/image" Target="../media/image85.png"/><Relationship Id="rId4" Type="http://schemas.openxmlformats.org/officeDocument/2006/relationships/image" Target="../media/image86.png"/></Relationships>
</file>

<file path=ppt/slides/_rels/slide129.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128.xml"/><Relationship Id="rId1" Type="http://schemas.openxmlformats.org/officeDocument/2006/relationships/slideLayout" Target="../slideLayouts/slideLayout156.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3.xml"/><Relationship Id="rId1" Type="http://schemas.openxmlformats.org/officeDocument/2006/relationships/slideLayout" Target="../slideLayouts/slideLayout97.xml"/><Relationship Id="rId4" Type="http://schemas.openxmlformats.org/officeDocument/2006/relationships/image" Target="../media/image25.png"/></Relationships>
</file>

<file path=ppt/slides/_rels/slide130.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129.xml"/><Relationship Id="rId1" Type="http://schemas.openxmlformats.org/officeDocument/2006/relationships/slideLayout" Target="../slideLayouts/slideLayout156.xml"/><Relationship Id="rId5" Type="http://schemas.openxmlformats.org/officeDocument/2006/relationships/image" Target="../media/image89.png"/><Relationship Id="rId4" Type="http://schemas.openxmlformats.org/officeDocument/2006/relationships/image" Target="../media/image25.png"/></Relationships>
</file>

<file path=ppt/slides/_rels/slide131.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30.xml"/><Relationship Id="rId1" Type="http://schemas.openxmlformats.org/officeDocument/2006/relationships/slideLayout" Target="../slideLayouts/slideLayout156.xml"/><Relationship Id="rId4" Type="http://schemas.openxmlformats.org/officeDocument/2006/relationships/image" Target="../media/image25.png"/></Relationships>
</file>

<file path=ppt/slides/_rels/slide1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1.xml"/><Relationship Id="rId1" Type="http://schemas.openxmlformats.org/officeDocument/2006/relationships/slideLayout" Target="../slideLayouts/slideLayout156.xml"/></Relationships>
</file>

<file path=ppt/slides/_rels/slide1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2.xml"/><Relationship Id="rId1" Type="http://schemas.openxmlformats.org/officeDocument/2006/relationships/slideLayout" Target="../slideLayouts/slideLayout156.xml"/></Relationships>
</file>

<file path=ppt/slides/_rels/slide1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3.xml"/><Relationship Id="rId1" Type="http://schemas.openxmlformats.org/officeDocument/2006/relationships/slideLayout" Target="../slideLayouts/slideLayout156.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53.xml"/></Relationships>
</file>

<file path=ppt/slides/_rels/slide1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4.xml"/><Relationship Id="rId1" Type="http://schemas.openxmlformats.org/officeDocument/2006/relationships/slideLayout" Target="../slideLayouts/slideLayout156.xml"/></Relationships>
</file>

<file path=ppt/slides/_rels/slide137.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135.xml"/><Relationship Id="rId1" Type="http://schemas.openxmlformats.org/officeDocument/2006/relationships/slideLayout" Target="../slideLayouts/slideLayout156.xml"/><Relationship Id="rId4" Type="http://schemas.openxmlformats.org/officeDocument/2006/relationships/image" Target="../media/image25.png"/></Relationships>
</file>

<file path=ppt/slides/_rels/slide1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6.xml"/><Relationship Id="rId1" Type="http://schemas.openxmlformats.org/officeDocument/2006/relationships/slideLayout" Target="../slideLayouts/slideLayout156.xml"/></Relationships>
</file>

<file path=ppt/slides/_rels/slide1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7.xml"/><Relationship Id="rId1" Type="http://schemas.openxmlformats.org/officeDocument/2006/relationships/slideLayout" Target="../slideLayouts/slideLayout156.xml"/></Relationships>
</file>

<file path=ppt/slides/_rels/slide1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97.xml"/><Relationship Id="rId4" Type="http://schemas.openxmlformats.org/officeDocument/2006/relationships/image" Target="../media/image25.png"/></Relationships>
</file>

<file path=ppt/slides/_rels/slide1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8.xml"/><Relationship Id="rId1" Type="http://schemas.openxmlformats.org/officeDocument/2006/relationships/slideLayout" Target="../slideLayouts/slideLayout156.xml"/></Relationships>
</file>

<file path=ppt/slides/_rels/slide1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5.xml"/><Relationship Id="rId1" Type="http://schemas.openxmlformats.org/officeDocument/2006/relationships/slideLayout" Target="../slideLayouts/slideLayout97.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5.png"/><Relationship Id="rId7" Type="http://schemas.openxmlformats.org/officeDocument/2006/relationships/diagramColors" Target="../diagrams/colors2.xml"/><Relationship Id="rId2" Type="http://schemas.openxmlformats.org/officeDocument/2006/relationships/notesSlide" Target="../notesSlides/notesSlide16.xml"/><Relationship Id="rId1" Type="http://schemas.openxmlformats.org/officeDocument/2006/relationships/slideLayout" Target="../slideLayouts/slideLayout97.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97.xml"/><Relationship Id="rId4" Type="http://schemas.openxmlformats.org/officeDocument/2006/relationships/image" Target="../media/image41.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97.xml"/><Relationship Id="rId4" Type="http://schemas.openxmlformats.org/officeDocument/2006/relationships/image" Target="../media/image42.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97.xml"/><Relationship Id="rId4" Type="http://schemas.openxmlformats.org/officeDocument/2006/relationships/image" Target="../media/image43.png"/></Relationships>
</file>

<file path=ppt/slides/_rels/slide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6.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97.xml"/><Relationship Id="rId4" Type="http://schemas.openxmlformats.org/officeDocument/2006/relationships/image" Target="../media/image44.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156.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156.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156.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156.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156.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156.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48.png"/><Relationship Id="rId2" Type="http://schemas.openxmlformats.org/officeDocument/2006/relationships/notesSlide" Target="../notesSlides/notesSlide27.xml"/><Relationship Id="rId1" Type="http://schemas.openxmlformats.org/officeDocument/2006/relationships/slideLayout" Target="../slideLayouts/slideLayout156.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156.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156.xml"/></Relationships>
</file>

<file path=ppt/slides/_rels/slide3.xml.rels><?xml version="1.0" encoding="UTF-8" standalone="yes"?>
<Relationships xmlns="http://schemas.openxmlformats.org/package/2006/relationships"><Relationship Id="rId3" Type="http://schemas.openxmlformats.org/officeDocument/2006/relationships/hyperlink" Target="http://www.microsoft.com/en-us/download/details.aspx?id=45331"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25.png"/><Relationship Id="rId4" Type="http://schemas.openxmlformats.org/officeDocument/2006/relationships/hyperlink" Target="http://www.obvience.com/"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156.xml"/><Relationship Id="rId5" Type="http://schemas.openxmlformats.org/officeDocument/2006/relationships/image" Target="../media/image50.png"/><Relationship Id="rId4" Type="http://schemas.openxmlformats.org/officeDocument/2006/relationships/image" Target="../media/image49.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156.xml"/><Relationship Id="rId4" Type="http://schemas.openxmlformats.org/officeDocument/2006/relationships/image" Target="../media/image51.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3.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15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4.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155.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15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3.xml"/></Relationships>
</file>

<file path=ppt/slides/_rels/slide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159.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0.xml"/><Relationship Id="rId1" Type="http://schemas.openxmlformats.org/officeDocument/2006/relationships/slideLayout" Target="../slideLayouts/slideLayout156.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1.xml"/><Relationship Id="rId1" Type="http://schemas.openxmlformats.org/officeDocument/2006/relationships/slideLayout" Target="../slideLayouts/slideLayout15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5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5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5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5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5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5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5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53.xml"/></Relationships>
</file>

<file path=ppt/slides/_rels/slide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14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5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5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53.xml"/></Relationships>
</file>

<file path=ppt/slides/_rels/slide5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2.xml"/><Relationship Id="rId1" Type="http://schemas.openxmlformats.org/officeDocument/2006/relationships/slideLayout" Target="../slideLayouts/slideLayout156.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25.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53.xml"/></Relationships>
</file>

<file path=ppt/slides/_rels/slide5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54.xml"/><Relationship Id="rId1" Type="http://schemas.openxmlformats.org/officeDocument/2006/relationships/slideLayout" Target="../slideLayouts/slideLayout156.xml"/><Relationship Id="rId4" Type="http://schemas.openxmlformats.org/officeDocument/2006/relationships/image" Target="../media/image25.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54.xml"/></Relationships>
</file>

<file path=ppt/slides/_rels/slide5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6.xml"/><Relationship Id="rId1" Type="http://schemas.openxmlformats.org/officeDocument/2006/relationships/slideLayout" Target="../slideLayouts/slideLayout155.xml"/></Relationships>
</file>

<file path=ppt/slides/_rels/slide5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7.xml"/><Relationship Id="rId1" Type="http://schemas.openxmlformats.org/officeDocument/2006/relationships/slideLayout" Target="../slideLayouts/slideLayout156.xml"/></Relationships>
</file>

<file path=ppt/slides/_rels/slide5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8.xml"/><Relationship Id="rId1" Type="http://schemas.openxmlformats.org/officeDocument/2006/relationships/slideLayout" Target="../slideLayouts/slideLayout156.xml"/><Relationship Id="rId5" Type="http://schemas.openxmlformats.org/officeDocument/2006/relationships/image" Target="../media/image57.png"/><Relationship Id="rId4" Type="http://schemas.openxmlformats.org/officeDocument/2006/relationships/image" Target="../media/image56.png"/></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142.xml"/></Relationships>
</file>

<file path=ppt/slides/_rels/slide6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9.xml"/><Relationship Id="rId1" Type="http://schemas.openxmlformats.org/officeDocument/2006/relationships/slideLayout" Target="../slideLayouts/slideLayout156.xml"/><Relationship Id="rId4" Type="http://schemas.openxmlformats.org/officeDocument/2006/relationships/image" Target="../media/image57.png"/></Relationships>
</file>

<file path=ppt/slides/_rels/slide6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0.xml"/><Relationship Id="rId1" Type="http://schemas.openxmlformats.org/officeDocument/2006/relationships/slideLayout" Target="../slideLayouts/slideLayout156.xml"/></Relationships>
</file>

<file path=ppt/slides/_rels/slide6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1.xml"/><Relationship Id="rId1" Type="http://schemas.openxmlformats.org/officeDocument/2006/relationships/slideLayout" Target="../slideLayouts/slideLayout156.xml"/></Relationships>
</file>

<file path=ppt/slides/_rels/slide6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2.xml"/><Relationship Id="rId1" Type="http://schemas.openxmlformats.org/officeDocument/2006/relationships/slideLayout" Target="../slideLayouts/slideLayout156.xml"/></Relationships>
</file>

<file path=ppt/slides/_rels/slide6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3.xml"/><Relationship Id="rId1" Type="http://schemas.openxmlformats.org/officeDocument/2006/relationships/slideLayout" Target="../slideLayouts/slideLayout156.xml"/><Relationship Id="rId4" Type="http://schemas.openxmlformats.org/officeDocument/2006/relationships/image" Target="../media/image58.png"/></Relationships>
</file>

<file path=ppt/slides/_rels/slide6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4.xml"/><Relationship Id="rId1" Type="http://schemas.openxmlformats.org/officeDocument/2006/relationships/slideLayout" Target="../slideLayouts/slideLayout156.xml"/></Relationships>
</file>

<file path=ppt/slides/_rels/slide6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5.xml"/><Relationship Id="rId1" Type="http://schemas.openxmlformats.org/officeDocument/2006/relationships/slideLayout" Target="../slideLayouts/slideLayout156.xml"/><Relationship Id="rId5" Type="http://schemas.openxmlformats.org/officeDocument/2006/relationships/image" Target="../media/image60.png"/><Relationship Id="rId4" Type="http://schemas.openxmlformats.org/officeDocument/2006/relationships/image" Target="../media/image59.png"/></Relationships>
</file>

<file path=ppt/slides/_rels/slide6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6.xml"/><Relationship Id="rId1" Type="http://schemas.openxmlformats.org/officeDocument/2006/relationships/slideLayout" Target="../slideLayouts/slideLayout156.xml"/><Relationship Id="rId5" Type="http://schemas.openxmlformats.org/officeDocument/2006/relationships/image" Target="../media/image62.png"/><Relationship Id="rId4" Type="http://schemas.openxmlformats.org/officeDocument/2006/relationships/image" Target="../media/image61.png"/></Relationships>
</file>

<file path=ppt/slides/_rels/slide6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7.xml"/><Relationship Id="rId1" Type="http://schemas.openxmlformats.org/officeDocument/2006/relationships/slideLayout" Target="../slideLayouts/slideLayout156.xml"/><Relationship Id="rId5" Type="http://schemas.openxmlformats.org/officeDocument/2006/relationships/image" Target="../media/image64.png"/><Relationship Id="rId4" Type="http://schemas.openxmlformats.org/officeDocument/2006/relationships/image" Target="../media/image63.png"/></Relationships>
</file>

<file path=ppt/slides/_rels/slide6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8.xml"/><Relationship Id="rId1" Type="http://schemas.openxmlformats.org/officeDocument/2006/relationships/slideLayout" Target="../slideLayouts/slideLayout156.xml"/></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142.xml"/></Relationships>
</file>

<file path=ppt/slides/_rels/slide7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9.xml"/><Relationship Id="rId1" Type="http://schemas.openxmlformats.org/officeDocument/2006/relationships/slideLayout" Target="../slideLayouts/slideLayout156.xml"/><Relationship Id="rId5" Type="http://schemas.openxmlformats.org/officeDocument/2006/relationships/image" Target="../media/image66.png"/><Relationship Id="rId4" Type="http://schemas.openxmlformats.org/officeDocument/2006/relationships/image" Target="../media/image65.png"/></Relationships>
</file>

<file path=ppt/slides/_rels/slide7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0.xml"/><Relationship Id="rId1" Type="http://schemas.openxmlformats.org/officeDocument/2006/relationships/slideLayout" Target="../slideLayouts/slideLayout15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54.xml"/></Relationships>
</file>

<file path=ppt/slides/_rels/slide7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2.xml"/><Relationship Id="rId1" Type="http://schemas.openxmlformats.org/officeDocument/2006/relationships/slideLayout" Target="../slideLayouts/slideLayout155.xml"/></Relationships>
</file>

<file path=ppt/slides/_rels/slide7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3.xml"/><Relationship Id="rId1" Type="http://schemas.openxmlformats.org/officeDocument/2006/relationships/slideLayout" Target="../slideLayouts/slideLayout156.xml"/></Relationships>
</file>

<file path=ppt/slides/_rels/slide7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4.xml"/><Relationship Id="rId1" Type="http://schemas.openxmlformats.org/officeDocument/2006/relationships/slideLayout" Target="../slideLayouts/slideLayout156.xml"/></Relationships>
</file>

<file path=ppt/slides/_rels/slide7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75.xml"/><Relationship Id="rId1" Type="http://schemas.openxmlformats.org/officeDocument/2006/relationships/slideLayout" Target="../slideLayouts/slideLayout156.xml"/><Relationship Id="rId4" Type="http://schemas.openxmlformats.org/officeDocument/2006/relationships/image" Target="../media/image25.png"/></Relationships>
</file>

<file path=ppt/slides/_rels/slide7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6.xml"/><Relationship Id="rId1" Type="http://schemas.openxmlformats.org/officeDocument/2006/relationships/slideLayout" Target="../slideLayouts/slideLayout156.xml"/></Relationships>
</file>

<file path=ppt/slides/_rels/slide7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7.xml"/><Relationship Id="rId1" Type="http://schemas.openxmlformats.org/officeDocument/2006/relationships/slideLayout" Target="../slideLayouts/slideLayout156.xml"/><Relationship Id="rId4" Type="http://schemas.openxmlformats.org/officeDocument/2006/relationships/image" Target="../media/image68.png"/></Relationships>
</file>

<file path=ppt/slides/_rels/slide7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8.xml"/><Relationship Id="rId1" Type="http://schemas.openxmlformats.org/officeDocument/2006/relationships/slideLayout" Target="../slideLayouts/slideLayout156.xml"/><Relationship Id="rId4" Type="http://schemas.openxmlformats.org/officeDocument/2006/relationships/image" Target="../media/image68.png"/></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5.png"/><Relationship Id="rId7" Type="http://schemas.openxmlformats.org/officeDocument/2006/relationships/diagramColors" Target="../diagrams/colors1.xml"/><Relationship Id="rId2" Type="http://schemas.openxmlformats.org/officeDocument/2006/relationships/notesSlide" Target="../notesSlides/notesSlide8.xml"/><Relationship Id="rId1" Type="http://schemas.openxmlformats.org/officeDocument/2006/relationships/slideLayout" Target="../slideLayouts/slideLayout9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0.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79.xml"/><Relationship Id="rId1" Type="http://schemas.openxmlformats.org/officeDocument/2006/relationships/slideLayout" Target="../slideLayouts/slideLayout156.xml"/><Relationship Id="rId5" Type="http://schemas.openxmlformats.org/officeDocument/2006/relationships/image" Target="../media/image70.png"/><Relationship Id="rId4" Type="http://schemas.openxmlformats.org/officeDocument/2006/relationships/image" Target="../media/image25.png"/></Relationships>
</file>

<file path=ppt/slides/_rels/slide8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0.xml"/><Relationship Id="rId1" Type="http://schemas.openxmlformats.org/officeDocument/2006/relationships/slideLayout" Target="../slideLayouts/slideLayout156.xml"/></Relationships>
</file>

<file path=ppt/slides/_rels/slide8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1.xml"/><Relationship Id="rId1" Type="http://schemas.openxmlformats.org/officeDocument/2006/relationships/slideLayout" Target="../slideLayouts/slideLayout156.xml"/><Relationship Id="rId5" Type="http://schemas.openxmlformats.org/officeDocument/2006/relationships/image" Target="../media/image72.png"/><Relationship Id="rId4" Type="http://schemas.openxmlformats.org/officeDocument/2006/relationships/image" Target="../media/image71.jpeg"/></Relationships>
</file>

<file path=ppt/slides/_rels/slide83.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82.xml"/><Relationship Id="rId1" Type="http://schemas.openxmlformats.org/officeDocument/2006/relationships/slideLayout" Target="../slideLayouts/slideLayout156.xml"/><Relationship Id="rId4" Type="http://schemas.openxmlformats.org/officeDocument/2006/relationships/image" Target="../media/image25.png"/></Relationships>
</file>

<file path=ppt/slides/_rels/slide84.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83.xml"/><Relationship Id="rId1" Type="http://schemas.openxmlformats.org/officeDocument/2006/relationships/slideLayout" Target="../slideLayouts/slideLayout156.xml"/><Relationship Id="rId5" Type="http://schemas.openxmlformats.org/officeDocument/2006/relationships/image" Target="../media/image74.png"/><Relationship Id="rId4" Type="http://schemas.openxmlformats.org/officeDocument/2006/relationships/image" Target="../media/image25.png"/></Relationships>
</file>

<file path=ppt/slides/_rels/slide85.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84.xml"/><Relationship Id="rId1" Type="http://schemas.openxmlformats.org/officeDocument/2006/relationships/slideLayout" Target="../slideLayouts/slideLayout156.xml"/><Relationship Id="rId5" Type="http://schemas.openxmlformats.org/officeDocument/2006/relationships/image" Target="../media/image25.png"/><Relationship Id="rId4" Type="http://schemas.openxmlformats.org/officeDocument/2006/relationships/image" Target="../media/image75.png"/></Relationships>
</file>

<file path=ppt/slides/_rels/slide8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5.xml"/><Relationship Id="rId1" Type="http://schemas.openxmlformats.org/officeDocument/2006/relationships/slideLayout" Target="../slideLayouts/slideLayout156.xml"/></Relationships>
</file>

<file path=ppt/slides/_rels/slide8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6.xml"/><Relationship Id="rId1" Type="http://schemas.openxmlformats.org/officeDocument/2006/relationships/slideLayout" Target="../slideLayouts/slideLayout156.xml"/></Relationships>
</file>

<file path=ppt/slides/_rels/slide8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7.xml"/><Relationship Id="rId1" Type="http://schemas.openxmlformats.org/officeDocument/2006/relationships/slideLayout" Target="../slideLayouts/slideLayout156.xml"/></Relationships>
</file>

<file path=ppt/slides/_rels/slide8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8.xml"/><Relationship Id="rId1" Type="http://schemas.openxmlformats.org/officeDocument/2006/relationships/slideLayout" Target="../slideLayouts/slideLayout15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2.xml"/></Relationships>
</file>

<file path=ppt/slides/_rels/slide9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9.xml"/><Relationship Id="rId1" Type="http://schemas.openxmlformats.org/officeDocument/2006/relationships/slideLayout" Target="../slideLayouts/slideLayout156.xml"/></Relationships>
</file>

<file path=ppt/slides/_rels/slide9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0.xml"/><Relationship Id="rId1" Type="http://schemas.openxmlformats.org/officeDocument/2006/relationships/slideLayout" Target="../slideLayouts/slideLayout156.xml"/></Relationships>
</file>

<file path=ppt/slides/_rels/slide9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1.xml"/><Relationship Id="rId1" Type="http://schemas.openxmlformats.org/officeDocument/2006/relationships/slideLayout" Target="../slideLayouts/slideLayout156.xml"/></Relationships>
</file>

<file path=ppt/slides/_rels/slide93.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92.xml"/><Relationship Id="rId1" Type="http://schemas.openxmlformats.org/officeDocument/2006/relationships/slideLayout" Target="../slideLayouts/slideLayout156.xml"/><Relationship Id="rId5" Type="http://schemas.openxmlformats.org/officeDocument/2006/relationships/image" Target="../media/image25.png"/><Relationship Id="rId4" Type="http://schemas.openxmlformats.org/officeDocument/2006/relationships/image" Target="../media/image77.png"/></Relationships>
</file>

<file path=ppt/slides/_rels/slide9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3.xml"/><Relationship Id="rId1" Type="http://schemas.openxmlformats.org/officeDocument/2006/relationships/slideLayout" Target="../slideLayouts/slideLayout156.xml"/></Relationships>
</file>

<file path=ppt/slides/_rels/slide9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4.xml"/><Relationship Id="rId1" Type="http://schemas.openxmlformats.org/officeDocument/2006/relationships/slideLayout" Target="../slideLayouts/slideLayout156.xml"/></Relationships>
</file>

<file path=ppt/slides/_rels/slide9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5.xml"/><Relationship Id="rId1" Type="http://schemas.openxmlformats.org/officeDocument/2006/relationships/slideLayout" Target="../slideLayouts/slideLayout156.xml"/><Relationship Id="rId4" Type="http://schemas.openxmlformats.org/officeDocument/2006/relationships/image" Target="../media/image78.png"/></Relationships>
</file>

<file path=ppt/slides/_rels/slide97.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96.xml"/><Relationship Id="rId1" Type="http://schemas.openxmlformats.org/officeDocument/2006/relationships/slideLayout" Target="../slideLayouts/slideLayout156.xml"/><Relationship Id="rId5" Type="http://schemas.openxmlformats.org/officeDocument/2006/relationships/image" Target="../media/image80.png"/><Relationship Id="rId4" Type="http://schemas.openxmlformats.org/officeDocument/2006/relationships/image" Target="../media/image25.png"/></Relationships>
</file>

<file path=ppt/slides/_rels/slide9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7.xml"/><Relationship Id="rId1" Type="http://schemas.openxmlformats.org/officeDocument/2006/relationships/slideLayout" Target="../slideLayouts/slideLayout156.xml"/><Relationship Id="rId4" Type="http://schemas.openxmlformats.org/officeDocument/2006/relationships/image" Target="../media/image81.png"/></Relationships>
</file>

<file path=ppt/slides/_rels/slide9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8.xml"/><Relationship Id="rId1" Type="http://schemas.openxmlformats.org/officeDocument/2006/relationships/slideLayout" Target="../slideLayouts/slideLayout156.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Instructor Notes</a:t>
            </a:r>
          </a:p>
        </p:txBody>
      </p:sp>
      <p:pic>
        <p:nvPicPr>
          <p:cNvPr id="60" name="Picture 59"/>
          <p:cNvPicPr>
            <a:picLocks noChangeAspect="1"/>
          </p:cNvPicPr>
          <p:nvPr/>
        </p:nvPicPr>
        <p:blipFill>
          <a:blip r:embed="rId3"/>
          <a:stretch>
            <a:fillRect/>
          </a:stretch>
        </p:blipFill>
        <p:spPr>
          <a:xfrm>
            <a:off x="10785404" y="144034"/>
            <a:ext cx="1310624" cy="406167"/>
          </a:xfrm>
          <a:prstGeom prst="rect">
            <a:avLst/>
          </a:prstGeom>
        </p:spPr>
      </p:pic>
      <p:sp>
        <p:nvSpPr>
          <p:cNvPr id="10" name="Rectangle 11"/>
          <p:cNvSpPr>
            <a:spLocks noChangeArrowheads="1"/>
          </p:cNvSpPr>
          <p:nvPr/>
        </p:nvSpPr>
        <p:spPr bwMode="auto">
          <a:xfrm>
            <a:off x="231888" y="1126435"/>
            <a:ext cx="11728224" cy="5274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9642" tIns="44821" rIns="89642" bIns="44821" numCol="1" anchor="t" anchorCtr="0" compatLnSpc="1">
            <a:prstTxWarp prst="textNoShape">
              <a:avLst/>
            </a:prstTxWarp>
            <a:no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896386" eaLnBrk="0" fontAlgn="base" latinLnBrk="0" hangingPunct="0">
              <a:lnSpc>
                <a:spcPct val="100000"/>
              </a:lnSpc>
              <a:spcBef>
                <a:spcPct val="0"/>
              </a:spcBef>
              <a:spcAft>
                <a:spcPct val="0"/>
              </a:spcAft>
              <a:buClrTx/>
              <a:buSzTx/>
              <a:buFontTx/>
              <a:buNone/>
              <a:tabLst/>
              <a:defRPr/>
            </a:pPr>
            <a:r>
              <a:rPr kumimoji="0" lang="en-US" sz="1765" b="1" i="0" u="none" strike="noStrike" kern="0" cap="none" spc="0" normalizeH="0" baseline="0" noProof="0" dirty="0">
                <a:ln>
                  <a:noFill/>
                </a:ln>
                <a:solidFill>
                  <a:schemeClr val="tx1"/>
                </a:solidFill>
                <a:effectLst/>
                <a:uLnTx/>
                <a:uFillTx/>
                <a:latin typeface="Arial" panose="020B0604020202020204" pitchFamily="34" charset="0"/>
                <a:ea typeface="Calibri" panose="020F0502020204030204" pitchFamily="34" charset="0"/>
                <a:cs typeface="Segoe UI" panose="020B0502040204020203" pitchFamily="34" charset="0"/>
              </a:rPr>
              <a:t>Ensure you update your contact information on the Title slide</a:t>
            </a:r>
            <a:endParaRPr kumimoji="0" lang="en-US" sz="1765" b="0" i="0" u="none" strike="noStrike" kern="0" cap="none" spc="0" normalizeH="0" baseline="0" noProof="0" dirty="0">
              <a:ln>
                <a:noFill/>
              </a:ln>
              <a:solidFill>
                <a:schemeClr val="tx1"/>
              </a:solidFill>
              <a:effectLst/>
              <a:uLnTx/>
              <a:uFillTx/>
              <a:latin typeface="Arial" panose="020B0604020202020204" pitchFamily="34" charset="0"/>
              <a:ea typeface="Calibri" panose="020F0502020204030204" pitchFamily="34" charset="0"/>
              <a:cs typeface="Segoe UI" panose="020B0502040204020203" pitchFamily="34" charset="0"/>
            </a:endParaRPr>
          </a:p>
          <a:p>
            <a:pPr marL="0" marR="0" lvl="0" indent="0" defTabSz="896386" eaLnBrk="0" fontAlgn="base" latinLnBrk="0" hangingPunct="0">
              <a:lnSpc>
                <a:spcPct val="100000"/>
              </a:lnSpc>
              <a:spcBef>
                <a:spcPct val="0"/>
              </a:spcBef>
              <a:spcAft>
                <a:spcPct val="0"/>
              </a:spcAft>
              <a:buClrTx/>
              <a:buSzTx/>
              <a:buFontTx/>
              <a:buNone/>
              <a:tabLst/>
              <a:defRPr/>
            </a:pPr>
            <a:endParaRPr kumimoji="0" lang="en-US" sz="1765" b="1" i="0" u="none" strike="noStrike" kern="0" cap="none" spc="0" normalizeH="0" baseline="0" noProof="0" dirty="0">
              <a:ln>
                <a:noFill/>
              </a:ln>
              <a:solidFill>
                <a:schemeClr val="tx1"/>
              </a:solidFill>
              <a:effectLst/>
              <a:uLnTx/>
              <a:uFillTx/>
              <a:latin typeface="+mj-lt"/>
              <a:ea typeface="Calibri" panose="020F0502020204030204" pitchFamily="34" charset="0"/>
              <a:cs typeface="Segoe UI" panose="020B0502040204020203" pitchFamily="34" charset="0"/>
            </a:endParaRPr>
          </a:p>
          <a:p>
            <a:pPr marL="0" marR="0" lvl="0" indent="0" defTabSz="896386" eaLnBrk="0" fontAlgn="base" latinLnBrk="0" hangingPunct="0">
              <a:lnSpc>
                <a:spcPct val="100000"/>
              </a:lnSpc>
              <a:spcBef>
                <a:spcPct val="0"/>
              </a:spcBef>
              <a:spcAft>
                <a:spcPct val="0"/>
              </a:spcAft>
              <a:buClrTx/>
              <a:buSzTx/>
              <a:buFontTx/>
              <a:buNone/>
              <a:tabLst/>
              <a:defRPr/>
            </a:pPr>
            <a:r>
              <a:rPr kumimoji="0" lang="en-US" sz="1765" b="1" i="0" u="none" strike="noStrike" kern="0" cap="none" spc="0" normalizeH="0" baseline="0" noProof="0" dirty="0">
                <a:ln>
                  <a:noFill/>
                </a:ln>
                <a:solidFill>
                  <a:schemeClr val="tx1"/>
                </a:solidFill>
                <a:effectLst/>
                <a:uLnTx/>
                <a:uFillTx/>
                <a:latin typeface="+mj-lt"/>
                <a:ea typeface="Calibri" panose="020F0502020204030204" pitchFamily="34" charset="0"/>
                <a:cs typeface="Segoe UI" panose="020B0502040204020203" pitchFamily="34" charset="0"/>
              </a:rPr>
              <a:t> This class is a combination of Lecture, Demo and Lab</a:t>
            </a:r>
            <a:endParaRPr kumimoji="0" lang="en-US" sz="1765" b="0" i="0" u="none" strike="noStrike" kern="0" cap="none" spc="0" normalizeH="0" baseline="0" noProof="0" dirty="0">
              <a:ln>
                <a:noFill/>
              </a:ln>
              <a:solidFill>
                <a:schemeClr val="tx1"/>
              </a:solidFill>
              <a:effectLst/>
              <a:uLnTx/>
              <a:uFillTx/>
              <a:latin typeface="+mj-lt"/>
              <a:ea typeface="Calibri" panose="020F0502020204030204" pitchFamily="34" charset="0"/>
              <a:cs typeface="Segoe UI" panose="020B0502040204020203" pitchFamily="34" charset="0"/>
            </a:endParaRPr>
          </a:p>
          <a:p>
            <a:pPr marL="457200" marR="0" lvl="0" indent="-457200" defTabSz="896386"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765" b="0" i="0" u="none" strike="noStrike" kern="0" cap="none" spc="0" normalizeH="0" baseline="0" noProof="0" dirty="0">
                <a:ln>
                  <a:noFill/>
                </a:ln>
                <a:solidFill>
                  <a:schemeClr val="tx1"/>
                </a:solidFill>
                <a:effectLst/>
                <a:uLnTx/>
                <a:uFillTx/>
                <a:latin typeface="+mj-lt"/>
                <a:cs typeface="Segoe UI" panose="020B0502040204020203" pitchFamily="34" charset="0"/>
              </a:rPr>
              <a:t>Class duration is expected to be approximately 4 hours</a:t>
            </a:r>
          </a:p>
          <a:p>
            <a:pPr marL="457200" marR="0" lvl="0" indent="-457200" defTabSz="896386"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765" b="0" i="0" u="none" strike="noStrike" kern="0" cap="none" spc="0" normalizeH="0" baseline="0" noProof="0" dirty="0">
                <a:ln>
                  <a:noFill/>
                </a:ln>
                <a:solidFill>
                  <a:schemeClr val="tx1"/>
                </a:solidFill>
                <a:effectLst/>
                <a:uLnTx/>
                <a:uFillTx/>
                <a:latin typeface="+mj-lt"/>
                <a:cs typeface="Segoe UI" panose="020B0502040204020203" pitchFamily="34" charset="0"/>
              </a:rPr>
              <a:t>All Demos and Labs are described in the slide </a:t>
            </a:r>
            <a:r>
              <a:rPr kumimoji="0" lang="en-US" sz="1765" b="1" i="1" u="none" strike="noStrike" kern="0" cap="none" spc="0" normalizeH="0" baseline="0" noProof="0" dirty="0">
                <a:ln>
                  <a:noFill/>
                </a:ln>
                <a:solidFill>
                  <a:schemeClr val="tx1"/>
                </a:solidFill>
                <a:effectLst/>
                <a:uLnTx/>
                <a:uFillTx/>
                <a:latin typeface="+mj-lt"/>
                <a:cs typeface="Segoe UI" panose="020B0502040204020203" pitchFamily="34" charset="0"/>
              </a:rPr>
              <a:t>Notes</a:t>
            </a:r>
          </a:p>
          <a:p>
            <a:pPr marL="457200" marR="0" lvl="0" indent="-457200" defTabSz="896386"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765" b="0" i="0" u="none" strike="noStrike" kern="0" cap="none" spc="0" normalizeH="0" baseline="0" noProof="0" dirty="0">
                <a:ln>
                  <a:noFill/>
                </a:ln>
                <a:solidFill>
                  <a:schemeClr val="tx1"/>
                </a:solidFill>
                <a:effectLst/>
                <a:uLnTx/>
                <a:uFillTx/>
                <a:latin typeface="+mj-lt"/>
                <a:cs typeface="Segoe UI" panose="020B0502040204020203" pitchFamily="34" charset="0"/>
              </a:rPr>
              <a:t>File </a:t>
            </a:r>
            <a:r>
              <a:rPr kumimoji="0" lang="en-US" sz="1765" b="1" i="1" u="none" strike="noStrike" kern="0" cap="none" spc="0" normalizeH="0" baseline="0" noProof="0" dirty="0">
                <a:ln>
                  <a:noFill/>
                </a:ln>
                <a:solidFill>
                  <a:schemeClr val="tx1"/>
                </a:solidFill>
                <a:effectLst/>
                <a:uLnTx/>
                <a:uFillTx/>
                <a:latin typeface="+mj-lt"/>
                <a:cs typeface="Segoe UI" panose="020B0502040204020203" pitchFamily="34" charset="0"/>
              </a:rPr>
              <a:t>Student </a:t>
            </a:r>
            <a:r>
              <a:rPr kumimoji="0" lang="en-US" sz="1765" b="1" i="1" u="none" strike="noStrike" kern="0" cap="none" spc="0" normalizeH="0" baseline="0" noProof="0" dirty="0" err="1">
                <a:ln>
                  <a:noFill/>
                </a:ln>
                <a:solidFill>
                  <a:schemeClr val="tx1"/>
                </a:solidFill>
                <a:effectLst/>
                <a:uLnTx/>
                <a:uFillTx/>
                <a:latin typeface="+mj-lt"/>
                <a:cs typeface="Segoe UI" panose="020B0502040204020203" pitchFamily="34" charset="0"/>
              </a:rPr>
              <a:t>Modeling_PreClass.pbix</a:t>
            </a:r>
            <a:r>
              <a:rPr kumimoji="0" lang="en-US" sz="1765" b="1" i="1" u="none" strike="noStrike" kern="0" cap="none" spc="0" normalizeH="0" baseline="0" noProof="0" dirty="0">
                <a:ln>
                  <a:noFill/>
                </a:ln>
                <a:solidFill>
                  <a:schemeClr val="tx1"/>
                </a:solidFill>
                <a:effectLst/>
                <a:uLnTx/>
                <a:uFillTx/>
                <a:latin typeface="+mj-lt"/>
                <a:cs typeface="Segoe UI" panose="020B0502040204020203" pitchFamily="34" charset="0"/>
              </a:rPr>
              <a:t> </a:t>
            </a:r>
            <a:r>
              <a:rPr kumimoji="0" lang="en-US" sz="1765" b="0" i="0" u="none" strike="noStrike" kern="0" cap="none" spc="0" normalizeH="0" baseline="0" noProof="0" dirty="0">
                <a:ln>
                  <a:noFill/>
                </a:ln>
                <a:solidFill>
                  <a:schemeClr val="tx1"/>
                </a:solidFill>
                <a:effectLst/>
                <a:uLnTx/>
                <a:uFillTx/>
                <a:latin typeface="+mj-lt"/>
                <a:cs typeface="Segoe UI" panose="020B0502040204020203" pitchFamily="34" charset="0"/>
              </a:rPr>
              <a:t> does not have all DAX applied, and will be used by the students in Labs.  </a:t>
            </a:r>
          </a:p>
          <a:p>
            <a:pPr marL="914400" marR="0" lvl="1" indent="-457200" defTabSz="896386"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765" b="0" i="0" u="none" strike="noStrike" kern="0" cap="none" spc="0" normalizeH="0" baseline="0" noProof="0" dirty="0">
                <a:ln>
                  <a:noFill/>
                </a:ln>
                <a:solidFill>
                  <a:schemeClr val="tx1"/>
                </a:solidFill>
                <a:effectLst/>
                <a:uLnTx/>
                <a:uFillTx/>
                <a:latin typeface="+mj-lt"/>
                <a:cs typeface="Segoe UI" panose="020B0502040204020203" pitchFamily="34" charset="0"/>
              </a:rPr>
              <a:t>Save a copy of this file to add DAX and perform demos during class.  It is easier to save a copy as in one demo, you will need to show “before and after” file sizes </a:t>
            </a:r>
          </a:p>
          <a:p>
            <a:pPr marL="457200" marR="0" lvl="0" indent="-457200" defTabSz="896386"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765" b="0" i="0" u="none" strike="noStrike" kern="0" cap="none" spc="0" normalizeH="0" baseline="0" noProof="0" dirty="0">
                <a:ln>
                  <a:noFill/>
                </a:ln>
                <a:solidFill>
                  <a:schemeClr val="tx1"/>
                </a:solidFill>
                <a:effectLst/>
                <a:uLnTx/>
                <a:uFillTx/>
                <a:latin typeface="+mj-lt"/>
                <a:cs typeface="Segoe UI" panose="020B0502040204020203" pitchFamily="34" charset="0"/>
              </a:rPr>
              <a:t>File </a:t>
            </a:r>
            <a:r>
              <a:rPr kumimoji="0" lang="en-US" sz="1765" b="1" i="1" u="none" strike="noStrike" kern="0" cap="none" spc="0" normalizeH="0" baseline="0" noProof="0" dirty="0">
                <a:ln>
                  <a:noFill/>
                </a:ln>
                <a:solidFill>
                  <a:schemeClr val="tx1"/>
                </a:solidFill>
                <a:effectLst/>
                <a:uLnTx/>
                <a:uFillTx/>
                <a:latin typeface="+mj-lt"/>
                <a:cs typeface="Segoe UI" panose="020B0502040204020203" pitchFamily="34" charset="0"/>
              </a:rPr>
              <a:t>Instructor Complete </a:t>
            </a:r>
            <a:r>
              <a:rPr kumimoji="0" lang="en-US" sz="1765" b="1" i="1" u="none" strike="noStrike" kern="0" cap="none" spc="0" normalizeH="0" baseline="0" noProof="0" dirty="0" err="1">
                <a:ln>
                  <a:noFill/>
                </a:ln>
                <a:solidFill>
                  <a:schemeClr val="tx1"/>
                </a:solidFill>
                <a:effectLst/>
                <a:uLnTx/>
                <a:uFillTx/>
                <a:latin typeface="+mj-lt"/>
                <a:cs typeface="Segoe UI" panose="020B0502040204020203" pitchFamily="34" charset="0"/>
              </a:rPr>
              <a:t>Modeling.PBIX</a:t>
            </a:r>
            <a:r>
              <a:rPr kumimoji="0" lang="en-US" sz="1765" b="0" i="0" u="none" strike="noStrike" kern="0" cap="none" spc="0" normalizeH="0" baseline="0" noProof="0" dirty="0">
                <a:ln>
                  <a:noFill/>
                </a:ln>
                <a:solidFill>
                  <a:schemeClr val="tx1"/>
                </a:solidFill>
                <a:effectLst/>
                <a:uLnTx/>
                <a:uFillTx/>
                <a:latin typeface="+mj-lt"/>
                <a:cs typeface="Segoe UI" panose="020B0502040204020203" pitchFamily="34" charset="0"/>
              </a:rPr>
              <a:t> has all complete DAX and relationships applied.  Use this file for Demos. </a:t>
            </a:r>
          </a:p>
          <a:p>
            <a:pPr marL="457200" marR="0" lvl="0" indent="-457200" defTabSz="896386" eaLnBrk="0" fontAlgn="base" latinLnBrk="0" hangingPunct="0">
              <a:lnSpc>
                <a:spcPct val="100000"/>
              </a:lnSpc>
              <a:spcBef>
                <a:spcPct val="0"/>
              </a:spcBef>
              <a:spcAft>
                <a:spcPct val="0"/>
              </a:spcAft>
              <a:buClrTx/>
              <a:buSzTx/>
              <a:buFont typeface="Arial" panose="020B0604020202020204" pitchFamily="34" charset="0"/>
              <a:buChar char="•"/>
              <a:tabLst/>
              <a:defRPr/>
            </a:pPr>
            <a:r>
              <a:rPr lang="en-US" sz="1765" kern="0" dirty="0">
                <a:latin typeface="+mj-lt"/>
                <a:cs typeface="Segoe UI" panose="020B0502040204020203" pitchFamily="34" charset="0"/>
              </a:rPr>
              <a:t>Answers to the </a:t>
            </a:r>
            <a:r>
              <a:rPr lang="en-US" sz="1765" b="1" kern="0" dirty="0">
                <a:latin typeface="+mj-lt"/>
                <a:cs typeface="Segoe UI" panose="020B0502040204020203" pitchFamily="34" charset="0"/>
              </a:rPr>
              <a:t>Knowledge Checks </a:t>
            </a:r>
            <a:r>
              <a:rPr lang="en-US" sz="1765" kern="0" dirty="0">
                <a:latin typeface="+mj-lt"/>
                <a:cs typeface="Segoe UI" panose="020B0502040204020203" pitchFamily="34" charset="0"/>
              </a:rPr>
              <a:t>can be found in the Appendix</a:t>
            </a:r>
          </a:p>
          <a:p>
            <a:pPr marL="457200" indent="-457200" defTabSz="896386">
              <a:buFont typeface="Arial" panose="020B0604020202020204" pitchFamily="34" charset="0"/>
              <a:buChar char="•"/>
              <a:defRPr/>
            </a:pPr>
            <a:r>
              <a:rPr lang="en-US" sz="1765" kern="0" dirty="0">
                <a:latin typeface="+mj-lt"/>
                <a:cs typeface="Segoe UI" panose="020B0502040204020203" pitchFamily="34" charset="0"/>
              </a:rPr>
              <a:t>Both PBIX files have a </a:t>
            </a:r>
            <a:r>
              <a:rPr lang="en-US" sz="1765" b="1" kern="0" dirty="0" err="1">
                <a:latin typeface="+mj-lt"/>
                <a:cs typeface="Segoe UI" panose="020B0502040204020203" pitchFamily="34" charset="0"/>
              </a:rPr>
              <a:t>FullPath</a:t>
            </a:r>
            <a:r>
              <a:rPr lang="en-US" sz="1765" kern="0" dirty="0">
                <a:latin typeface="+mj-lt"/>
                <a:cs typeface="Segoe UI" panose="020B0502040204020203" pitchFamily="34" charset="0"/>
              </a:rPr>
              <a:t> parameter which can be adjusted to the location of the source data file </a:t>
            </a:r>
            <a:r>
              <a:rPr lang="en-US" sz="1765" b="1" kern="0" dirty="0">
                <a:latin typeface="+mj-lt"/>
                <a:cs typeface="Segoe UI" panose="020B0502040204020203" pitchFamily="34" charset="0"/>
              </a:rPr>
              <a:t>VanArsdel_Actuals.xlsx</a:t>
            </a:r>
          </a:p>
          <a:p>
            <a:pPr marL="457200" marR="0" lvl="0" indent="-457200" defTabSz="896386" eaLnBrk="0" fontAlgn="base" latinLnBrk="0" hangingPunct="0">
              <a:lnSpc>
                <a:spcPct val="100000"/>
              </a:lnSpc>
              <a:spcBef>
                <a:spcPct val="0"/>
              </a:spcBef>
              <a:spcAft>
                <a:spcPct val="0"/>
              </a:spcAft>
              <a:buClrTx/>
              <a:buSzTx/>
              <a:buFont typeface="Arial" panose="020B0604020202020204" pitchFamily="34" charset="0"/>
              <a:buChar char="•"/>
              <a:tabLst/>
              <a:defRPr/>
            </a:pPr>
            <a:endParaRPr lang="en-US" sz="1765" kern="0" dirty="0">
              <a:latin typeface="+mj-lt"/>
              <a:cs typeface="Segoe UI" panose="020B0502040204020203" pitchFamily="34" charset="0"/>
            </a:endParaRPr>
          </a:p>
          <a:p>
            <a:pPr marL="896386" marR="0" lvl="2" indent="0" defTabSz="896386" eaLnBrk="0" fontAlgn="base" latinLnBrk="0" hangingPunct="0">
              <a:lnSpc>
                <a:spcPct val="100000"/>
              </a:lnSpc>
              <a:spcBef>
                <a:spcPct val="0"/>
              </a:spcBef>
              <a:spcAft>
                <a:spcPct val="0"/>
              </a:spcAft>
              <a:buClrTx/>
              <a:buSzTx/>
              <a:buFontTx/>
              <a:buNone/>
              <a:tabLst/>
              <a:defRPr/>
            </a:pPr>
            <a:endParaRPr kumimoji="0" lang="en-US" sz="1765" b="0" i="0" u="none" strike="noStrike" kern="0" cap="none" spc="0" normalizeH="0" baseline="0" noProof="0" dirty="0">
              <a:ln>
                <a:noFill/>
              </a:ln>
              <a:solidFill>
                <a:schemeClr val="tx1"/>
              </a:solidFill>
              <a:effectLst/>
              <a:uLnTx/>
              <a:uFillTx/>
              <a:latin typeface="+mj-lt"/>
              <a:cs typeface="Segoe UI" panose="020B0502040204020203" pitchFamily="34" charset="0"/>
            </a:endParaRPr>
          </a:p>
          <a:p>
            <a:pPr marL="0" marR="0" lvl="0" indent="0" defTabSz="896386" eaLnBrk="0" fontAlgn="base" latinLnBrk="0" hangingPunct="0">
              <a:lnSpc>
                <a:spcPct val="100000"/>
              </a:lnSpc>
              <a:spcBef>
                <a:spcPct val="0"/>
              </a:spcBef>
              <a:spcAft>
                <a:spcPct val="0"/>
              </a:spcAft>
              <a:buClrTx/>
              <a:buSzTx/>
              <a:buFontTx/>
              <a:buNone/>
              <a:tabLst/>
              <a:defRPr/>
            </a:pPr>
            <a:r>
              <a:rPr kumimoji="0" lang="en-US" sz="1765" b="1" i="0" u="none" strike="noStrike" kern="0" cap="none" spc="0" normalizeH="0" baseline="0" noProof="0" dirty="0">
                <a:ln>
                  <a:noFill/>
                </a:ln>
                <a:solidFill>
                  <a:schemeClr val="tx1"/>
                </a:solidFill>
                <a:effectLst/>
                <a:uLnTx/>
                <a:uFillTx/>
                <a:latin typeface="+mj-lt"/>
                <a:cs typeface="Segoe UI" panose="020B0502040204020203" pitchFamily="34" charset="0"/>
              </a:rPr>
              <a:t>Download and install Power BI Desktop: </a:t>
            </a:r>
          </a:p>
          <a:p>
            <a:pPr marL="457200" marR="0" lvl="0" indent="-457200" defTabSz="896386"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765" b="0" i="0" u="none" strike="noStrike" kern="0" cap="none" spc="0" normalizeH="0" baseline="0" noProof="0" dirty="0">
                <a:ln>
                  <a:noFill/>
                </a:ln>
                <a:solidFill>
                  <a:schemeClr val="tx1"/>
                </a:solidFill>
                <a:effectLst/>
                <a:uLnTx/>
                <a:uFillTx/>
                <a:latin typeface="+mj-lt"/>
                <a:cs typeface="Segoe UI" panose="020B0502040204020203" pitchFamily="34" charset="0"/>
              </a:rPr>
              <a:t>Download and install Microsoft Power BI Desktop from: </a:t>
            </a:r>
            <a:r>
              <a:rPr kumimoji="0" lang="en-US" sz="1765" b="0" i="0" u="sng" strike="noStrike" kern="0" cap="none" spc="0" normalizeH="0" baseline="0" noProof="0" dirty="0">
                <a:ln>
                  <a:noFill/>
                </a:ln>
                <a:solidFill>
                  <a:schemeClr val="accent1"/>
                </a:solidFill>
                <a:effectLst/>
                <a:uLnTx/>
                <a:uFillTx/>
                <a:latin typeface="+mj-lt"/>
                <a:cs typeface="Segoe UI" panose="020B0502040204020203" pitchFamily="34" charset="0"/>
              </a:rPr>
              <a:t>http://www.microsoft.com/en-us/download/details.aspx?id=45331</a:t>
            </a:r>
          </a:p>
          <a:p>
            <a:pPr marL="164960" marR="0" lvl="0" indent="-164960" defTabSz="896386" eaLnBrk="0" fontAlgn="base" latinLnBrk="0" hangingPunct="0">
              <a:lnSpc>
                <a:spcPct val="100000"/>
              </a:lnSpc>
              <a:spcBef>
                <a:spcPct val="0"/>
              </a:spcBef>
              <a:spcAft>
                <a:spcPct val="0"/>
              </a:spcAft>
              <a:buClrTx/>
              <a:buSzTx/>
              <a:buFontTx/>
              <a:buChar char="•"/>
              <a:tabLst/>
              <a:defRPr/>
            </a:pPr>
            <a:endParaRPr kumimoji="0" lang="en-US" sz="1765" b="0" i="0" u="none" strike="noStrike" kern="0" cap="none" spc="0" normalizeH="0" baseline="0" noProof="0" dirty="0">
              <a:ln>
                <a:noFill/>
              </a:ln>
              <a:solidFill>
                <a:schemeClr val="tx1"/>
              </a:solidFill>
              <a:effectLst/>
              <a:uLnTx/>
              <a:uFillTx/>
              <a:latin typeface="+mj-lt"/>
              <a:cs typeface="Segoe UI" panose="020B0502040204020203" pitchFamily="34" charset="0"/>
            </a:endParaRPr>
          </a:p>
          <a:p>
            <a:pPr marL="457200" marR="0" lvl="0" indent="-457200" defTabSz="896386"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US" sz="1765" b="0" i="0" u="none" strike="noStrike" kern="0" cap="none" spc="0" normalizeH="0" baseline="0" noProof="0" dirty="0">
              <a:ln>
                <a:noFill/>
              </a:ln>
              <a:solidFill>
                <a:schemeClr val="tx1"/>
              </a:solidFill>
              <a:effectLst/>
              <a:uLnTx/>
              <a:uFillTx/>
              <a:latin typeface="+mj-lt"/>
              <a:ea typeface="Calibri" panose="020F0502020204030204" pitchFamily="34" charset="0"/>
              <a:cs typeface="Segoe UI" panose="020B0502040204020203" pitchFamily="34" charset="0"/>
            </a:endParaRPr>
          </a:p>
        </p:txBody>
      </p:sp>
      <p:sp>
        <p:nvSpPr>
          <p:cNvPr id="6" name="Rectangle 5">
            <a:extLst>
              <a:ext uri="{FF2B5EF4-FFF2-40B4-BE49-F238E27FC236}">
                <a16:creationId xmlns:a16="http://schemas.microsoft.com/office/drawing/2014/main" id="{38ECB9A1-6BDF-4776-B199-996EF5AF9576}"/>
              </a:ext>
            </a:extLst>
          </p:cNvPr>
          <p:cNvSpPr/>
          <p:nvPr/>
        </p:nvSpPr>
        <p:spPr bwMode="auto">
          <a:xfrm>
            <a:off x="8441635" y="6281529"/>
            <a:ext cx="3911220" cy="49844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solidFill>
                  <a:schemeClr val="tx1"/>
                </a:solidFill>
                <a:ea typeface="Segoe UI" pitchFamily="34" charset="0"/>
                <a:cs typeface="Segoe UI" pitchFamily="34" charset="0"/>
              </a:rPr>
              <a:t>Version: 20170428</a:t>
            </a:r>
          </a:p>
        </p:txBody>
      </p:sp>
    </p:spTree>
    <p:extLst>
      <p:ext uri="{BB962C8B-B14F-4D97-AF65-F5344CB8AC3E}">
        <p14:creationId xmlns:p14="http://schemas.microsoft.com/office/powerpoint/2010/main" val="213338938"/>
      </p:ext>
    </p:extLst>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MODULE 3 OBJECTIVES </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5" name="Rectangle 4"/>
          <p:cNvSpPr/>
          <p:nvPr/>
        </p:nvSpPr>
        <p:spPr>
          <a:xfrm>
            <a:off x="231833" y="1185026"/>
            <a:ext cx="11037454" cy="4561249"/>
          </a:xfrm>
          <a:prstGeom prst="rect">
            <a:avLst/>
          </a:prstGeom>
        </p:spPr>
        <p:txBody>
          <a:bodyPr wrap="square">
            <a:spAutoFit/>
          </a:bodyPr>
          <a:lstStyle/>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what is meant by </a:t>
            </a:r>
            <a:r>
              <a:rPr lang="en-US" sz="2400" i="1" dirty="0">
                <a:solidFill>
                  <a:schemeClr val="tx1">
                    <a:lumMod val="50000"/>
                  </a:schemeClr>
                </a:solidFill>
              </a:rPr>
              <a:t>data model</a:t>
            </a:r>
            <a:r>
              <a:rPr lang="en-US" sz="2400" dirty="0">
                <a:solidFill>
                  <a:schemeClr val="tx1">
                    <a:lumMod val="50000"/>
                  </a:schemeClr>
                </a:solidFill>
              </a:rPr>
              <a:t> in the context of Power BI</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the consequences of data model design decisions</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Power BI’s data storage architecture and use this knowledge to optimize performance</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consequences of Power BI’s data type handling</a:t>
            </a:r>
          </a:p>
          <a:p>
            <a:pPr>
              <a:lnSpc>
                <a:spcPct val="120000"/>
              </a:lnSpc>
            </a:pPr>
            <a:endParaRPr lang="en-US" sz="2400" dirty="0">
              <a:solidFill>
                <a:schemeClr val="tx1">
                  <a:lumMod val="50000"/>
                </a:schemeClr>
              </a:solidFill>
            </a:endParaRPr>
          </a:p>
          <a:p>
            <a:pPr marL="342900" indent="-342900">
              <a:lnSpc>
                <a:spcPct val="120000"/>
              </a:lnSpc>
              <a:buFont typeface="Arial" panose="020B0604020202020204" pitchFamily="34" charset="0"/>
              <a:buChar char="•"/>
            </a:pPr>
            <a:endParaRPr lang="en-US" sz="2400" dirty="0">
              <a:solidFill>
                <a:schemeClr val="tx1">
                  <a:lumMod val="50000"/>
                </a:schemeClr>
              </a:solidFill>
            </a:endParaRPr>
          </a:p>
          <a:p>
            <a:pPr>
              <a:lnSpc>
                <a:spcPct val="120000"/>
              </a:lnSpc>
            </a:pPr>
            <a:endParaRPr lang="en-US" sz="2400" dirty="0">
              <a:solidFill>
                <a:schemeClr val="tx1">
                  <a:lumMod val="50000"/>
                </a:schemeClr>
              </a:solidFill>
            </a:endParaRPr>
          </a:p>
        </p:txBody>
      </p:sp>
    </p:spTree>
    <p:extLst>
      <p:ext uri="{BB962C8B-B14F-4D97-AF65-F5344CB8AC3E}">
        <p14:creationId xmlns:p14="http://schemas.microsoft.com/office/powerpoint/2010/main" val="19880236"/>
      </p:ext>
    </p:extLst>
  </p:cSld>
  <p:clrMapOvr>
    <a:masterClrMapping/>
  </p:clrMapOvr>
  <p:transition>
    <p:fade/>
  </p:transition>
</p:sld>
</file>

<file path=ppt/slides/slide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Iterator Function Example 2 – Dynamic Segmentation</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Rectangle 2"/>
          <p:cNvSpPr/>
          <p:nvPr/>
        </p:nvSpPr>
        <p:spPr>
          <a:xfrm>
            <a:off x="355042" y="1940653"/>
            <a:ext cx="11300146" cy="1477328"/>
          </a:xfrm>
          <a:prstGeom prst="rect">
            <a:avLst/>
          </a:prstGeom>
        </p:spPr>
        <p:txBody>
          <a:bodyPr wrap="square">
            <a:spAutoFit/>
          </a:bodyPr>
          <a:lstStyle/>
          <a:p>
            <a:r>
              <a:rPr lang="en-US" b="1" dirty="0">
                <a:solidFill>
                  <a:srgbClr val="00B0F0"/>
                </a:solidFill>
              </a:rPr>
              <a:t>Sales Velocity Segment = IF(</a:t>
            </a:r>
          </a:p>
          <a:p>
            <a:r>
              <a:rPr lang="en-US" b="1" dirty="0">
                <a:solidFill>
                  <a:srgbClr val="00B0F0"/>
                </a:solidFill>
              </a:rPr>
              <a:t>                                              SUMX(RELATEDTABLE(Sales), Sales[Sales Amount])&gt;=200000,                     </a:t>
            </a:r>
          </a:p>
          <a:p>
            <a:r>
              <a:rPr lang="en-US" b="1" dirty="0">
                <a:solidFill>
                  <a:srgbClr val="00B0F0"/>
                </a:solidFill>
              </a:rPr>
              <a:t>                                             “High  Velocity”, </a:t>
            </a:r>
          </a:p>
          <a:p>
            <a:r>
              <a:rPr lang="en-US" b="1" dirty="0">
                <a:solidFill>
                  <a:srgbClr val="00B0F0"/>
                </a:solidFill>
              </a:rPr>
              <a:t>                                             “Low Velocity”</a:t>
            </a:r>
          </a:p>
          <a:p>
            <a:r>
              <a:rPr lang="en-US" b="1" dirty="0">
                <a:solidFill>
                  <a:srgbClr val="00B0F0"/>
                </a:solidFill>
              </a:rPr>
              <a:t>                                             )</a:t>
            </a:r>
          </a:p>
        </p:txBody>
      </p:sp>
    </p:spTree>
    <p:extLst>
      <p:ext uri="{BB962C8B-B14F-4D97-AF65-F5344CB8AC3E}">
        <p14:creationId xmlns:p14="http://schemas.microsoft.com/office/powerpoint/2010/main" val="420751819"/>
      </p:ext>
    </p:extLst>
  </p:cSld>
  <p:clrMapOvr>
    <a:masterClrMapping/>
  </p:clrMapOvr>
  <p:transition>
    <p:fade/>
  </p:transition>
</p:sld>
</file>

<file path=ppt/slides/slide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 – Converting Row Context to Filter Context (Example 1)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Rectangle 2"/>
          <p:cNvSpPr/>
          <p:nvPr/>
        </p:nvSpPr>
        <p:spPr>
          <a:xfrm>
            <a:off x="355042" y="1672683"/>
            <a:ext cx="11836094" cy="2585323"/>
          </a:xfrm>
          <a:prstGeom prst="rect">
            <a:avLst/>
          </a:prstGeom>
        </p:spPr>
        <p:txBody>
          <a:bodyPr wrap="square">
            <a:spAutoFit/>
          </a:bodyPr>
          <a:lstStyle/>
          <a:p>
            <a:r>
              <a:rPr lang="en-US" b="1" dirty="0">
                <a:solidFill>
                  <a:schemeClr val="tx1">
                    <a:lumMod val="60000"/>
                    <a:lumOff val="40000"/>
                  </a:schemeClr>
                </a:solidFill>
              </a:rPr>
              <a:t>Sales velocity Segment = IF(</a:t>
            </a:r>
          </a:p>
          <a:p>
            <a:r>
              <a:rPr lang="en-US" b="1" dirty="0">
                <a:solidFill>
                  <a:schemeClr val="tx1">
                    <a:lumMod val="60000"/>
                    <a:lumOff val="40000"/>
                  </a:schemeClr>
                </a:solidFill>
              </a:rPr>
              <a:t>                                              SUMX(RELATEDTABLE(Sales), Sales[Sales Amount])&gt;=200000,                     </a:t>
            </a:r>
          </a:p>
          <a:p>
            <a:r>
              <a:rPr lang="en-US" b="1" dirty="0">
                <a:solidFill>
                  <a:schemeClr val="tx1">
                    <a:lumMod val="60000"/>
                    <a:lumOff val="40000"/>
                  </a:schemeClr>
                </a:solidFill>
              </a:rPr>
              <a:t>                                             “High  Velocity”, </a:t>
            </a:r>
          </a:p>
          <a:p>
            <a:r>
              <a:rPr lang="en-US" b="1" dirty="0">
                <a:solidFill>
                  <a:schemeClr val="tx1">
                    <a:lumMod val="60000"/>
                    <a:lumOff val="40000"/>
                  </a:schemeClr>
                </a:solidFill>
              </a:rPr>
              <a:t>                                             “Low Velocity”)</a:t>
            </a:r>
          </a:p>
          <a:p>
            <a:endParaRPr lang="en-US" b="1" dirty="0">
              <a:solidFill>
                <a:srgbClr val="00B0F0"/>
              </a:solidFill>
            </a:endParaRPr>
          </a:p>
          <a:p>
            <a:r>
              <a:rPr lang="en-US" b="1" dirty="0">
                <a:solidFill>
                  <a:srgbClr val="00B0F0"/>
                </a:solidFill>
              </a:rPr>
              <a:t>Sales Velocity (Using CALCULATE) = IF (</a:t>
            </a:r>
          </a:p>
          <a:p>
            <a:r>
              <a:rPr lang="en-US" b="1" dirty="0">
                <a:solidFill>
                  <a:srgbClr val="00B0F0"/>
                </a:solidFill>
              </a:rPr>
              <a:t>                                                              CALCULATE(SUM(Sales[Sales Amount])) &gt;= 200000, </a:t>
            </a:r>
          </a:p>
          <a:p>
            <a:r>
              <a:rPr lang="en-US" b="1" dirty="0">
                <a:solidFill>
                  <a:srgbClr val="00B0F0"/>
                </a:solidFill>
              </a:rPr>
              <a:t>                                                              "High Velocity", </a:t>
            </a:r>
          </a:p>
          <a:p>
            <a:r>
              <a:rPr lang="en-US" b="1" dirty="0">
                <a:solidFill>
                  <a:srgbClr val="00B0F0"/>
                </a:solidFill>
              </a:rPr>
              <a:t>                                                              "Low Velocity")</a:t>
            </a:r>
          </a:p>
        </p:txBody>
      </p:sp>
      <p:sp>
        <p:nvSpPr>
          <p:cNvPr id="10" name="Rectangle 9"/>
          <p:cNvSpPr/>
          <p:nvPr/>
        </p:nvSpPr>
        <p:spPr>
          <a:xfrm>
            <a:off x="-142741" y="3932202"/>
            <a:ext cx="12095163" cy="2471446"/>
          </a:xfrm>
          <a:prstGeom prst="rect">
            <a:avLst/>
          </a:prstGeom>
        </p:spPr>
        <p:txBody>
          <a:bodyPr wrap="square">
            <a:spAutoFit/>
          </a:bodyPr>
          <a:lstStyle/>
          <a:p>
            <a:pPr marL="800100" lvl="1"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Another way to do Dynamic Segmentation</a:t>
            </a:r>
          </a:p>
          <a:p>
            <a:pPr marL="800100" lvl="1"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This method does not use Iterators</a:t>
            </a:r>
          </a:p>
          <a:p>
            <a:pPr marL="800100" lvl="1"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Instead it uses CALCULATE to convert Row Context to Filter Context</a:t>
            </a:r>
          </a:p>
        </p:txBody>
      </p:sp>
    </p:spTree>
    <p:extLst>
      <p:ext uri="{BB962C8B-B14F-4D97-AF65-F5344CB8AC3E}">
        <p14:creationId xmlns:p14="http://schemas.microsoft.com/office/powerpoint/2010/main" val="3048993722"/>
      </p:ext>
    </p:extLst>
  </p:cSld>
  <p:clrMapOvr>
    <a:masterClrMapping/>
  </p:clrMapOvr>
  <p:transition>
    <p:fade/>
  </p:transition>
</p:sld>
</file>

<file path=ppt/slides/slide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Iterator Function Example 3 </a:t>
            </a:r>
            <a:br>
              <a:rPr lang="en-US" sz="2800" b="1" dirty="0">
                <a:latin typeface="+mn-lt"/>
              </a:rPr>
            </a:br>
            <a:r>
              <a:rPr lang="en-US" sz="2800" b="1" dirty="0">
                <a:latin typeface="+mn-lt"/>
              </a:rPr>
              <a:t>	– </a:t>
            </a:r>
            <a:r>
              <a:rPr lang="en-US" sz="2800" dirty="0">
                <a:gradFill>
                  <a:gsLst>
                    <a:gs pos="2917">
                      <a:schemeClr val="tx1"/>
                    </a:gs>
                    <a:gs pos="30000">
                      <a:schemeClr val="tx1"/>
                    </a:gs>
                  </a:gsLst>
                  <a:lin ang="5400000" scaled="0"/>
                </a:gradFill>
              </a:rPr>
              <a:t>Ranking Using Iterators in Calc. Column</a:t>
            </a:r>
            <a:br>
              <a:rPr lang="en-US" sz="2800" b="1" dirty="0">
                <a:latin typeface="+mn-lt"/>
              </a:rPr>
            </a:br>
            <a:r>
              <a:rPr lang="en-US" sz="2800" b="1" dirty="0">
                <a:latin typeface="+mn-lt"/>
              </a:rPr>
              <a:t>	</a:t>
            </a:r>
            <a:r>
              <a:rPr lang="en-US" sz="2800" b="1" dirty="0"/>
              <a:t>– </a:t>
            </a:r>
            <a:r>
              <a:rPr lang="en-US" sz="2800" dirty="0">
                <a:gradFill>
                  <a:gsLst>
                    <a:gs pos="2917">
                      <a:schemeClr val="tx1"/>
                    </a:gs>
                    <a:gs pos="30000">
                      <a:schemeClr val="tx1"/>
                    </a:gs>
                  </a:gsLst>
                  <a:lin ang="5400000" scaled="0"/>
                </a:gradFill>
              </a:rPr>
              <a:t>CALCULATE to convert Row Context to Filter Context</a:t>
            </a:r>
            <a:endParaRPr lang="en-US" sz="2800" b="1" dirty="0">
              <a:latin typeface="+mn-lt"/>
            </a:endParaRP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Rectangle 2"/>
          <p:cNvSpPr/>
          <p:nvPr/>
        </p:nvSpPr>
        <p:spPr>
          <a:xfrm>
            <a:off x="47838" y="2875507"/>
            <a:ext cx="12095163" cy="2031325"/>
          </a:xfrm>
          <a:prstGeom prst="rect">
            <a:avLst/>
          </a:prstGeom>
        </p:spPr>
        <p:txBody>
          <a:bodyPr wrap="square">
            <a:spAutoFit/>
          </a:bodyPr>
          <a:lstStyle/>
          <a:p>
            <a:r>
              <a:rPr lang="en-US" b="1" dirty="0">
                <a:solidFill>
                  <a:srgbClr val="00B0F0"/>
                </a:solidFill>
              </a:rPr>
              <a:t>      Rank Of Sales = </a:t>
            </a:r>
          </a:p>
          <a:p>
            <a:endParaRPr lang="en-US" b="1" dirty="0">
              <a:solidFill>
                <a:srgbClr val="00B0F0"/>
              </a:solidFill>
            </a:endParaRPr>
          </a:p>
          <a:p>
            <a:r>
              <a:rPr lang="en-US" b="1" dirty="0">
                <a:solidFill>
                  <a:srgbClr val="00B0F0"/>
                </a:solidFill>
              </a:rPr>
              <a:t>	VAR CurrentProductSales = CALCULATE ( SUM (Sales[Sales Amount] ) ) </a:t>
            </a:r>
          </a:p>
          <a:p>
            <a:endParaRPr lang="en-US" b="1" dirty="0">
              <a:solidFill>
                <a:srgbClr val="00B0F0"/>
              </a:solidFill>
            </a:endParaRPr>
          </a:p>
          <a:p>
            <a:r>
              <a:rPr lang="en-US" b="1" dirty="0">
                <a:solidFill>
                  <a:srgbClr val="00B0F0"/>
                </a:solidFill>
              </a:rPr>
              <a:t>	RETURN</a:t>
            </a:r>
          </a:p>
          <a:p>
            <a:endParaRPr lang="en-US" b="1" dirty="0">
              <a:solidFill>
                <a:srgbClr val="00B0F0"/>
              </a:solidFill>
            </a:endParaRPr>
          </a:p>
          <a:p>
            <a:r>
              <a:rPr lang="en-US" b="1" dirty="0">
                <a:solidFill>
                  <a:srgbClr val="00B0F0"/>
                </a:solidFill>
              </a:rPr>
              <a:t>	SUMX(FILTER(ProductDim, CALCULATE ( SUM (Sales[Sales Amount] ) )  &gt; CurrentProductSales), 1)+1</a:t>
            </a:r>
            <a:endParaRPr lang="en-US" b="1" dirty="0">
              <a:solidFill>
                <a:schemeClr val="bg1">
                  <a:lumMod val="85000"/>
                </a:schemeClr>
              </a:solidFill>
            </a:endParaRPr>
          </a:p>
        </p:txBody>
      </p:sp>
    </p:spTree>
    <p:extLst>
      <p:ext uri="{BB962C8B-B14F-4D97-AF65-F5344CB8AC3E}">
        <p14:creationId xmlns:p14="http://schemas.microsoft.com/office/powerpoint/2010/main" val="2859543007"/>
      </p:ext>
    </p:extLst>
  </p:cSld>
  <p:clrMapOvr>
    <a:masterClrMapping/>
  </p:clrMapOvr>
  <p:transition>
    <p:fade/>
  </p:transition>
</p:sld>
</file>

<file path=ppt/slides/slide1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Other Iterator Functions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Rectangle 2"/>
          <p:cNvSpPr/>
          <p:nvPr/>
        </p:nvSpPr>
        <p:spPr>
          <a:xfrm>
            <a:off x="355041" y="1940653"/>
            <a:ext cx="11006066" cy="1938992"/>
          </a:xfrm>
          <a:prstGeom prst="rect">
            <a:avLst/>
          </a:prstGeom>
        </p:spPr>
        <p:txBody>
          <a:bodyPr wrap="square">
            <a:spAutoFit/>
          </a:bodyPr>
          <a:lstStyle/>
          <a:p>
            <a:r>
              <a:rPr lang="en-US" sz="2400" b="1" dirty="0"/>
              <a:t>AVERAGEX , PRODUCTX, MINX, MAXX– All work the same way as SUMX</a:t>
            </a:r>
          </a:p>
          <a:p>
            <a:endParaRPr lang="en-US" sz="2400" b="1" dirty="0"/>
          </a:p>
          <a:p>
            <a:endParaRPr lang="en-US" sz="2400" b="1" dirty="0"/>
          </a:p>
          <a:p>
            <a:r>
              <a:rPr lang="en-US" sz="2400" b="1" dirty="0"/>
              <a:t>RANKX – Works similar to SUMX, but slightly more complex (more options)</a:t>
            </a:r>
          </a:p>
        </p:txBody>
      </p:sp>
    </p:spTree>
    <p:extLst>
      <p:ext uri="{BB962C8B-B14F-4D97-AF65-F5344CB8AC3E}">
        <p14:creationId xmlns:p14="http://schemas.microsoft.com/office/powerpoint/2010/main" val="630951520"/>
      </p:ext>
    </p:extLst>
  </p:cSld>
  <p:clrMapOvr>
    <a:masterClrMapping/>
  </p:clrMapOvr>
  <p:transition>
    <p:fade/>
  </p:transition>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Table Functions –  Summary and Application</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TextBox 3"/>
          <p:cNvSpPr txBox="1"/>
          <p:nvPr/>
        </p:nvSpPr>
        <p:spPr>
          <a:xfrm>
            <a:off x="267500" y="5781500"/>
            <a:ext cx="10748788" cy="627864"/>
          </a:xfrm>
          <a:prstGeom prst="rect">
            <a:avLst/>
          </a:prstGeom>
          <a:noFill/>
        </p:spPr>
        <p:txBody>
          <a:bodyPr wrap="square" lIns="182880" tIns="146304" rIns="182880" bIns="146304" rtlCol="0">
            <a:spAutoFit/>
          </a:bodyPr>
          <a:lstStyle/>
          <a:p>
            <a:pPr>
              <a:lnSpc>
                <a:spcPct val="90000"/>
              </a:lnSpc>
              <a:spcAft>
                <a:spcPts val="600"/>
              </a:spcAft>
            </a:pPr>
            <a:r>
              <a:rPr lang="en-US" sz="2400" b="1" dirty="0">
                <a:solidFill>
                  <a:srgbClr val="00B0F0"/>
                </a:solidFill>
              </a:rPr>
              <a:t>CALCULATE is one of the primary places where Table functions are used</a:t>
            </a:r>
          </a:p>
        </p:txBody>
      </p:sp>
      <p:sp>
        <p:nvSpPr>
          <p:cNvPr id="9" name="Rectangle 8"/>
          <p:cNvSpPr/>
          <p:nvPr/>
        </p:nvSpPr>
        <p:spPr>
          <a:xfrm>
            <a:off x="355042" y="1672683"/>
            <a:ext cx="9440311" cy="4108817"/>
          </a:xfrm>
          <a:prstGeom prst="rect">
            <a:avLst/>
          </a:prstGeom>
        </p:spPr>
        <p:txBody>
          <a:bodyPr wrap="square">
            <a:spAutoFit/>
          </a:bodyPr>
          <a:lstStyle/>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a:lnSpc>
                <a:spcPct val="90000"/>
              </a:lnSpc>
              <a:spcAft>
                <a:spcPts val="600"/>
              </a:spcAft>
            </a:pPr>
            <a:endParaRPr lang="en-US" sz="2400" dirty="0">
              <a:gradFill>
                <a:gsLst>
                  <a:gs pos="2917">
                    <a:schemeClr val="tx1"/>
                  </a:gs>
                  <a:gs pos="30000">
                    <a:schemeClr val="tx1"/>
                  </a:gs>
                </a:gsLst>
                <a:lin ang="5400000" scaled="0"/>
              </a:gradFill>
            </a:endParaRPr>
          </a:p>
          <a:p>
            <a:pPr>
              <a:lnSpc>
                <a:spcPct val="90000"/>
              </a:lnSpc>
              <a:spcAft>
                <a:spcPts val="600"/>
              </a:spcAft>
            </a:pPr>
            <a:r>
              <a:rPr lang="en-US" sz="2400" dirty="0">
                <a:gradFill>
                  <a:gsLst>
                    <a:gs pos="2917">
                      <a:schemeClr val="tx1"/>
                    </a:gs>
                    <a:gs pos="30000">
                      <a:schemeClr val="tx1"/>
                    </a:gs>
                  </a:gsLst>
                  <a:lin ang="5400000" scaled="0"/>
                </a:gradFill>
              </a:rPr>
              <a:t>Table functions can be used in 2 ways in Power BI Desktop:</a:t>
            </a:r>
          </a:p>
          <a:p>
            <a:pPr lvl="1">
              <a:lnSpc>
                <a:spcPct val="90000"/>
              </a:lnSpc>
              <a:spcAft>
                <a:spcPts val="600"/>
              </a:spcAft>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As an input to another DAX function</a:t>
            </a:r>
          </a:p>
          <a:p>
            <a:pPr marL="1257300" lvl="2"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CALCULATE</a:t>
            </a:r>
          </a:p>
          <a:p>
            <a:pPr marL="1257300" lvl="2"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Iterator functions</a:t>
            </a:r>
          </a:p>
          <a:p>
            <a:pPr lvl="1">
              <a:lnSpc>
                <a:spcPct val="90000"/>
              </a:lnSpc>
              <a:spcAft>
                <a:spcPts val="600"/>
              </a:spcAft>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Calculated Tables</a:t>
            </a:r>
          </a:p>
          <a:p>
            <a:pPr lvl="1">
              <a:lnSpc>
                <a:spcPct val="90000"/>
              </a:lnSpc>
              <a:spcAft>
                <a:spcPts val="600"/>
              </a:spcAft>
            </a:pPr>
            <a:r>
              <a:rPr lang="en-US" sz="2400" dirty="0">
                <a:gradFill>
                  <a:gsLst>
                    <a:gs pos="2917">
                      <a:schemeClr val="tx1"/>
                    </a:gs>
                    <a:gs pos="30000">
                      <a:schemeClr val="tx1"/>
                    </a:gs>
                  </a:gsLst>
                  <a:lin ang="5400000" scaled="0"/>
                </a:gradFill>
              </a:rPr>
              <a:t> </a:t>
            </a:r>
          </a:p>
        </p:txBody>
      </p:sp>
    </p:spTree>
    <p:extLst>
      <p:ext uri="{BB962C8B-B14F-4D97-AF65-F5344CB8AC3E}">
        <p14:creationId xmlns:p14="http://schemas.microsoft.com/office/powerpoint/2010/main" val="1965721080"/>
      </p:ext>
    </p:extLst>
  </p:cSld>
  <p:clrMapOvr>
    <a:masterClrMapping/>
  </p:clrMapOvr>
  <p:transition>
    <p:fade/>
  </p:transition>
</p:sld>
</file>

<file path=ppt/slides/slide105.xml><?xml version="1.0" encoding="utf-8"?>
<p:sld xmlns:a="http://schemas.openxmlformats.org/drawingml/2006/main" xmlns:r="http://schemas.openxmlformats.org/officeDocument/2006/relationships" xmlns:p="http://schemas.openxmlformats.org/presentationml/2006/main" show="0">
  <p:cSld>
    <p:bg>
      <p:bgPr>
        <a:solidFill>
          <a:srgbClr val="FFC000"/>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96948" y="269229"/>
            <a:ext cx="9860673" cy="1098762"/>
          </a:xfrm>
        </p:spPr>
        <p:txBody>
          <a:bodyPr/>
          <a:lstStyle/>
          <a:p>
            <a:r>
              <a:rPr lang="en-US" sz="6600" b="1" dirty="0">
                <a:solidFill>
                  <a:schemeClr val="tx1"/>
                </a:solidFill>
              </a:rPr>
              <a:t>Module 4 Lab </a:t>
            </a:r>
          </a:p>
        </p:txBody>
      </p:sp>
      <p:sp>
        <p:nvSpPr>
          <p:cNvPr id="4" name="Rectangle 3"/>
          <p:cNvSpPr/>
          <p:nvPr/>
        </p:nvSpPr>
        <p:spPr>
          <a:xfrm>
            <a:off x="449349" y="1213359"/>
            <a:ext cx="11742651" cy="461665"/>
          </a:xfrm>
          <a:prstGeom prst="rect">
            <a:avLst/>
          </a:prstGeom>
        </p:spPr>
        <p:txBody>
          <a:bodyPr wrap="square">
            <a:spAutoFit/>
          </a:bodyPr>
          <a:lstStyle/>
          <a:p>
            <a:r>
              <a:rPr lang="en-US" sz="2400" dirty="0">
                <a:gradFill>
                  <a:gsLst>
                    <a:gs pos="1250">
                      <a:schemeClr val="tx1"/>
                    </a:gs>
                    <a:gs pos="100000">
                      <a:schemeClr val="tx1"/>
                    </a:gs>
                  </a:gsLst>
                  <a:lin ang="5400000" scaled="0"/>
                </a:gradFill>
              </a:rPr>
              <a:t>Create a report for the VP in charge of the Youth and Accessory Segments</a:t>
            </a:r>
          </a:p>
        </p:txBody>
      </p:sp>
      <p:pic>
        <p:nvPicPr>
          <p:cNvPr id="2" name="Picture 1"/>
          <p:cNvPicPr>
            <a:picLocks noChangeAspect="1"/>
          </p:cNvPicPr>
          <p:nvPr/>
        </p:nvPicPr>
        <p:blipFill>
          <a:blip r:embed="rId3"/>
          <a:stretch>
            <a:fillRect/>
          </a:stretch>
        </p:blipFill>
        <p:spPr>
          <a:xfrm>
            <a:off x="7623729" y="1904621"/>
            <a:ext cx="3400425" cy="1247775"/>
          </a:xfrm>
          <a:prstGeom prst="rect">
            <a:avLst/>
          </a:prstGeom>
        </p:spPr>
      </p:pic>
      <p:pic>
        <p:nvPicPr>
          <p:cNvPr id="5" name="Picture 4"/>
          <p:cNvPicPr>
            <a:picLocks noChangeAspect="1"/>
          </p:cNvPicPr>
          <p:nvPr/>
        </p:nvPicPr>
        <p:blipFill>
          <a:blip r:embed="rId4"/>
          <a:stretch>
            <a:fillRect/>
          </a:stretch>
        </p:blipFill>
        <p:spPr>
          <a:xfrm>
            <a:off x="7347504" y="3381993"/>
            <a:ext cx="3952875" cy="1924050"/>
          </a:xfrm>
          <a:prstGeom prst="rect">
            <a:avLst/>
          </a:prstGeom>
        </p:spPr>
      </p:pic>
      <p:sp>
        <p:nvSpPr>
          <p:cNvPr id="6" name="Rectangle 5"/>
          <p:cNvSpPr/>
          <p:nvPr/>
        </p:nvSpPr>
        <p:spPr>
          <a:xfrm>
            <a:off x="449349" y="1520391"/>
            <a:ext cx="6639608" cy="5262979"/>
          </a:xfrm>
          <a:prstGeom prst="rect">
            <a:avLst/>
          </a:prstGeom>
        </p:spPr>
        <p:txBody>
          <a:bodyPr wrap="square">
            <a:spAutoFit/>
          </a:bodyPr>
          <a:lstStyle/>
          <a:p>
            <a:endParaRPr lang="en-US" sz="2400" dirty="0">
              <a:gradFill>
                <a:gsLst>
                  <a:gs pos="1250">
                    <a:schemeClr val="tx1"/>
                  </a:gs>
                  <a:gs pos="100000">
                    <a:schemeClr val="tx1"/>
                  </a:gs>
                </a:gsLst>
                <a:lin ang="5400000" scaled="0"/>
              </a:gradFill>
            </a:endParaRPr>
          </a:p>
          <a:p>
            <a:pPr marL="457200" indent="-457200">
              <a:buAutoNum type="arabicPeriod"/>
            </a:pPr>
            <a:r>
              <a:rPr lang="en-US" sz="2400" dirty="0">
                <a:gradFill>
                  <a:gsLst>
                    <a:gs pos="1250">
                      <a:schemeClr val="tx1"/>
                    </a:gs>
                    <a:gs pos="100000">
                      <a:schemeClr val="tx1"/>
                    </a:gs>
                  </a:gsLst>
                  <a:lin ang="5400000" scaled="0"/>
                </a:gradFill>
              </a:rPr>
              <a:t>Include a table visualization showing total units sold in the Youth Segment, Accessory Segment, and all other segments; by Campaign Device</a:t>
            </a:r>
          </a:p>
          <a:p>
            <a:pPr marL="457200" indent="-457200">
              <a:buAutoNum type="arabicPeriod"/>
            </a:pPr>
            <a:endParaRPr lang="en-US" sz="2400" dirty="0">
              <a:gradFill>
                <a:gsLst>
                  <a:gs pos="1250">
                    <a:schemeClr val="tx1"/>
                  </a:gs>
                  <a:gs pos="100000">
                    <a:schemeClr val="tx1"/>
                  </a:gs>
                </a:gsLst>
                <a:lin ang="5400000" scaled="0"/>
              </a:gradFill>
            </a:endParaRPr>
          </a:p>
          <a:p>
            <a:pPr marL="457200" indent="-457200">
              <a:buAutoNum type="arabicPeriod"/>
            </a:pPr>
            <a:r>
              <a:rPr lang="en-US" sz="2400" dirty="0">
                <a:gradFill>
                  <a:gsLst>
                    <a:gs pos="1250">
                      <a:schemeClr val="tx1"/>
                    </a:gs>
                    <a:gs pos="100000">
                      <a:schemeClr val="tx1"/>
                    </a:gs>
                  </a:gsLst>
                  <a:lin ang="5400000" scaled="0"/>
                </a:gradFill>
              </a:rPr>
              <a:t>Include a line chart showing total units sold in Youth and Accessory Segments by month</a:t>
            </a:r>
          </a:p>
          <a:p>
            <a:pPr marL="457200" indent="-457200">
              <a:buAutoNum type="arabicPeriod"/>
            </a:pPr>
            <a:endParaRPr lang="en-US" sz="2400" dirty="0">
              <a:gradFill>
                <a:gsLst>
                  <a:gs pos="1250">
                    <a:schemeClr val="tx1"/>
                  </a:gs>
                  <a:gs pos="100000">
                    <a:schemeClr val="tx1"/>
                  </a:gs>
                </a:gsLst>
                <a:lin ang="5400000" scaled="0"/>
              </a:gradFill>
            </a:endParaRPr>
          </a:p>
          <a:p>
            <a:pPr marL="457200" indent="-457200">
              <a:buAutoNum type="arabicPeriod"/>
            </a:pPr>
            <a:r>
              <a:rPr lang="en-US" sz="2400" dirty="0">
                <a:gradFill>
                  <a:gsLst>
                    <a:gs pos="1250">
                      <a:schemeClr val="tx1"/>
                    </a:gs>
                    <a:gs pos="100000">
                      <a:schemeClr val="tx1"/>
                    </a:gs>
                  </a:gsLst>
                  <a:lin ang="5400000" scaled="0"/>
                </a:gradFill>
              </a:rPr>
              <a:t>BONUS: Use the Unit Cost and Unit Price from the ProductDim table to calculate Sales Amount, Cost of Goods Sold, Profit and build some visuals around them</a:t>
            </a:r>
          </a:p>
          <a:p>
            <a:pPr marL="457200" indent="-457200">
              <a:buAutoNum type="arabicPeriod"/>
            </a:pPr>
            <a:endParaRPr lang="en-US" sz="2400" dirty="0">
              <a:gradFill>
                <a:gsLst>
                  <a:gs pos="1250">
                    <a:schemeClr val="tx1"/>
                  </a:gs>
                  <a:gs pos="100000">
                    <a:schemeClr val="tx1"/>
                  </a:gs>
                </a:gsLst>
                <a:lin ang="5400000" scaled="0"/>
              </a:gradFill>
            </a:endParaRPr>
          </a:p>
        </p:txBody>
      </p:sp>
    </p:spTree>
    <p:extLst>
      <p:ext uri="{BB962C8B-B14F-4D97-AF65-F5344CB8AC3E}">
        <p14:creationId xmlns:p14="http://schemas.microsoft.com/office/powerpoint/2010/main" val="938038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up)">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1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KNOWLEDGE CHECK Module 4</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TextBox 3"/>
          <p:cNvSpPr txBox="1"/>
          <p:nvPr/>
        </p:nvSpPr>
        <p:spPr>
          <a:xfrm>
            <a:off x="355042" y="952892"/>
            <a:ext cx="10617758" cy="259763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What are the different kinds of evaluation contexts?</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When are filter or a row contexts present?</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Which functions are commonly used to </a:t>
            </a:r>
            <a:r>
              <a:rPr lang="en-US" sz="2400" i="1" dirty="0">
                <a:gradFill>
                  <a:gsLst>
                    <a:gs pos="2917">
                      <a:schemeClr val="tx1"/>
                    </a:gs>
                    <a:gs pos="30000">
                      <a:schemeClr val="tx1"/>
                    </a:gs>
                  </a:gsLst>
                  <a:lin ang="5400000" scaled="0"/>
                </a:gradFill>
              </a:rPr>
              <a:t>modify</a:t>
            </a:r>
            <a:r>
              <a:rPr lang="en-US" sz="2400" dirty="0">
                <a:gradFill>
                  <a:gsLst>
                    <a:gs pos="2917">
                      <a:schemeClr val="tx1"/>
                    </a:gs>
                    <a:gs pos="30000">
                      <a:schemeClr val="tx1"/>
                    </a:gs>
                  </a:gsLst>
                  <a:lin ang="5400000" scaled="0"/>
                </a:gradFill>
              </a:rPr>
              <a:t> existing evaluation contexts?</a:t>
            </a:r>
          </a:p>
        </p:txBody>
      </p:sp>
    </p:spTree>
    <p:extLst>
      <p:ext uri="{BB962C8B-B14F-4D97-AF65-F5344CB8AC3E}">
        <p14:creationId xmlns:p14="http://schemas.microsoft.com/office/powerpoint/2010/main" val="3804272940"/>
      </p:ext>
    </p:extLst>
  </p:cSld>
  <p:clrMapOvr>
    <a:masterClrMapping/>
  </p:clrMapOvr>
  <p:transition>
    <p:fade/>
  </p:transition>
</p:sld>
</file>

<file path=ppt/slides/slide107.xml><?xml version="1.0" encoding="utf-8"?>
<p:sld xmlns:a="http://schemas.openxmlformats.org/drawingml/2006/main" xmlns:r="http://schemas.openxmlformats.org/officeDocument/2006/relationships" xmlns:p="http://schemas.openxmlformats.org/presentationml/2006/main" show="0">
  <p:cSld>
    <p:bg>
      <p:bgPr>
        <a:solidFill>
          <a:srgbClr val="FFC000"/>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2084175"/>
            <a:ext cx="9860673" cy="4247317"/>
          </a:xfrm>
        </p:spPr>
        <p:txBody>
          <a:bodyPr/>
          <a:lstStyle/>
          <a:p>
            <a:r>
              <a:rPr lang="en-US" sz="6600" b="1" dirty="0">
                <a:solidFill>
                  <a:schemeClr val="tx1"/>
                </a:solidFill>
              </a:rPr>
              <a:t>Module 5</a:t>
            </a:r>
          </a:p>
          <a:p>
            <a:r>
              <a:rPr lang="en-US" sz="6600" b="1" dirty="0">
                <a:solidFill>
                  <a:schemeClr val="tx1"/>
                </a:solidFill>
              </a:rPr>
              <a:t>Advanced DAX</a:t>
            </a:r>
            <a:br>
              <a:rPr lang="en-US" sz="6600" b="1" dirty="0">
                <a:solidFill>
                  <a:schemeClr val="tx1"/>
                </a:solidFill>
              </a:rPr>
            </a:br>
            <a:r>
              <a:rPr lang="en-US" sz="6600" b="1" dirty="0">
                <a:solidFill>
                  <a:schemeClr val="tx1"/>
                </a:solidFill>
              </a:rPr>
              <a:t>Time Intelligence Functions</a:t>
            </a:r>
          </a:p>
          <a:p>
            <a:endParaRPr lang="en-US" sz="6600" b="1" i="1" dirty="0">
              <a:solidFill>
                <a:schemeClr val="tx1"/>
              </a:solidFill>
            </a:endParaRPr>
          </a:p>
        </p:txBody>
      </p:sp>
    </p:spTree>
    <p:extLst>
      <p:ext uri="{BB962C8B-B14F-4D97-AF65-F5344CB8AC3E}">
        <p14:creationId xmlns:p14="http://schemas.microsoft.com/office/powerpoint/2010/main" val="4253143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MODULE OBJECTIVES </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5" name="Rectangle 4"/>
          <p:cNvSpPr/>
          <p:nvPr/>
        </p:nvSpPr>
        <p:spPr>
          <a:xfrm>
            <a:off x="231833" y="1185026"/>
            <a:ext cx="11037454" cy="3000821"/>
          </a:xfrm>
          <a:prstGeom prst="rect">
            <a:avLst/>
          </a:prstGeom>
        </p:spPr>
        <p:txBody>
          <a:bodyPr wrap="square">
            <a:spAutoFit/>
          </a:bodyPr>
          <a:lstStyle/>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Be able to parse advanced DAX formulas (e.g., cumulative functions)</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Gain familiarity with standard DAX patterns</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Introduction to resources for further learning</a:t>
            </a:r>
          </a:p>
          <a:p>
            <a:pPr marL="342900" indent="-342900">
              <a:lnSpc>
                <a:spcPct val="120000"/>
              </a:lnSpc>
              <a:buFont typeface="Arial" panose="020B0604020202020204" pitchFamily="34" charset="0"/>
              <a:buChar char="•"/>
            </a:pPr>
            <a:endParaRPr lang="en-US" sz="2400" dirty="0">
              <a:solidFill>
                <a:schemeClr val="tx1">
                  <a:lumMod val="50000"/>
                </a:schemeClr>
              </a:solidFill>
            </a:endParaRPr>
          </a:p>
          <a:p>
            <a:pPr>
              <a:lnSpc>
                <a:spcPct val="120000"/>
              </a:lnSpc>
            </a:pPr>
            <a:endParaRPr lang="en-US" sz="2400" dirty="0">
              <a:solidFill>
                <a:schemeClr val="tx1">
                  <a:lumMod val="50000"/>
                </a:schemeClr>
              </a:solidFill>
            </a:endParaRPr>
          </a:p>
        </p:txBody>
      </p:sp>
    </p:spTree>
    <p:extLst>
      <p:ext uri="{BB962C8B-B14F-4D97-AF65-F5344CB8AC3E}">
        <p14:creationId xmlns:p14="http://schemas.microsoft.com/office/powerpoint/2010/main" val="2630922529"/>
      </p:ext>
    </p:extLst>
  </p:cSld>
  <p:clrMapOvr>
    <a:masterClrMapping/>
  </p:clrMapOvr>
  <p:transition>
    <p:fade/>
  </p:transition>
</p:sld>
</file>

<file path=ppt/slides/slide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Before we get to Time Intelligence - Let us apply all of the DAX techniques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Advanced DAX</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2"/>
          <p:cNvSpPr>
            <a:spLocks noChangeArrowheads="1"/>
          </p:cNvSpPr>
          <p:nvPr/>
        </p:nvSpPr>
        <p:spPr bwMode="auto">
          <a:xfrm>
            <a:off x="355042" y="2546541"/>
            <a:ext cx="6185458"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b="1" dirty="0">
                <a:solidFill>
                  <a:srgbClr val="00B0F0"/>
                </a:solidFill>
                <a:latin typeface="+mn-lt"/>
              </a:rPr>
              <a:t>[SalesYTD] =</a:t>
            </a:r>
          </a:p>
          <a:p>
            <a:pPr lvl="0"/>
            <a:r>
              <a:rPr lang="en-US" altLang="en-US" b="1" dirty="0">
                <a:solidFill>
                  <a:srgbClr val="00B0F0"/>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CALCULATE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[Total Sales],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FILTER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ALL ( DateDim),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DateDim[Year] = MAX ( DateDim[Year] )</a:t>
            </a:r>
          </a:p>
          <a:p>
            <a:pPr lvl="0"/>
            <a:r>
              <a:rPr lang="en-US" altLang="en-US" b="1" dirty="0">
                <a:solidFill>
                  <a:srgbClr val="00B0F0"/>
                </a:solidFill>
                <a:latin typeface="+mn-lt"/>
              </a:rPr>
              <a:t>            &amp;&amp; DateDim[Date] &lt;= MAX(</a:t>
            </a:r>
            <a:r>
              <a:rPr lang="en-US" altLang="en-US" b="1" dirty="0">
                <a:solidFill>
                  <a:srgbClr val="00B0F0"/>
                </a:solidFill>
              </a:rPr>
              <a:t>DateDim[Date]</a:t>
            </a:r>
            <a:r>
              <a:rPr lang="en-US" altLang="en-US" b="1" dirty="0">
                <a:solidFill>
                  <a:srgbClr val="00B0F0"/>
                </a:solidFill>
                <a:latin typeface="+mn-lt"/>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a:t>
            </a:r>
          </a:p>
        </p:txBody>
      </p:sp>
      <p:sp>
        <p:nvSpPr>
          <p:cNvPr id="3" name="Rectangle 2"/>
          <p:cNvSpPr/>
          <p:nvPr/>
        </p:nvSpPr>
        <p:spPr>
          <a:xfrm>
            <a:off x="355042" y="5912378"/>
            <a:ext cx="11145552" cy="400110"/>
          </a:xfrm>
          <a:prstGeom prst="rect">
            <a:avLst/>
          </a:prstGeom>
        </p:spPr>
        <p:txBody>
          <a:bodyPr wrap="none">
            <a:spAutoFit/>
          </a:bodyPr>
          <a:lstStyle/>
          <a:p>
            <a:r>
              <a:rPr lang="en-US" sz="2000" dirty="0">
                <a:gradFill>
                  <a:gsLst>
                    <a:gs pos="2917">
                      <a:schemeClr val="tx1"/>
                    </a:gs>
                    <a:gs pos="30000">
                      <a:schemeClr val="tx1"/>
                    </a:gs>
                  </a:gsLst>
                  <a:lin ang="5400000" scaled="0"/>
                </a:gradFill>
              </a:rPr>
              <a:t>Let us take a super complicated DAX statement and break it down and understand what it means</a:t>
            </a:r>
            <a:endParaRPr lang="en-US" sz="2000"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7481" y="1818085"/>
            <a:ext cx="3551697" cy="3827096"/>
          </a:xfrm>
          <a:prstGeom prst="rect">
            <a:avLst/>
          </a:prstGeom>
        </p:spPr>
      </p:pic>
    </p:spTree>
    <p:extLst>
      <p:ext uri="{BB962C8B-B14F-4D97-AF65-F5344CB8AC3E}">
        <p14:creationId xmlns:p14="http://schemas.microsoft.com/office/powerpoint/2010/main" val="321201075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Rectangle 61"/>
          <p:cNvSpPr/>
          <p:nvPr/>
        </p:nvSpPr>
        <p:spPr bwMode="auto">
          <a:xfrm>
            <a:off x="2317879" y="1307466"/>
            <a:ext cx="9228667" cy="5519435"/>
          </a:xfrm>
          <a:prstGeom prst="rect">
            <a:avLst/>
          </a:prstGeom>
          <a:solidFill>
            <a:schemeClr val="bg1">
              <a:lumMod val="85000"/>
            </a:schemeClr>
          </a:solidFill>
          <a:ln>
            <a:solidFill>
              <a:srgbClr val="76767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182880" bIns="91440" numCol="1" spcCol="0" rtlCol="0" fromWordArt="0" anchor="t"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400" b="0" i="0" u="sng" strike="noStrike" kern="0" cap="none" spc="0" normalizeH="0" baseline="0" noProof="0" dirty="0">
                <a:ln>
                  <a:noFill/>
                </a:ln>
                <a:gradFill>
                  <a:gsLst>
                    <a:gs pos="2917">
                      <a:schemeClr val="tx1"/>
                    </a:gs>
                    <a:gs pos="30000">
                      <a:schemeClr val="tx1"/>
                    </a:gs>
                  </a:gsLst>
                  <a:lin ang="5400000" scaled="0"/>
                </a:gradFill>
                <a:effectLst/>
                <a:uLnTx/>
                <a:uFillTx/>
              </a:rPr>
              <a:t>Power BI Desktop file (.PBIX)</a:t>
            </a:r>
          </a:p>
        </p:txBody>
      </p:sp>
      <p:grpSp>
        <p:nvGrpSpPr>
          <p:cNvPr id="3" name="Group 2"/>
          <p:cNvGrpSpPr/>
          <p:nvPr/>
        </p:nvGrpSpPr>
        <p:grpSpPr>
          <a:xfrm>
            <a:off x="1217213" y="2321874"/>
            <a:ext cx="4011952" cy="3051147"/>
            <a:chOff x="1217213" y="2321874"/>
            <a:chExt cx="4011952" cy="3051147"/>
          </a:xfrm>
        </p:grpSpPr>
        <p:pic>
          <p:nvPicPr>
            <p:cNvPr id="11" name="Picture 10"/>
            <p:cNvPicPr>
              <a:picLocks noChangeAspect="1"/>
            </p:cNvPicPr>
            <p:nvPr/>
          </p:nvPicPr>
          <p:blipFill>
            <a:blip r:embed="rId3"/>
            <a:stretch>
              <a:fillRect/>
            </a:stretch>
          </p:blipFill>
          <p:spPr>
            <a:xfrm>
              <a:off x="2383213" y="2321874"/>
              <a:ext cx="2566355" cy="1399830"/>
            </a:xfrm>
            <a:prstGeom prst="rect">
              <a:avLst/>
            </a:prstGeom>
          </p:spPr>
        </p:pic>
        <p:sp>
          <p:nvSpPr>
            <p:cNvPr id="61" name="TextBox 60"/>
            <p:cNvSpPr txBox="1"/>
            <p:nvPr/>
          </p:nvSpPr>
          <p:spPr>
            <a:xfrm>
              <a:off x="2408415" y="3904927"/>
              <a:ext cx="2820750" cy="146809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0" i="0" u="sng" strike="noStrike" kern="0" cap="none" spc="0" normalizeH="0" baseline="0" noProof="0" dirty="0">
                  <a:ln>
                    <a:noFill/>
                  </a:ln>
                  <a:gradFill>
                    <a:gsLst>
                      <a:gs pos="2917">
                        <a:schemeClr val="tx1"/>
                      </a:gs>
                      <a:gs pos="30000">
                        <a:schemeClr val="tx1"/>
                      </a:gs>
                    </a:gsLst>
                    <a:lin ang="5400000" scaled="0"/>
                  </a:gradFill>
                  <a:effectLst/>
                  <a:uLnTx/>
                  <a:uFillTx/>
                </a:rPr>
                <a:t>Query Editor (M)</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Data Source Connections</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Data Transformations</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1" u="none" strike="noStrike" kern="0" cap="none" spc="0" normalizeH="0" baseline="0" noProof="0" dirty="0">
                  <a:ln>
                    <a:noFill/>
                  </a:ln>
                  <a:solidFill>
                    <a:schemeClr val="tx1">
                      <a:lumMod val="50000"/>
                      <a:lumOff val="50000"/>
                    </a:schemeClr>
                  </a:solidFill>
                  <a:effectLst/>
                  <a:uLnTx/>
                  <a:uFillTx/>
                </a:rPr>
                <a:t>(Prep data for Data Model)</a:t>
              </a: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endParaRPr>
            </a:p>
          </p:txBody>
        </p:sp>
        <p:cxnSp>
          <p:nvCxnSpPr>
            <p:cNvPr id="68" name="Straight Arrow Connector 67"/>
            <p:cNvCxnSpPr/>
            <p:nvPr/>
          </p:nvCxnSpPr>
          <p:spPr>
            <a:xfrm flipV="1">
              <a:off x="1217213" y="3534158"/>
              <a:ext cx="823995" cy="778573"/>
            </a:xfrm>
            <a:prstGeom prst="straightConnector1">
              <a:avLst/>
            </a:prstGeom>
            <a:ln w="28575">
              <a:solidFill>
                <a:srgbClr val="0079D6"/>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p:nvPr/>
          </p:nvCxnSpPr>
          <p:spPr>
            <a:xfrm>
              <a:off x="1321743" y="2571623"/>
              <a:ext cx="719465" cy="510235"/>
            </a:xfrm>
            <a:prstGeom prst="straightConnector1">
              <a:avLst/>
            </a:prstGeom>
            <a:ln w="28575">
              <a:solidFill>
                <a:srgbClr val="0079D6"/>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Power BI Desktop Data Flow</a:t>
            </a:r>
          </a:p>
        </p:txBody>
      </p:sp>
      <p:pic>
        <p:nvPicPr>
          <p:cNvPr id="60" name="Picture 5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grpSp>
        <p:nvGrpSpPr>
          <p:cNvPr id="12" name="Group 11"/>
          <p:cNvGrpSpPr/>
          <p:nvPr/>
        </p:nvGrpSpPr>
        <p:grpSpPr>
          <a:xfrm>
            <a:off x="6426639" y="1861544"/>
            <a:ext cx="4942108" cy="1294063"/>
            <a:chOff x="6426639" y="1861544"/>
            <a:chExt cx="4942108" cy="1294063"/>
          </a:xfrm>
        </p:grpSpPr>
        <p:sp>
          <p:nvSpPr>
            <p:cNvPr id="63" name="TextBox 62"/>
            <p:cNvSpPr txBox="1"/>
            <p:nvPr/>
          </p:nvSpPr>
          <p:spPr>
            <a:xfrm>
              <a:off x="9590634" y="1953889"/>
              <a:ext cx="1778113" cy="871008"/>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0" i="0" u="sng" strike="noStrike" kern="0" cap="none" spc="0" normalizeH="0" baseline="0" noProof="0" dirty="0">
                  <a:ln>
                    <a:noFill/>
                  </a:ln>
                  <a:gradFill>
                    <a:gsLst>
                      <a:gs pos="2917">
                        <a:schemeClr val="tx1"/>
                      </a:gs>
                      <a:gs pos="30000">
                        <a:schemeClr val="tx1"/>
                      </a:gs>
                    </a:gsLst>
                    <a:lin ang="5400000" scaled="0"/>
                  </a:gradFill>
                  <a:effectLst/>
                  <a:uLnTx/>
                  <a:uFillTx/>
                </a:rPr>
                <a:t>Report</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Create Visuals</a:t>
              </a:r>
            </a:p>
          </p:txBody>
        </p:sp>
        <p:pic>
          <p:nvPicPr>
            <p:cNvPr id="15" name="Picture 14"/>
            <p:cNvPicPr>
              <a:picLocks noChangeAspect="1"/>
            </p:cNvPicPr>
            <p:nvPr/>
          </p:nvPicPr>
          <p:blipFill>
            <a:blip r:embed="rId5"/>
            <a:stretch>
              <a:fillRect/>
            </a:stretch>
          </p:blipFill>
          <p:spPr>
            <a:xfrm>
              <a:off x="6983498" y="1861544"/>
              <a:ext cx="2607136" cy="1294063"/>
            </a:xfrm>
            <a:prstGeom prst="rect">
              <a:avLst/>
            </a:prstGeom>
            <a:ln>
              <a:solidFill>
                <a:schemeClr val="tx1">
                  <a:lumMod val="50000"/>
                  <a:lumOff val="50000"/>
                </a:schemeClr>
              </a:solidFill>
            </a:ln>
          </p:spPr>
        </p:pic>
        <p:pic>
          <p:nvPicPr>
            <p:cNvPr id="17" name="Picture 16"/>
            <p:cNvPicPr>
              <a:picLocks noChangeAspect="1"/>
            </p:cNvPicPr>
            <p:nvPr/>
          </p:nvPicPr>
          <p:blipFill>
            <a:blip r:embed="rId6"/>
            <a:stretch>
              <a:fillRect/>
            </a:stretch>
          </p:blipFill>
          <p:spPr>
            <a:xfrm>
              <a:off x="6426639" y="1909676"/>
              <a:ext cx="374669" cy="1212912"/>
            </a:xfrm>
            <a:prstGeom prst="rect">
              <a:avLst/>
            </a:prstGeom>
          </p:spPr>
        </p:pic>
        <p:cxnSp>
          <p:nvCxnSpPr>
            <p:cNvPr id="28" name="Straight Arrow Connector 27"/>
            <p:cNvCxnSpPr/>
            <p:nvPr/>
          </p:nvCxnSpPr>
          <p:spPr>
            <a:xfrm>
              <a:off x="6783614" y="2114550"/>
              <a:ext cx="186422" cy="15875"/>
            </a:xfrm>
            <a:prstGeom prst="straightConnector1">
              <a:avLst/>
            </a:prstGeom>
            <a:ln w="28575">
              <a:solidFill>
                <a:srgbClr val="F74E46"/>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13" name="Group 12"/>
          <p:cNvGrpSpPr/>
          <p:nvPr/>
        </p:nvGrpSpPr>
        <p:grpSpPr>
          <a:xfrm>
            <a:off x="6524791" y="3261979"/>
            <a:ext cx="5253455" cy="1285896"/>
            <a:chOff x="6420288" y="3326460"/>
            <a:chExt cx="5253455" cy="1285896"/>
          </a:xfrm>
        </p:grpSpPr>
        <p:pic>
          <p:nvPicPr>
            <p:cNvPr id="18" name="Picture 17"/>
            <p:cNvPicPr>
              <a:picLocks noChangeAspect="1"/>
            </p:cNvPicPr>
            <p:nvPr/>
          </p:nvPicPr>
          <p:blipFill>
            <a:blip r:embed="rId7"/>
            <a:stretch>
              <a:fillRect/>
            </a:stretch>
          </p:blipFill>
          <p:spPr>
            <a:xfrm>
              <a:off x="6420288" y="3394704"/>
              <a:ext cx="387370" cy="1149409"/>
            </a:xfrm>
            <a:prstGeom prst="rect">
              <a:avLst/>
            </a:prstGeom>
          </p:spPr>
        </p:pic>
        <p:sp>
          <p:nvSpPr>
            <p:cNvPr id="64" name="TextBox 63"/>
            <p:cNvSpPr txBox="1"/>
            <p:nvPr/>
          </p:nvSpPr>
          <p:spPr>
            <a:xfrm>
              <a:off x="9590634" y="3549761"/>
              <a:ext cx="2083109" cy="871008"/>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0" i="0" u="sng" strike="noStrike" kern="0" cap="none" spc="0" normalizeH="0" baseline="0" noProof="0" dirty="0">
                  <a:ln>
                    <a:noFill/>
                  </a:ln>
                  <a:gradFill>
                    <a:gsLst>
                      <a:gs pos="2917">
                        <a:schemeClr val="tx1"/>
                      </a:gs>
                      <a:gs pos="30000">
                        <a:schemeClr val="tx1"/>
                      </a:gs>
                    </a:gsLst>
                    <a:lin ang="5400000" scaled="0"/>
                  </a:gradFill>
                  <a:effectLst/>
                  <a:uLnTx/>
                  <a:uFillTx/>
                </a:rPr>
                <a:t>Data (DAX)</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View Tables</a:t>
              </a:r>
              <a:endParaRPr kumimoji="0" lang="en-US" sz="1600" b="0" i="1" u="none" strike="noStrike" kern="0" cap="none" spc="0" normalizeH="0" baseline="0" noProof="0" dirty="0">
                <a:ln>
                  <a:noFill/>
                </a:ln>
                <a:solidFill>
                  <a:schemeClr val="tx1">
                    <a:lumMod val="50000"/>
                    <a:lumOff val="50000"/>
                  </a:schemeClr>
                </a:solidFill>
                <a:effectLst/>
                <a:uLnTx/>
                <a:uFillTx/>
              </a:endParaRPr>
            </a:p>
          </p:txBody>
        </p:sp>
        <p:pic>
          <p:nvPicPr>
            <p:cNvPr id="5" name="Picture 4"/>
            <p:cNvPicPr>
              <a:picLocks noChangeAspect="1"/>
            </p:cNvPicPr>
            <p:nvPr/>
          </p:nvPicPr>
          <p:blipFill>
            <a:blip r:embed="rId8"/>
            <a:stretch>
              <a:fillRect/>
            </a:stretch>
          </p:blipFill>
          <p:spPr>
            <a:xfrm>
              <a:off x="6970036" y="3326460"/>
              <a:ext cx="2620598" cy="1285896"/>
            </a:xfrm>
            <a:prstGeom prst="rect">
              <a:avLst/>
            </a:prstGeom>
          </p:spPr>
        </p:pic>
        <p:cxnSp>
          <p:nvCxnSpPr>
            <p:cNvPr id="32" name="Straight Arrow Connector 31"/>
            <p:cNvCxnSpPr/>
            <p:nvPr/>
          </p:nvCxnSpPr>
          <p:spPr>
            <a:xfrm flipV="1">
              <a:off x="6784725" y="3923444"/>
              <a:ext cx="185311" cy="74296"/>
            </a:xfrm>
            <a:prstGeom prst="straightConnector1">
              <a:avLst/>
            </a:prstGeom>
            <a:ln w="28575">
              <a:solidFill>
                <a:srgbClr val="F74E46"/>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16" name="Group 15"/>
          <p:cNvGrpSpPr/>
          <p:nvPr/>
        </p:nvGrpSpPr>
        <p:grpSpPr>
          <a:xfrm>
            <a:off x="6426639" y="4759522"/>
            <a:ext cx="5119907" cy="1760852"/>
            <a:chOff x="6426639" y="4759522"/>
            <a:chExt cx="5119907" cy="1760852"/>
          </a:xfrm>
        </p:grpSpPr>
        <p:pic>
          <p:nvPicPr>
            <p:cNvPr id="19" name="Picture 18"/>
            <p:cNvPicPr>
              <a:picLocks noChangeAspect="1"/>
            </p:cNvPicPr>
            <p:nvPr/>
          </p:nvPicPr>
          <p:blipFill>
            <a:blip r:embed="rId9"/>
            <a:stretch>
              <a:fillRect/>
            </a:stretch>
          </p:blipFill>
          <p:spPr>
            <a:xfrm>
              <a:off x="6983498" y="4759522"/>
              <a:ext cx="2607136" cy="1760852"/>
            </a:xfrm>
            <a:prstGeom prst="rect">
              <a:avLst/>
            </a:prstGeom>
            <a:ln>
              <a:solidFill>
                <a:schemeClr val="tx1">
                  <a:lumMod val="50000"/>
                  <a:lumOff val="50000"/>
                </a:schemeClr>
              </a:solidFill>
            </a:ln>
          </p:spPr>
        </p:pic>
        <p:pic>
          <p:nvPicPr>
            <p:cNvPr id="21" name="Picture 20"/>
            <p:cNvPicPr>
              <a:picLocks noChangeAspect="1"/>
            </p:cNvPicPr>
            <p:nvPr/>
          </p:nvPicPr>
          <p:blipFill>
            <a:blip r:embed="rId10"/>
            <a:stretch>
              <a:fillRect/>
            </a:stretch>
          </p:blipFill>
          <p:spPr>
            <a:xfrm>
              <a:off x="6426639" y="5066748"/>
              <a:ext cx="374669" cy="1206562"/>
            </a:xfrm>
            <a:prstGeom prst="rect">
              <a:avLst/>
            </a:prstGeom>
          </p:spPr>
        </p:pic>
        <p:sp>
          <p:nvSpPr>
            <p:cNvPr id="65" name="TextBox 64"/>
            <p:cNvSpPr txBox="1"/>
            <p:nvPr/>
          </p:nvSpPr>
          <p:spPr>
            <a:xfrm>
              <a:off x="9621087" y="5157906"/>
              <a:ext cx="1925459" cy="1314206"/>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0" i="0" u="sng" strike="noStrike" kern="0" cap="none" spc="0" normalizeH="0" baseline="0" noProof="0" dirty="0">
                  <a:ln>
                    <a:noFill/>
                  </a:ln>
                  <a:gradFill>
                    <a:gsLst>
                      <a:gs pos="2917">
                        <a:schemeClr val="tx1"/>
                      </a:gs>
                      <a:gs pos="30000">
                        <a:schemeClr val="tx1"/>
                      </a:gs>
                    </a:gsLst>
                    <a:lin ang="5400000" scaled="0"/>
                  </a:gradFill>
                  <a:effectLst/>
                  <a:uLnTx/>
                  <a:uFillTx/>
                </a:rPr>
                <a:t>Relationships</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See how Tables relate to each other</a:t>
              </a:r>
              <a:endParaRPr kumimoji="0" lang="en-US" sz="1600" b="0" i="1" u="none" strike="noStrike" kern="0" cap="none" spc="0" normalizeH="0" baseline="0" noProof="0" dirty="0">
                <a:ln>
                  <a:noFill/>
                </a:ln>
                <a:solidFill>
                  <a:schemeClr val="tx1">
                    <a:lumMod val="50000"/>
                    <a:lumOff val="50000"/>
                  </a:schemeClr>
                </a:solidFill>
                <a:effectLst/>
                <a:uLnTx/>
                <a:uFillTx/>
              </a:endParaRPr>
            </a:p>
          </p:txBody>
        </p:sp>
        <p:cxnSp>
          <p:nvCxnSpPr>
            <p:cNvPr id="33" name="Straight Arrow Connector 32"/>
            <p:cNvCxnSpPr>
              <a:endCxn id="19" idx="1"/>
            </p:cNvCxnSpPr>
            <p:nvPr/>
          </p:nvCxnSpPr>
          <p:spPr>
            <a:xfrm flipV="1">
              <a:off x="6807658" y="5639948"/>
              <a:ext cx="175840" cy="475102"/>
            </a:xfrm>
            <a:prstGeom prst="straightConnector1">
              <a:avLst/>
            </a:prstGeom>
            <a:ln w="28575">
              <a:solidFill>
                <a:srgbClr val="F74E46"/>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10" name="Group 9"/>
          <p:cNvGrpSpPr/>
          <p:nvPr/>
        </p:nvGrpSpPr>
        <p:grpSpPr>
          <a:xfrm>
            <a:off x="377480" y="1260626"/>
            <a:ext cx="2005733" cy="5144447"/>
            <a:chOff x="377480" y="1260626"/>
            <a:chExt cx="2005733" cy="5144447"/>
          </a:xfrm>
        </p:grpSpPr>
        <p:pic>
          <p:nvPicPr>
            <p:cNvPr id="10242" name="Picture 2" descr="C:\Users\barbarar\AppData\Local\Temp\SNAGHTML57b402d.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84533" y="1872533"/>
              <a:ext cx="1133475" cy="3914776"/>
            </a:xfrm>
            <a:prstGeom prst="rect">
              <a:avLst/>
            </a:prstGeom>
            <a:noFill/>
            <a:extLst>
              <a:ext uri="{909E8E84-426E-40DD-AFC4-6F175D3DCCD1}">
                <a14:hiddenFill xmlns:a14="http://schemas.microsoft.com/office/drawing/2010/main">
                  <a:solidFill>
                    <a:srgbClr val="FFFFFF"/>
                  </a:solidFill>
                </a14:hiddenFill>
              </a:ext>
            </a:extLst>
          </p:spPr>
        </p:pic>
        <p:sp>
          <p:nvSpPr>
            <p:cNvPr id="72" name="TextBox 71"/>
            <p:cNvSpPr txBox="1"/>
            <p:nvPr/>
          </p:nvSpPr>
          <p:spPr>
            <a:xfrm>
              <a:off x="377480" y="1260626"/>
              <a:ext cx="2005733" cy="517065"/>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1600" b="0" i="0" u="sng" strike="noStrike" kern="0" cap="none" spc="0" normalizeH="0" baseline="0" noProof="0" dirty="0">
                  <a:ln>
                    <a:noFill/>
                  </a:ln>
                  <a:gradFill>
                    <a:gsLst>
                      <a:gs pos="2917">
                        <a:schemeClr val="tx1"/>
                      </a:gs>
                      <a:gs pos="30000">
                        <a:schemeClr val="tx1"/>
                      </a:gs>
                    </a:gsLst>
                    <a:lin ang="5400000" scaled="0"/>
                  </a:gradFill>
                  <a:effectLst/>
                  <a:uLnTx/>
                  <a:uFillTx/>
                </a:rPr>
                <a:t>Data Sources</a:t>
              </a: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endParaRPr>
            </a:p>
          </p:txBody>
        </p:sp>
        <p:pic>
          <p:nvPicPr>
            <p:cNvPr id="14" name="Picture 2" descr="C:\Users\barbarar\AppData\Local\Temp\SNAGHTML424a2608.PNG"/>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278949" y="5825027"/>
              <a:ext cx="645220" cy="58004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 name="Group 5"/>
          <p:cNvGrpSpPr/>
          <p:nvPr/>
        </p:nvGrpSpPr>
        <p:grpSpPr>
          <a:xfrm>
            <a:off x="4876729" y="2113728"/>
            <a:ext cx="1539703" cy="3906913"/>
            <a:chOff x="4876729" y="2113728"/>
            <a:chExt cx="1539703" cy="3906913"/>
          </a:xfrm>
        </p:grpSpPr>
        <p:cxnSp>
          <p:nvCxnSpPr>
            <p:cNvPr id="23" name="Straight Arrow Connector 22"/>
            <p:cNvCxnSpPr/>
            <p:nvPr/>
          </p:nvCxnSpPr>
          <p:spPr>
            <a:xfrm>
              <a:off x="5869985" y="2114550"/>
              <a:ext cx="492553" cy="1"/>
            </a:xfrm>
            <a:prstGeom prst="straightConnector1">
              <a:avLst/>
            </a:prstGeom>
            <a:ln w="28575">
              <a:solidFill>
                <a:srgbClr val="0079D6"/>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4876729" y="2321084"/>
              <a:ext cx="1126025" cy="738664"/>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1600" b="0" i="1" u="none" strike="noStrike" kern="0" cap="none" spc="0" normalizeH="0" baseline="0" noProof="0" dirty="0">
                  <a:ln>
                    <a:noFill/>
                  </a:ln>
                  <a:solidFill>
                    <a:schemeClr val="tx1">
                      <a:lumMod val="50000"/>
                      <a:lumOff val="50000"/>
                    </a:schemeClr>
                  </a:solidFill>
                  <a:effectLst/>
                  <a:uLnTx/>
                  <a:uFillTx/>
                </a:rPr>
                <a:t>Close &amp; Apply</a:t>
              </a:r>
            </a:p>
          </p:txBody>
        </p:sp>
        <p:sp>
          <p:nvSpPr>
            <p:cNvPr id="39" name="TextBox 38"/>
            <p:cNvSpPr txBox="1"/>
            <p:nvPr/>
          </p:nvSpPr>
          <p:spPr>
            <a:xfrm>
              <a:off x="4994766" y="3122588"/>
              <a:ext cx="813287" cy="192360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100" b="1" i="0" u="none" strike="noStrike" kern="0" cap="none" spc="0" normalizeH="0" baseline="0" noProof="0" dirty="0">
                  <a:ln>
                    <a:noFill/>
                  </a:ln>
                  <a:gradFill>
                    <a:gsLst>
                      <a:gs pos="2917">
                        <a:schemeClr val="tx1"/>
                      </a:gs>
                      <a:gs pos="30000">
                        <a:schemeClr val="tx1"/>
                      </a:gs>
                    </a:gsLst>
                    <a:lin ang="5400000" scaled="0"/>
                  </a:gradFill>
                  <a:effectLst/>
                  <a:uLnTx/>
                  <a:uFillTx/>
                </a:rPr>
                <a:t>Close: </a:t>
              </a:r>
              <a:r>
                <a:rPr kumimoji="0" lang="en-US" sz="1000" b="0" i="0" u="none" strike="noStrike" kern="0" cap="none" spc="0" normalizeH="0" baseline="0" noProof="0" dirty="0">
                  <a:ln>
                    <a:noFill/>
                  </a:ln>
                  <a:gradFill>
                    <a:gsLst>
                      <a:gs pos="2917">
                        <a:schemeClr val="tx1"/>
                      </a:gs>
                      <a:gs pos="30000">
                        <a:schemeClr val="tx1"/>
                      </a:gs>
                    </a:gsLst>
                    <a:lin ang="5400000" scaled="0"/>
                  </a:gradFill>
                  <a:effectLst/>
                  <a:uLnTx/>
                  <a:uFillTx/>
                </a:rPr>
                <a:t>Closes Query Editor </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1100" b="1" i="0" u="none" strike="noStrike" kern="0" cap="none" spc="0" normalizeH="0" baseline="0" noProof="0" dirty="0">
                  <a:ln>
                    <a:noFill/>
                  </a:ln>
                  <a:gradFill>
                    <a:gsLst>
                      <a:gs pos="2917">
                        <a:schemeClr val="tx1"/>
                      </a:gs>
                      <a:gs pos="30000">
                        <a:schemeClr val="tx1"/>
                      </a:gs>
                    </a:gsLst>
                    <a:lin ang="5400000" scaled="0"/>
                  </a:gradFill>
                  <a:effectLst/>
                  <a:uLnTx/>
                  <a:uFillTx/>
                </a:rPr>
                <a:t>Apply: </a:t>
              </a:r>
              <a:r>
                <a:rPr kumimoji="0" lang="en-US" sz="1000" b="0" i="0" u="none" strike="noStrike" kern="0" cap="none" spc="0" normalizeH="0" baseline="0" noProof="0" dirty="0">
                  <a:ln>
                    <a:noFill/>
                  </a:ln>
                  <a:gradFill>
                    <a:gsLst>
                      <a:gs pos="2917">
                        <a:schemeClr val="tx1"/>
                      </a:gs>
                      <a:gs pos="30000">
                        <a:schemeClr val="tx1"/>
                      </a:gs>
                    </a:gsLst>
                    <a:lin ang="5400000" scaled="0"/>
                  </a:gradFill>
                  <a:effectLst/>
                  <a:uLnTx/>
                  <a:uFillTx/>
                </a:rPr>
                <a:t>Loads data from sources to Data Model</a:t>
              </a:r>
            </a:p>
          </p:txBody>
        </p:sp>
        <p:cxnSp>
          <p:nvCxnSpPr>
            <p:cNvPr id="45" name="Straight Arrow Connector 44"/>
            <p:cNvCxnSpPr/>
            <p:nvPr/>
          </p:nvCxnSpPr>
          <p:spPr>
            <a:xfrm>
              <a:off x="5872056" y="4006175"/>
              <a:ext cx="492553" cy="1"/>
            </a:xfrm>
            <a:prstGeom prst="straightConnector1">
              <a:avLst/>
            </a:prstGeom>
            <a:ln w="28575">
              <a:solidFill>
                <a:srgbClr val="0079D6"/>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923879" y="6020640"/>
              <a:ext cx="492553" cy="1"/>
            </a:xfrm>
            <a:prstGeom prst="straightConnector1">
              <a:avLst/>
            </a:prstGeom>
            <a:ln w="28575">
              <a:solidFill>
                <a:srgbClr val="0079D6"/>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866343" y="2113728"/>
              <a:ext cx="22680" cy="3906912"/>
            </a:xfrm>
            <a:prstGeom prst="straightConnector1">
              <a:avLst/>
            </a:prstGeom>
            <a:ln w="28575">
              <a:solidFill>
                <a:srgbClr val="0079D6"/>
              </a:solidFill>
              <a:headEnd type="none"/>
              <a:tailEnd type="non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a:off x="5013669" y="3021788"/>
              <a:ext cx="852674" cy="1"/>
            </a:xfrm>
            <a:prstGeom prst="straightConnector1">
              <a:avLst/>
            </a:prstGeom>
            <a:ln w="28575">
              <a:solidFill>
                <a:srgbClr val="0079D6"/>
              </a:solidFill>
              <a:headEnd type="none"/>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80702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1000"/>
                            </p:stCondLst>
                            <p:childTnLst>
                              <p:par>
                                <p:cTn id="9" presetID="22" presetClass="entr" presetSubtype="8" fill="hold" nodeType="afterEffect">
                                  <p:stCondLst>
                                    <p:cond delay="10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2500"/>
                            </p:stCondLst>
                            <p:childTnLst>
                              <p:par>
                                <p:cTn id="13" presetID="22" presetClass="entr" presetSubtype="8" fill="hold" nodeType="afterEffect">
                                  <p:stCondLst>
                                    <p:cond delay="100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4000"/>
                            </p:stCondLst>
                            <p:childTnLst>
                              <p:par>
                                <p:cTn id="17" presetID="22" presetClass="entr" presetSubtype="1" fill="hold" nodeType="afterEffect">
                                  <p:stCondLst>
                                    <p:cond delay="50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500"/>
                                        <p:tgtEl>
                                          <p:spTgt spid="12"/>
                                        </p:tgtEl>
                                      </p:cBhvr>
                                    </p:animEffect>
                                  </p:childTnLst>
                                </p:cTn>
                              </p:par>
                            </p:childTnLst>
                          </p:cTn>
                        </p:par>
                        <p:par>
                          <p:cTn id="20" fill="hold">
                            <p:stCondLst>
                              <p:cond delay="5000"/>
                            </p:stCondLst>
                            <p:childTnLst>
                              <p:par>
                                <p:cTn id="21" presetID="22" presetClass="entr" presetSubtype="1" fill="hold" nodeType="afterEffect">
                                  <p:stCondLst>
                                    <p:cond delay="500"/>
                                  </p:stCondLst>
                                  <p:childTnLst>
                                    <p:set>
                                      <p:cBhvr>
                                        <p:cTn id="22" dur="1" fill="hold">
                                          <p:stCondLst>
                                            <p:cond delay="0"/>
                                          </p:stCondLst>
                                        </p:cTn>
                                        <p:tgtEl>
                                          <p:spTgt spid="13"/>
                                        </p:tgtEl>
                                        <p:attrNameLst>
                                          <p:attrName>style.visibility</p:attrName>
                                        </p:attrNameLst>
                                      </p:cBhvr>
                                      <p:to>
                                        <p:strVal val="visible"/>
                                      </p:to>
                                    </p:set>
                                    <p:animEffect transition="in" filter="wipe(up)">
                                      <p:cBhvr>
                                        <p:cTn id="23" dur="500"/>
                                        <p:tgtEl>
                                          <p:spTgt spid="13"/>
                                        </p:tgtEl>
                                      </p:cBhvr>
                                    </p:animEffect>
                                  </p:childTnLst>
                                </p:cTn>
                              </p:par>
                            </p:childTnLst>
                          </p:cTn>
                        </p:par>
                        <p:par>
                          <p:cTn id="24" fill="hold">
                            <p:stCondLst>
                              <p:cond delay="6000"/>
                            </p:stCondLst>
                            <p:childTnLst>
                              <p:par>
                                <p:cTn id="25" presetID="22" presetClass="entr" presetSubtype="1" fill="hold" nodeType="afterEffect">
                                  <p:stCondLst>
                                    <p:cond delay="500"/>
                                  </p:stCondLst>
                                  <p:childTnLst>
                                    <p:set>
                                      <p:cBhvr>
                                        <p:cTn id="26" dur="1" fill="hold">
                                          <p:stCondLst>
                                            <p:cond delay="0"/>
                                          </p:stCondLst>
                                        </p:cTn>
                                        <p:tgtEl>
                                          <p:spTgt spid="16"/>
                                        </p:tgtEl>
                                        <p:attrNameLst>
                                          <p:attrName>style.visibility</p:attrName>
                                        </p:attrNameLst>
                                      </p:cBhvr>
                                      <p:to>
                                        <p:strVal val="visible"/>
                                      </p:to>
                                    </p:set>
                                    <p:animEffect transition="in" filter="wipe(up)">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Before we get to Time Intelligence - Let us apply all of the DAX techniques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Advanced DAX</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2"/>
          <p:cNvSpPr>
            <a:spLocks noChangeArrowheads="1"/>
          </p:cNvSpPr>
          <p:nvPr/>
        </p:nvSpPr>
        <p:spPr bwMode="auto">
          <a:xfrm>
            <a:off x="355042" y="2546541"/>
            <a:ext cx="6020358"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b="1" dirty="0">
                <a:solidFill>
                  <a:schemeClr val="tx1">
                    <a:lumMod val="60000"/>
                    <a:lumOff val="40000"/>
                  </a:schemeClr>
                </a:solidFill>
                <a:latin typeface="+mn-lt"/>
              </a:rPr>
              <a:t>[SalesYTD] =</a:t>
            </a:r>
          </a:p>
          <a:p>
            <a:pPr lvl="0"/>
            <a:r>
              <a:rPr lang="en-US" altLang="en-US" b="1" dirty="0">
                <a:solidFill>
                  <a:schemeClr val="tx1">
                    <a:lumMod val="60000"/>
                    <a:lumOff val="40000"/>
                  </a:schemeClr>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CALCULATE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[Total Sales],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FILTER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ALL ( DateDim),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DateDim[Year] = MAX ( DateDim[Year]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&amp;&amp; DateDim[Date] &lt;= MAX( DateDim[Date]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a:t>
            </a:r>
          </a:p>
        </p:txBody>
      </p:sp>
      <p:sp>
        <p:nvSpPr>
          <p:cNvPr id="10" name="Rectangle 9"/>
          <p:cNvSpPr/>
          <p:nvPr/>
        </p:nvSpPr>
        <p:spPr>
          <a:xfrm>
            <a:off x="5679372" y="2451130"/>
            <a:ext cx="6096000" cy="2726900"/>
          </a:xfrm>
          <a:prstGeom prst="rect">
            <a:avLst/>
          </a:prstGeom>
        </p:spPr>
        <p:txBody>
          <a:bodyPr>
            <a:spAutoFit/>
          </a:bodyPr>
          <a:lstStyle/>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In a CALCULATE statement Filter arguments are evaluated first</a:t>
            </a:r>
          </a:p>
          <a:p>
            <a:pPr marL="800100" lvl="1"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The Filter in this case comes from a FILTER function</a:t>
            </a:r>
          </a:p>
          <a:p>
            <a:pPr marL="800100" lvl="1"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FILTER function is an iterator</a:t>
            </a:r>
          </a:p>
        </p:txBody>
      </p:sp>
    </p:spTree>
    <p:extLst>
      <p:ext uri="{BB962C8B-B14F-4D97-AF65-F5344CB8AC3E}">
        <p14:creationId xmlns:p14="http://schemas.microsoft.com/office/powerpoint/2010/main" val="1047624378"/>
      </p:ext>
    </p:extLst>
  </p:cSld>
  <p:clrMapOvr>
    <a:masterClrMapping/>
  </p:clrMapOvr>
  <p:transition>
    <p:fade/>
  </p:transition>
</p:sld>
</file>

<file path=ppt/slides/slide1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Let us apply all of the data modeling techniques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Advanced DAX</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2"/>
          <p:cNvSpPr>
            <a:spLocks noChangeArrowheads="1"/>
          </p:cNvSpPr>
          <p:nvPr/>
        </p:nvSpPr>
        <p:spPr bwMode="auto">
          <a:xfrm>
            <a:off x="355042" y="2546541"/>
            <a:ext cx="6020358"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b="1" dirty="0">
                <a:solidFill>
                  <a:schemeClr val="tx1">
                    <a:lumMod val="60000"/>
                    <a:lumOff val="40000"/>
                  </a:schemeClr>
                </a:solidFill>
                <a:latin typeface="+mn-lt"/>
              </a:rPr>
              <a:t>[SalesYTD] =</a:t>
            </a:r>
          </a:p>
          <a:p>
            <a:pPr lvl="0"/>
            <a:r>
              <a:rPr lang="en-US" altLang="en-US" b="1" dirty="0">
                <a:solidFill>
                  <a:schemeClr val="tx1">
                    <a:lumMod val="60000"/>
                    <a:lumOff val="40000"/>
                  </a:schemeClr>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CALCULATE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[Total Sales],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FILTER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ALL ( DateDim),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t>
            </a:r>
            <a:r>
              <a:rPr lang="en-US" altLang="en-US" b="1" dirty="0">
                <a:solidFill>
                  <a:schemeClr val="tx1">
                    <a:lumMod val="60000"/>
                    <a:lumOff val="40000"/>
                  </a:schemeClr>
                </a:solidFill>
                <a:latin typeface="+mn-lt"/>
              </a:rPr>
              <a:t>DateDim[Year] = MAX ( DateDim[Year]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&amp;&amp; DateDim[Date] &lt;= MAX( DateDim[Date]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a:t>
            </a:r>
          </a:p>
        </p:txBody>
      </p:sp>
      <p:sp>
        <p:nvSpPr>
          <p:cNvPr id="9" name="Rectangle 8"/>
          <p:cNvSpPr/>
          <p:nvPr/>
        </p:nvSpPr>
        <p:spPr>
          <a:xfrm>
            <a:off x="5729476" y="2597358"/>
            <a:ext cx="6096000" cy="1498872"/>
          </a:xfrm>
          <a:prstGeom prst="rect">
            <a:avLst/>
          </a:prstGeom>
        </p:spPr>
        <p:txBody>
          <a:bodyPr>
            <a:spAutoFit/>
          </a:bodyPr>
          <a:lstStyle/>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In a FILTER statement the input Table is evaluated first </a:t>
            </a: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ALL statement means take all DateDim</a:t>
            </a:r>
          </a:p>
        </p:txBody>
      </p:sp>
    </p:spTree>
    <p:extLst>
      <p:ext uri="{BB962C8B-B14F-4D97-AF65-F5344CB8AC3E}">
        <p14:creationId xmlns:p14="http://schemas.microsoft.com/office/powerpoint/2010/main" val="3286275267"/>
      </p:ext>
    </p:extLst>
  </p:cSld>
  <p:clrMapOvr>
    <a:masterClrMapping/>
  </p:clrMapOvr>
  <p:transition>
    <p:fade/>
  </p:transition>
</p:sld>
</file>

<file path=ppt/slides/slide1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Let us apply all of the data modeling techniques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46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Advanced DAX</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2"/>
          <p:cNvSpPr>
            <a:spLocks noChangeArrowheads="1"/>
          </p:cNvSpPr>
          <p:nvPr/>
        </p:nvSpPr>
        <p:spPr bwMode="auto">
          <a:xfrm>
            <a:off x="355042" y="2546541"/>
            <a:ext cx="6096558"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b="1" dirty="0">
                <a:solidFill>
                  <a:schemeClr val="tx1">
                    <a:lumMod val="60000"/>
                    <a:lumOff val="40000"/>
                  </a:schemeClr>
                </a:solidFill>
                <a:latin typeface="+mn-lt"/>
              </a:rPr>
              <a:t>[SalesYTD] =</a:t>
            </a:r>
          </a:p>
          <a:p>
            <a:pPr lvl="0"/>
            <a:r>
              <a:rPr lang="en-US" altLang="en-US" b="1" dirty="0">
                <a:solidFill>
                  <a:schemeClr val="tx1">
                    <a:lumMod val="60000"/>
                    <a:lumOff val="40000"/>
                  </a:schemeClr>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CALCULATE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[Total Sales],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FILTER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ALL ( DateDim)</a:t>
            </a:r>
            <a:r>
              <a:rPr lang="en-US" altLang="en-US" b="1" dirty="0">
                <a:solidFill>
                  <a:srgbClr val="00B0F0"/>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DateDim[Year] = MAX ( DateDim[Year]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t>
            </a:r>
            <a:r>
              <a:rPr lang="en-US" altLang="en-US" b="1" dirty="0">
                <a:solidFill>
                  <a:srgbClr val="FF0000"/>
                </a:solidFill>
                <a:latin typeface="+mn-lt"/>
              </a:rPr>
              <a:t>&amp;&amp; </a:t>
            </a:r>
            <a:r>
              <a:rPr lang="en-US" altLang="en-US" b="1" dirty="0">
                <a:solidFill>
                  <a:srgbClr val="00B0F0"/>
                </a:solidFill>
                <a:latin typeface="+mn-lt"/>
              </a:rPr>
              <a:t>DateDim[Date] &lt;= MAX(DateDim[Date]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t>
            </a:r>
            <a:r>
              <a:rPr lang="en-US" altLang="en-US" b="1" dirty="0">
                <a:solidFill>
                  <a:schemeClr val="tx1">
                    <a:lumMod val="60000"/>
                    <a:lumOff val="40000"/>
                  </a:schemeClr>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a:t>
            </a:r>
          </a:p>
        </p:txBody>
      </p:sp>
      <p:sp>
        <p:nvSpPr>
          <p:cNvPr id="9" name="Rectangle 8"/>
          <p:cNvSpPr/>
          <p:nvPr/>
        </p:nvSpPr>
        <p:spPr>
          <a:xfrm>
            <a:off x="5704423" y="2721072"/>
            <a:ext cx="6096000" cy="1985159"/>
          </a:xfrm>
          <a:prstGeom prst="rect">
            <a:avLst/>
          </a:prstGeom>
        </p:spPr>
        <p:txBody>
          <a:bodyPr>
            <a:spAutoFit/>
          </a:bodyPr>
          <a:lstStyle/>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Iterate through each row in DateDim</a:t>
            </a:r>
          </a:p>
          <a:p>
            <a:pPr lvl="1">
              <a:lnSpc>
                <a:spcPct val="90000"/>
              </a:lnSpc>
              <a:spcAft>
                <a:spcPts val="600"/>
              </a:spcAft>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Check for condition based on row context and filter context</a:t>
            </a:r>
          </a:p>
          <a:p>
            <a:pPr lvl="1">
              <a:lnSpc>
                <a:spcPct val="90000"/>
              </a:lnSpc>
              <a:spcAft>
                <a:spcPts val="600"/>
              </a:spcAft>
            </a:pPr>
            <a:endParaRPr lang="en-US" sz="2400" dirty="0">
              <a:gradFill>
                <a:gsLst>
                  <a:gs pos="2917">
                    <a:schemeClr val="tx1"/>
                  </a:gs>
                  <a:gs pos="30000">
                    <a:schemeClr val="tx1"/>
                  </a:gs>
                </a:gsLst>
                <a:lin ang="5400000" scaled="0"/>
              </a:gradFill>
            </a:endParaRPr>
          </a:p>
        </p:txBody>
      </p:sp>
      <p:sp>
        <p:nvSpPr>
          <p:cNvPr id="10" name="Rectangle 9">
            <a:extLst>
              <a:ext uri="{FF2B5EF4-FFF2-40B4-BE49-F238E27FC236}">
                <a16:creationId xmlns:a16="http://schemas.microsoft.com/office/drawing/2014/main" id="{A5A2DF4C-94E2-4C0A-976E-359DA8C034F5}"/>
              </a:ext>
            </a:extLst>
          </p:cNvPr>
          <p:cNvSpPr/>
          <p:nvPr/>
        </p:nvSpPr>
        <p:spPr>
          <a:xfrm>
            <a:off x="865" y="6457890"/>
            <a:ext cx="12190271" cy="400110"/>
          </a:xfrm>
          <a:prstGeom prst="rect">
            <a:avLst/>
          </a:prstGeom>
          <a:solidFill>
            <a:schemeClr val="bg1"/>
          </a:solidFill>
        </p:spPr>
        <p:txBody>
          <a:bodyPr wrap="square">
            <a:spAutoFit/>
          </a:bodyPr>
          <a:lstStyle/>
          <a:p>
            <a:r>
              <a:rPr lang="en-US" sz="2000" b="1" dirty="0">
                <a:gradFill>
                  <a:gsLst>
                    <a:gs pos="2917">
                      <a:schemeClr val="tx1"/>
                    </a:gs>
                    <a:gs pos="30000">
                      <a:schemeClr val="tx1"/>
                    </a:gs>
                  </a:gsLst>
                  <a:lin ang="5400000" scaled="0"/>
                </a:gradFill>
              </a:rPr>
              <a:t>  Pro Tip: </a:t>
            </a:r>
            <a:r>
              <a:rPr lang="en-US" sz="2000" dirty="0">
                <a:gradFill>
                  <a:gsLst>
                    <a:gs pos="2917">
                      <a:schemeClr val="tx1"/>
                    </a:gs>
                    <a:gs pos="30000">
                      <a:schemeClr val="tx1"/>
                    </a:gs>
                  </a:gsLst>
                  <a:lin ang="5400000" scaled="0"/>
                </a:gradFill>
              </a:rPr>
              <a:t> if you need to concatenate two conditions with an </a:t>
            </a:r>
            <a:r>
              <a:rPr lang="en-US" sz="2000" b="1" dirty="0">
                <a:gradFill>
                  <a:gsLst>
                    <a:gs pos="2917">
                      <a:schemeClr val="tx1"/>
                    </a:gs>
                    <a:gs pos="30000">
                      <a:schemeClr val="tx1"/>
                    </a:gs>
                  </a:gsLst>
                  <a:lin ang="5400000" scaled="0"/>
                </a:gradFill>
              </a:rPr>
              <a:t>AND</a:t>
            </a:r>
            <a:r>
              <a:rPr lang="en-US" sz="2000" dirty="0">
                <a:gradFill>
                  <a:gsLst>
                    <a:gs pos="2917">
                      <a:schemeClr val="tx1"/>
                    </a:gs>
                    <a:gs pos="30000">
                      <a:schemeClr val="tx1"/>
                    </a:gs>
                  </a:gsLst>
                  <a:lin ang="5400000" scaled="0"/>
                </a:gradFill>
              </a:rPr>
              <a:t> use </a:t>
            </a:r>
            <a:r>
              <a:rPr lang="en-US" sz="2000" b="1" dirty="0">
                <a:gradFill>
                  <a:gsLst>
                    <a:gs pos="2917">
                      <a:schemeClr val="tx1"/>
                    </a:gs>
                    <a:gs pos="30000">
                      <a:schemeClr val="tx1"/>
                    </a:gs>
                  </a:gsLst>
                  <a:lin ang="5400000" scaled="0"/>
                </a:gradFill>
              </a:rPr>
              <a:t>&amp;&amp;</a:t>
            </a:r>
            <a:r>
              <a:rPr lang="en-US" sz="2000" dirty="0">
                <a:gradFill>
                  <a:gsLst>
                    <a:gs pos="2917">
                      <a:schemeClr val="tx1"/>
                    </a:gs>
                    <a:gs pos="30000">
                      <a:schemeClr val="tx1"/>
                    </a:gs>
                  </a:gsLst>
                  <a:lin ang="5400000" scaled="0"/>
                </a:gradFill>
              </a:rPr>
              <a:t> for and </a:t>
            </a:r>
            <a:r>
              <a:rPr lang="en-US" sz="2000" b="1" dirty="0">
                <a:gradFill>
                  <a:gsLst>
                    <a:gs pos="2917">
                      <a:schemeClr val="tx1"/>
                    </a:gs>
                    <a:gs pos="30000">
                      <a:schemeClr val="tx1"/>
                    </a:gs>
                  </a:gsLst>
                  <a:lin ang="5400000" scaled="0"/>
                </a:gradFill>
              </a:rPr>
              <a:t>OR</a:t>
            </a:r>
            <a:r>
              <a:rPr lang="en-US" sz="2000" dirty="0">
                <a:gradFill>
                  <a:gsLst>
                    <a:gs pos="2917">
                      <a:schemeClr val="tx1"/>
                    </a:gs>
                    <a:gs pos="30000">
                      <a:schemeClr val="tx1"/>
                    </a:gs>
                  </a:gsLst>
                  <a:lin ang="5400000" scaled="0"/>
                </a:gradFill>
              </a:rPr>
              <a:t> use </a:t>
            </a:r>
            <a:r>
              <a:rPr lang="en-US" sz="2000" b="1" dirty="0">
                <a:gradFill>
                  <a:gsLst>
                    <a:gs pos="2917">
                      <a:schemeClr val="tx1"/>
                    </a:gs>
                    <a:gs pos="30000">
                      <a:schemeClr val="tx1"/>
                    </a:gs>
                  </a:gsLst>
                  <a:lin ang="5400000" scaled="0"/>
                </a:gradFill>
              </a:rPr>
              <a:t>||</a:t>
            </a:r>
            <a:endParaRPr lang="en-US" sz="2000" b="1" dirty="0"/>
          </a:p>
        </p:txBody>
      </p:sp>
    </p:spTree>
    <p:extLst>
      <p:ext uri="{BB962C8B-B14F-4D97-AF65-F5344CB8AC3E}">
        <p14:creationId xmlns:p14="http://schemas.microsoft.com/office/powerpoint/2010/main" val="3327529736"/>
      </p:ext>
    </p:extLst>
  </p:cSld>
  <p:clrMapOvr>
    <a:masterClrMapping/>
  </p:clrMapOvr>
  <p:transition>
    <p:fade/>
  </p:transition>
</p:sld>
</file>

<file path=ppt/slides/slide1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Let us apply all of data modeling techniques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Advanced DAX</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2"/>
          <p:cNvSpPr>
            <a:spLocks noChangeArrowheads="1"/>
          </p:cNvSpPr>
          <p:nvPr/>
        </p:nvSpPr>
        <p:spPr bwMode="auto">
          <a:xfrm>
            <a:off x="355042" y="2546541"/>
            <a:ext cx="6337858"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b="1" dirty="0">
                <a:solidFill>
                  <a:schemeClr val="tx1">
                    <a:lumMod val="60000"/>
                    <a:lumOff val="40000"/>
                  </a:schemeClr>
                </a:solidFill>
                <a:latin typeface="+mn-lt"/>
              </a:rPr>
              <a:t>[SalesYTD] =</a:t>
            </a:r>
          </a:p>
          <a:p>
            <a:pPr lvl="0"/>
            <a:r>
              <a:rPr lang="en-US" altLang="en-US" b="1" dirty="0">
                <a:solidFill>
                  <a:schemeClr val="tx1">
                    <a:lumMod val="60000"/>
                    <a:lumOff val="40000"/>
                  </a:schemeClr>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CALCULATE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[Total Sales],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FILTER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ALL ( DateDim),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DateDim[Year] = MAX ( DateDim[Year] )</a:t>
            </a:r>
          </a:p>
          <a:p>
            <a:pPr lvl="0"/>
            <a:r>
              <a:rPr lang="en-US" altLang="en-US" b="1" dirty="0">
                <a:solidFill>
                  <a:srgbClr val="00B0F0"/>
                </a:solidFill>
                <a:latin typeface="+mn-lt"/>
              </a:rPr>
              <a:t>            &amp;&amp; DateDim[Date] &lt;= MAX(</a:t>
            </a:r>
            <a:r>
              <a:rPr lang="en-US" altLang="en-US" b="1" dirty="0">
                <a:solidFill>
                  <a:srgbClr val="00B0F0"/>
                </a:solidFill>
              </a:rPr>
              <a:t>DateDim</a:t>
            </a:r>
            <a:r>
              <a:rPr lang="en-US" altLang="en-US" b="1" dirty="0">
                <a:solidFill>
                  <a:srgbClr val="00B0F0"/>
                </a:solidFill>
                <a:latin typeface="+mn-lt"/>
              </a:rPr>
              <a:t>[Date]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a:t>
            </a:r>
          </a:p>
        </p:txBody>
      </p:sp>
      <p:sp>
        <p:nvSpPr>
          <p:cNvPr id="9" name="Rectangle 8"/>
          <p:cNvSpPr/>
          <p:nvPr/>
        </p:nvSpPr>
        <p:spPr>
          <a:xfrm>
            <a:off x="5704424" y="3372456"/>
            <a:ext cx="6096000" cy="1985159"/>
          </a:xfrm>
          <a:prstGeom prst="rect">
            <a:avLst/>
          </a:prstGeom>
        </p:spPr>
        <p:txBody>
          <a:bodyPr>
            <a:spAutoFit/>
          </a:bodyPr>
          <a:lstStyle/>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Now you have a FILTERED list of dates</a:t>
            </a:r>
          </a:p>
          <a:p>
            <a:pPr lvl="1">
              <a:lnSpc>
                <a:spcPct val="90000"/>
              </a:lnSpc>
              <a:spcAft>
                <a:spcPts val="600"/>
              </a:spcAft>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Use this to update the filter context (since it is in a CALCULATE statement)</a:t>
            </a:r>
          </a:p>
          <a:p>
            <a:pPr lvl="1">
              <a:lnSpc>
                <a:spcPct val="90000"/>
              </a:lnSpc>
              <a:spcAft>
                <a:spcPts val="600"/>
              </a:spcAft>
            </a:pP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0286994"/>
      </p:ext>
    </p:extLst>
  </p:cSld>
  <p:clrMapOvr>
    <a:masterClrMapping/>
  </p:clrMapOvr>
  <p:transition>
    <p:fade/>
  </p:transition>
</p:sld>
</file>

<file path=ppt/slides/slide1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Let us apply all of the data modeling techniques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Advanced DAX</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2"/>
          <p:cNvSpPr>
            <a:spLocks noChangeArrowheads="1"/>
          </p:cNvSpPr>
          <p:nvPr/>
        </p:nvSpPr>
        <p:spPr bwMode="auto">
          <a:xfrm>
            <a:off x="355042" y="2546541"/>
            <a:ext cx="5944158"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b="1" dirty="0">
                <a:solidFill>
                  <a:schemeClr val="tx1">
                    <a:lumMod val="60000"/>
                    <a:lumOff val="40000"/>
                  </a:schemeClr>
                </a:solidFill>
                <a:latin typeface="+mn-lt"/>
              </a:rPr>
              <a:t>[SalesYTD] =</a:t>
            </a:r>
          </a:p>
          <a:p>
            <a:pPr lvl="0"/>
            <a:r>
              <a:rPr lang="en-US" altLang="en-US" b="1" dirty="0">
                <a:solidFill>
                  <a:schemeClr val="tx1">
                    <a:lumMod val="60000"/>
                    <a:lumOff val="40000"/>
                  </a:schemeClr>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CALCULATE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bg1">
                    <a:lumMod val="75000"/>
                  </a:schemeClr>
                </a:solidFill>
                <a:latin typeface="+mn-lt"/>
              </a:rPr>
              <a:t>    </a:t>
            </a:r>
            <a:r>
              <a:rPr lang="en-US" altLang="en-US" b="1" dirty="0">
                <a:solidFill>
                  <a:srgbClr val="00B0F0"/>
                </a:solidFill>
                <a:latin typeface="+mn-lt"/>
              </a:rPr>
              <a:t>[Total Sales]</a:t>
            </a:r>
            <a:r>
              <a:rPr lang="en-US" altLang="en-US" b="1" dirty="0">
                <a:solidFill>
                  <a:schemeClr val="bg1">
                    <a:lumMod val="75000"/>
                  </a:schemeClr>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a:t>
            </a:r>
            <a:r>
              <a:rPr lang="en-US" altLang="en-US" b="1" dirty="0">
                <a:solidFill>
                  <a:schemeClr val="tx1">
                    <a:lumMod val="60000"/>
                    <a:lumOff val="40000"/>
                  </a:schemeClr>
                </a:solidFill>
                <a:latin typeface="+mn-lt"/>
              </a:rPr>
              <a:t>FILTER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ALL ( DateDim),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DateDim[Year] = MAX ( DateDim[Year]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&amp;&amp; DateDim[Date] &lt;= MAX(DateDim[Date]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chemeClr val="tx1">
                    <a:lumMod val="60000"/>
                    <a:lumOff val="40000"/>
                  </a:schemeClr>
                </a:solidFill>
                <a:latin typeface="+mn-lt"/>
              </a:rPr>
              <a:t>)</a:t>
            </a:r>
          </a:p>
        </p:txBody>
      </p:sp>
      <p:sp>
        <p:nvSpPr>
          <p:cNvPr id="9" name="Rectangle 8"/>
          <p:cNvSpPr/>
          <p:nvPr/>
        </p:nvSpPr>
        <p:spPr>
          <a:xfrm>
            <a:off x="5704424" y="3552970"/>
            <a:ext cx="6096000" cy="757130"/>
          </a:xfrm>
          <a:prstGeom prst="rect">
            <a:avLst/>
          </a:prstGeom>
        </p:spPr>
        <p:txBody>
          <a:bodyPr>
            <a:spAutoFit/>
          </a:bodyPr>
          <a:lstStyle/>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Use updated FILTER context to evaluate ‘Total Sales’</a:t>
            </a:r>
          </a:p>
        </p:txBody>
      </p:sp>
    </p:spTree>
    <p:extLst>
      <p:ext uri="{BB962C8B-B14F-4D97-AF65-F5344CB8AC3E}">
        <p14:creationId xmlns:p14="http://schemas.microsoft.com/office/powerpoint/2010/main" val="960101269"/>
      </p:ext>
    </p:extLst>
  </p:cSld>
  <p:clrMapOvr>
    <a:masterClrMapping/>
  </p:clrMapOvr>
  <p:transition>
    <p:fade/>
  </p:transition>
</p:sld>
</file>

<file path=ppt/slides/slide1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Introducing Time Intelligence – There is an App for that!!</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46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Advanced DAX – Time Intelligence</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2"/>
          <p:cNvSpPr>
            <a:spLocks noChangeArrowheads="1"/>
          </p:cNvSpPr>
          <p:nvPr/>
        </p:nvSpPr>
        <p:spPr bwMode="auto">
          <a:xfrm>
            <a:off x="355042" y="2546542"/>
            <a:ext cx="5549799"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b="1" dirty="0">
                <a:solidFill>
                  <a:srgbClr val="00B0F0"/>
                </a:solidFill>
                <a:latin typeface="+mn-lt"/>
              </a:rPr>
              <a:t>[SalesYTD Easier] =</a:t>
            </a:r>
            <a:br>
              <a:rPr lang="en-US" altLang="en-US" b="1" dirty="0">
                <a:solidFill>
                  <a:srgbClr val="00B0F0"/>
                </a:solidFill>
                <a:latin typeface="+mn-lt"/>
              </a:rPr>
            </a:br>
            <a:r>
              <a:rPr lang="en-US" altLang="en-US" b="1" dirty="0">
                <a:solidFill>
                  <a:srgbClr val="00B0F0"/>
                </a:solidFill>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CALCULATE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[Total Sales],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    DATESYTD(DateDim[Date])</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solidFill>
                  <a:srgbClr val="00B0F0"/>
                </a:solidFill>
                <a:latin typeface="+mn-lt"/>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b="1" dirty="0">
              <a:solidFill>
                <a:srgbClr val="00B0F0"/>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b="1" dirty="0">
              <a:solidFill>
                <a:srgbClr val="00B0F0"/>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b="1" dirty="0">
              <a:solidFill>
                <a:srgbClr val="00B0F0"/>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b="1" dirty="0">
              <a:solidFill>
                <a:srgbClr val="00B0F0"/>
              </a:solidFill>
              <a:latin typeface="+mn-lt"/>
            </a:endParaRPr>
          </a:p>
        </p:txBody>
      </p:sp>
      <p:sp>
        <p:nvSpPr>
          <p:cNvPr id="9" name="Rectangle 8"/>
          <p:cNvSpPr/>
          <p:nvPr/>
        </p:nvSpPr>
        <p:spPr>
          <a:xfrm>
            <a:off x="5539672" y="2508679"/>
            <a:ext cx="6096000" cy="2240613"/>
          </a:xfrm>
          <a:prstGeom prst="rect">
            <a:avLst/>
          </a:prstGeom>
        </p:spPr>
        <p:txBody>
          <a:bodyPr>
            <a:spAutoFit/>
          </a:bodyPr>
          <a:lstStyle/>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This allows you to write the formula without being a DAX guru!</a:t>
            </a:r>
          </a:p>
          <a:p>
            <a:pPr marL="800100" lvl="1"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Microsoft is continuously improving Time Intelligence functions to make it simple to use</a:t>
            </a:r>
          </a:p>
        </p:txBody>
      </p:sp>
      <p:sp>
        <p:nvSpPr>
          <p:cNvPr id="10" name="Rectangle 9"/>
          <p:cNvSpPr/>
          <p:nvPr/>
        </p:nvSpPr>
        <p:spPr>
          <a:xfrm>
            <a:off x="267500" y="6152527"/>
            <a:ext cx="12283721" cy="523220"/>
          </a:xfrm>
          <a:prstGeom prst="rect">
            <a:avLst/>
          </a:prstGeom>
        </p:spPr>
        <p:txBody>
          <a:bodyPr wrap="square">
            <a:spAutoFit/>
          </a:bodyPr>
          <a:lstStyle/>
          <a:p>
            <a:r>
              <a:rPr lang="en-US" sz="2800" b="1" spc="-100" dirty="0">
                <a:ln w="3175">
                  <a:noFill/>
                </a:ln>
                <a:gradFill>
                  <a:gsLst>
                    <a:gs pos="1250">
                      <a:srgbClr val="505050"/>
                    </a:gs>
                    <a:gs pos="100000">
                      <a:srgbClr val="505050"/>
                    </a:gs>
                  </a:gsLst>
                  <a:lin ang="5400000" scaled="0"/>
                </a:gradFill>
                <a:cs typeface="Segoe UI" pitchFamily="34" charset="0"/>
              </a:rPr>
              <a:t>Time Intelligence functions are your friends – They will save you time!</a:t>
            </a:r>
            <a:endParaRPr lang="en-US" dirty="0"/>
          </a:p>
        </p:txBody>
      </p:sp>
    </p:spTree>
    <p:extLst>
      <p:ext uri="{BB962C8B-B14F-4D97-AF65-F5344CB8AC3E}">
        <p14:creationId xmlns:p14="http://schemas.microsoft.com/office/powerpoint/2010/main" val="1723946504"/>
      </p:ext>
    </p:extLst>
  </p:cSld>
  <p:clrMapOvr>
    <a:masterClrMapping/>
  </p:clrMapOvr>
  <p:transition>
    <p:fade/>
  </p:transition>
</p:sld>
</file>

<file path=ppt/slides/slide1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Month Over Month</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Advanced DAX – Time Intelligence</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2"/>
          <p:cNvSpPr>
            <a:spLocks noChangeArrowheads="1"/>
          </p:cNvSpPr>
          <p:nvPr/>
        </p:nvSpPr>
        <p:spPr bwMode="auto">
          <a:xfrm>
            <a:off x="355042" y="2315087"/>
            <a:ext cx="5549799" cy="36009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b="1" dirty="0">
                <a:solidFill>
                  <a:srgbClr val="00B0F0"/>
                </a:solidFill>
                <a:latin typeface="+mn-lt"/>
              </a:rPr>
              <a:t>Total Sales Last Month = </a:t>
            </a:r>
          </a:p>
          <a:p>
            <a:pPr lvl="0"/>
            <a:endParaRPr lang="en-US" altLang="en-US" b="1" dirty="0">
              <a:solidFill>
                <a:srgbClr val="00B0F0"/>
              </a:solidFill>
              <a:latin typeface="+mn-lt"/>
            </a:endParaRPr>
          </a:p>
          <a:p>
            <a:pPr lvl="0"/>
            <a:r>
              <a:rPr lang="en-US" altLang="en-US" b="1" dirty="0">
                <a:solidFill>
                  <a:srgbClr val="00B0F0"/>
                </a:solidFill>
                <a:latin typeface="+mn-lt"/>
              </a:rPr>
              <a:t>CALCULATE([Total Sales], </a:t>
            </a:r>
          </a:p>
          <a:p>
            <a:pPr lvl="0"/>
            <a:endParaRPr lang="en-US" altLang="en-US" b="1" dirty="0">
              <a:solidFill>
                <a:srgbClr val="00B0F0"/>
              </a:solidFill>
              <a:latin typeface="+mn-lt"/>
            </a:endParaRPr>
          </a:p>
          <a:p>
            <a:pPr lvl="0"/>
            <a:r>
              <a:rPr lang="en-US" altLang="en-US" b="1" dirty="0">
                <a:solidFill>
                  <a:srgbClr val="00B0F0"/>
                </a:solidFill>
                <a:latin typeface="+mn-lt"/>
              </a:rPr>
              <a:t>    PREVIOUSMONTH(DateDim[Date]))</a:t>
            </a:r>
          </a:p>
          <a:p>
            <a:pPr lvl="0"/>
            <a:endParaRPr lang="en-US" altLang="en-US" b="1" dirty="0">
              <a:solidFill>
                <a:srgbClr val="00B0F0"/>
              </a:solidFill>
              <a:latin typeface="+mn-lt"/>
            </a:endParaRPr>
          </a:p>
          <a:p>
            <a:pPr lvl="0"/>
            <a:endParaRPr lang="en-US" altLang="en-US" b="1" dirty="0">
              <a:solidFill>
                <a:srgbClr val="00B0F0"/>
              </a:solidFill>
              <a:latin typeface="+mn-lt"/>
            </a:endParaRPr>
          </a:p>
          <a:p>
            <a:pPr lvl="0"/>
            <a:endParaRPr lang="en-US" altLang="en-US" b="1" dirty="0">
              <a:solidFill>
                <a:srgbClr val="00B0F0"/>
              </a:solidFill>
              <a:latin typeface="+mn-lt"/>
            </a:endParaRPr>
          </a:p>
          <a:p>
            <a:pPr lvl="0"/>
            <a:r>
              <a:rPr lang="en-US" altLang="en-US" b="1" dirty="0">
                <a:solidFill>
                  <a:srgbClr val="00B0F0"/>
                </a:solidFill>
                <a:latin typeface="+mn-lt"/>
              </a:rPr>
              <a:t>MoM = </a:t>
            </a:r>
          </a:p>
          <a:p>
            <a:pPr lvl="0"/>
            <a:endParaRPr lang="en-US" altLang="en-US" b="1" dirty="0">
              <a:solidFill>
                <a:srgbClr val="00B0F0"/>
              </a:solidFill>
              <a:latin typeface="+mn-lt"/>
            </a:endParaRPr>
          </a:p>
          <a:p>
            <a:pPr lvl="0"/>
            <a:r>
              <a:rPr lang="en-US" altLang="en-US" b="1" dirty="0">
                <a:solidFill>
                  <a:srgbClr val="00B0F0"/>
                </a:solidFill>
                <a:latin typeface="+mn-lt"/>
              </a:rPr>
              <a:t>DIVIDE([Total Sales] - [Total Sales Last Month],</a:t>
            </a:r>
          </a:p>
          <a:p>
            <a:pPr lvl="0"/>
            <a:endParaRPr lang="en-US" altLang="en-US" b="1" dirty="0">
              <a:solidFill>
                <a:srgbClr val="00B0F0"/>
              </a:solidFill>
              <a:latin typeface="+mn-lt"/>
            </a:endParaRPr>
          </a:p>
          <a:p>
            <a:pPr lvl="0"/>
            <a:r>
              <a:rPr lang="en-US" altLang="en-US" b="1" dirty="0">
                <a:solidFill>
                  <a:srgbClr val="00B0F0"/>
                </a:solidFill>
                <a:latin typeface="+mn-lt"/>
              </a:rPr>
              <a:t>   [Total Sales Last Month])</a:t>
            </a:r>
          </a:p>
        </p:txBody>
      </p:sp>
      <p:sp>
        <p:nvSpPr>
          <p:cNvPr id="9" name="Rectangle 8"/>
          <p:cNvSpPr/>
          <p:nvPr/>
        </p:nvSpPr>
        <p:spPr>
          <a:xfrm>
            <a:off x="5539672" y="2508679"/>
            <a:ext cx="6096000" cy="757130"/>
          </a:xfrm>
          <a:prstGeom prst="rect">
            <a:avLst/>
          </a:prstGeom>
        </p:spPr>
        <p:txBody>
          <a:bodyPr>
            <a:spAutoFit/>
          </a:bodyPr>
          <a:lstStyle/>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DAX has several shortcut </a:t>
            </a:r>
            <a:br>
              <a:rPr lang="en-US" sz="2400" dirty="0">
                <a:gradFill>
                  <a:gsLst>
                    <a:gs pos="2917">
                      <a:schemeClr val="tx1"/>
                    </a:gs>
                    <a:gs pos="30000">
                      <a:schemeClr val="tx1"/>
                    </a:gs>
                  </a:gsLst>
                  <a:lin ang="5400000" scaled="0"/>
                </a:gradFill>
              </a:rPr>
            </a:br>
            <a:r>
              <a:rPr lang="en-US" sz="2400" dirty="0">
                <a:gradFill>
                  <a:gsLst>
                    <a:gs pos="2917">
                      <a:schemeClr val="tx1"/>
                    </a:gs>
                    <a:gs pos="30000">
                      <a:schemeClr val="tx1"/>
                    </a:gs>
                  </a:gsLst>
                  <a:lin ang="5400000" scaled="0"/>
                </a:gradFill>
              </a:rPr>
              <a:t>Time Intelligence functions</a:t>
            </a:r>
          </a:p>
        </p:txBody>
      </p:sp>
    </p:spTree>
    <p:extLst>
      <p:ext uri="{BB962C8B-B14F-4D97-AF65-F5344CB8AC3E}">
        <p14:creationId xmlns:p14="http://schemas.microsoft.com/office/powerpoint/2010/main" val="1832158269"/>
      </p:ext>
    </p:extLst>
  </p:cSld>
  <p:clrMapOvr>
    <a:masterClrMapping/>
  </p:clrMapOvr>
  <p:transition>
    <p:fade/>
  </p:transition>
</p:sld>
</file>

<file path=ppt/slides/slide1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Monthly Active Users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Advanced DAX – Time Intelligence</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2"/>
          <p:cNvSpPr>
            <a:spLocks noChangeArrowheads="1"/>
          </p:cNvSpPr>
          <p:nvPr/>
        </p:nvSpPr>
        <p:spPr bwMode="auto">
          <a:xfrm>
            <a:off x="355042" y="2446356"/>
            <a:ext cx="5549799" cy="36009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b="1" dirty="0">
                <a:solidFill>
                  <a:srgbClr val="00B0F0"/>
                </a:solidFill>
                <a:latin typeface="+mn-lt"/>
              </a:rPr>
              <a:t>[Monthly Active Users] = </a:t>
            </a:r>
          </a:p>
          <a:p>
            <a:pPr lvl="0"/>
            <a:endParaRPr lang="en-US" altLang="en-US" b="1" dirty="0">
              <a:solidFill>
                <a:srgbClr val="00B0F0"/>
              </a:solidFill>
              <a:latin typeface="+mn-lt"/>
            </a:endParaRPr>
          </a:p>
          <a:p>
            <a:pPr lvl="0"/>
            <a:r>
              <a:rPr lang="en-US" altLang="en-US" b="1" dirty="0">
                <a:solidFill>
                  <a:srgbClr val="00B0F0"/>
                </a:solidFill>
                <a:latin typeface="+mn-lt"/>
              </a:rPr>
              <a:t>CALCULATE(</a:t>
            </a:r>
          </a:p>
          <a:p>
            <a:pPr lvl="0"/>
            <a:endParaRPr lang="en-US" altLang="en-US" b="1" dirty="0">
              <a:solidFill>
                <a:srgbClr val="00B0F0"/>
              </a:solidFill>
              <a:latin typeface="+mn-lt"/>
            </a:endParaRPr>
          </a:p>
          <a:p>
            <a:pPr lvl="0"/>
            <a:r>
              <a:rPr lang="en-US" altLang="en-US" b="1" dirty="0">
                <a:solidFill>
                  <a:srgbClr val="00B0F0"/>
                </a:solidFill>
                <a:latin typeface="+mn-lt"/>
              </a:rPr>
              <a:t>    SUMX(VALUES(Sales [CustomerId]),1),</a:t>
            </a:r>
          </a:p>
          <a:p>
            <a:pPr lvl="0"/>
            <a:endParaRPr lang="en-US" altLang="en-US" b="1" dirty="0">
              <a:solidFill>
                <a:srgbClr val="00B0F0"/>
              </a:solidFill>
              <a:latin typeface="+mn-lt"/>
            </a:endParaRPr>
          </a:p>
          <a:p>
            <a:pPr lvl="0"/>
            <a:r>
              <a:rPr lang="en-US" altLang="en-US" b="1" dirty="0">
                <a:solidFill>
                  <a:srgbClr val="00B0F0"/>
                </a:solidFill>
                <a:latin typeface="+mn-lt"/>
              </a:rPr>
              <a:t>    ALL('DateDim'),</a:t>
            </a:r>
            <a:br>
              <a:rPr lang="en-US" altLang="en-US" b="1" dirty="0">
                <a:solidFill>
                  <a:srgbClr val="00B0F0"/>
                </a:solidFill>
                <a:latin typeface="+mn-lt"/>
              </a:rPr>
            </a:br>
            <a:endParaRPr lang="en-US" altLang="en-US" b="1" dirty="0">
              <a:solidFill>
                <a:srgbClr val="00B0F0"/>
              </a:solidFill>
              <a:latin typeface="+mn-lt"/>
            </a:endParaRPr>
          </a:p>
          <a:p>
            <a:pPr lvl="0"/>
            <a:r>
              <a:rPr lang="en-US" altLang="en-US" b="1" dirty="0">
                <a:solidFill>
                  <a:srgbClr val="00B0F0"/>
                </a:solidFill>
                <a:latin typeface="+mn-lt"/>
              </a:rPr>
              <a:t>    DATESINPERIOD('DateDim'[Date], </a:t>
            </a:r>
          </a:p>
          <a:p>
            <a:pPr lvl="0"/>
            <a:br>
              <a:rPr lang="en-US" altLang="en-US" b="1" dirty="0">
                <a:solidFill>
                  <a:srgbClr val="00B0F0"/>
                </a:solidFill>
                <a:latin typeface="+mn-lt"/>
              </a:rPr>
            </a:br>
            <a:r>
              <a:rPr lang="en-US" altLang="en-US" b="1" dirty="0">
                <a:solidFill>
                  <a:srgbClr val="00B0F0"/>
                </a:solidFill>
                <a:latin typeface="+mn-lt"/>
              </a:rPr>
              <a:t>    LASTDATE('DateDim'[Date]), -1, MONTH)</a:t>
            </a:r>
          </a:p>
          <a:p>
            <a:pPr lvl="0"/>
            <a:endParaRPr lang="en-US" altLang="en-US" b="1" dirty="0">
              <a:solidFill>
                <a:srgbClr val="00B0F0"/>
              </a:solidFill>
              <a:latin typeface="+mn-lt"/>
            </a:endParaRPr>
          </a:p>
          <a:p>
            <a:pPr lvl="0"/>
            <a:r>
              <a:rPr lang="en-US" altLang="en-US" b="1" dirty="0">
                <a:solidFill>
                  <a:srgbClr val="00B0F0"/>
                </a:solidFill>
                <a:latin typeface="+mn-lt"/>
              </a:rPr>
              <a:t>)</a:t>
            </a:r>
          </a:p>
        </p:txBody>
      </p:sp>
      <p:sp>
        <p:nvSpPr>
          <p:cNvPr id="9" name="Rectangle 8"/>
          <p:cNvSpPr/>
          <p:nvPr/>
        </p:nvSpPr>
        <p:spPr>
          <a:xfrm>
            <a:off x="5539672" y="2508679"/>
            <a:ext cx="6096000" cy="834074"/>
          </a:xfrm>
          <a:prstGeom prst="rect">
            <a:avLst/>
          </a:prstGeom>
        </p:spPr>
        <p:txBody>
          <a:bodyPr>
            <a:spAutoFit/>
          </a:bodyPr>
          <a:lstStyle/>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Sumx vs DistinctCount of CustomerID</a:t>
            </a: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SUMX can be more performant</a:t>
            </a:r>
          </a:p>
        </p:txBody>
      </p:sp>
    </p:spTree>
    <p:extLst>
      <p:ext uri="{BB962C8B-B14F-4D97-AF65-F5344CB8AC3E}">
        <p14:creationId xmlns:p14="http://schemas.microsoft.com/office/powerpoint/2010/main" val="2465418419"/>
      </p:ext>
    </p:extLst>
  </p:cSld>
  <p:clrMapOvr>
    <a:masterClrMapping/>
  </p:clrMapOvr>
  <p:transition>
    <p:fade/>
  </p:transition>
</p:sld>
</file>

<file path=ppt/slides/slide1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Other Time Intelligence Functions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Advanced DAX – Time Intelligence</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2"/>
          <p:cNvSpPr>
            <a:spLocks noChangeArrowheads="1"/>
          </p:cNvSpPr>
          <p:nvPr/>
        </p:nvSpPr>
        <p:spPr bwMode="auto">
          <a:xfrm>
            <a:off x="518327" y="1923101"/>
            <a:ext cx="9515468"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b="1" dirty="0">
                <a:solidFill>
                  <a:srgbClr val="00B0F0"/>
                </a:solidFill>
                <a:latin typeface="+mn-lt"/>
              </a:rPr>
              <a:t>DATESINPERIOD</a:t>
            </a:r>
          </a:p>
          <a:p>
            <a:pPr lvl="0"/>
            <a:endParaRPr lang="en-US" altLang="en-US" b="1" dirty="0">
              <a:solidFill>
                <a:srgbClr val="00B0F0"/>
              </a:solidFill>
              <a:latin typeface="+mn-lt"/>
            </a:endParaRPr>
          </a:p>
          <a:p>
            <a:pPr lvl="0"/>
            <a:r>
              <a:rPr lang="en-US" altLang="en-US" b="1" dirty="0">
                <a:solidFill>
                  <a:srgbClr val="00B0F0"/>
                </a:solidFill>
                <a:latin typeface="+mn-lt"/>
              </a:rPr>
              <a:t>DATESYTD</a:t>
            </a:r>
          </a:p>
          <a:p>
            <a:pPr lvl="0"/>
            <a:endParaRPr lang="en-US" altLang="en-US" b="1" dirty="0">
              <a:solidFill>
                <a:srgbClr val="00B0F0"/>
              </a:solidFill>
              <a:latin typeface="+mn-lt"/>
            </a:endParaRPr>
          </a:p>
          <a:p>
            <a:pPr lvl="0"/>
            <a:r>
              <a:rPr lang="en-US" altLang="en-US" b="1" dirty="0">
                <a:solidFill>
                  <a:srgbClr val="00B0F0"/>
                </a:solidFill>
                <a:latin typeface="+mn-lt"/>
              </a:rPr>
              <a:t>DATESQTD</a:t>
            </a:r>
          </a:p>
          <a:p>
            <a:pPr lvl="0"/>
            <a:endParaRPr lang="en-US" altLang="en-US" b="1" dirty="0">
              <a:solidFill>
                <a:srgbClr val="00B0F0"/>
              </a:solidFill>
              <a:latin typeface="+mn-lt"/>
            </a:endParaRPr>
          </a:p>
          <a:p>
            <a:pPr lvl="0"/>
            <a:r>
              <a:rPr lang="en-US" altLang="en-US" b="1" dirty="0">
                <a:solidFill>
                  <a:srgbClr val="00B0F0"/>
                </a:solidFill>
                <a:latin typeface="+mn-lt"/>
              </a:rPr>
              <a:t>NEXTMONTH</a:t>
            </a:r>
            <a:br>
              <a:rPr lang="en-US" altLang="en-US" b="1" dirty="0">
                <a:solidFill>
                  <a:srgbClr val="00B0F0"/>
                </a:solidFill>
                <a:latin typeface="+mn-lt"/>
              </a:rPr>
            </a:br>
            <a:br>
              <a:rPr lang="en-US" altLang="en-US" b="1" dirty="0">
                <a:solidFill>
                  <a:srgbClr val="00B0F0"/>
                </a:solidFill>
                <a:latin typeface="+mn-lt"/>
              </a:rPr>
            </a:br>
            <a:r>
              <a:rPr lang="en-US" altLang="en-US" b="1" dirty="0">
                <a:solidFill>
                  <a:srgbClr val="00B0F0"/>
                </a:solidFill>
                <a:latin typeface="+mn-lt"/>
              </a:rPr>
              <a:t>NEXTYEAR</a:t>
            </a:r>
            <a:br>
              <a:rPr lang="en-US" altLang="en-US" b="1" dirty="0">
                <a:solidFill>
                  <a:srgbClr val="00B0F0"/>
                </a:solidFill>
                <a:latin typeface="+mn-lt"/>
              </a:rPr>
            </a:br>
            <a:endParaRPr lang="en-US" altLang="en-US" b="1" dirty="0">
              <a:solidFill>
                <a:srgbClr val="00B0F0"/>
              </a:solidFill>
              <a:latin typeface="+mn-lt"/>
            </a:endParaRPr>
          </a:p>
        </p:txBody>
      </p:sp>
      <p:sp>
        <p:nvSpPr>
          <p:cNvPr id="9" name="TextBox 8"/>
          <p:cNvSpPr txBox="1"/>
          <p:nvPr/>
        </p:nvSpPr>
        <p:spPr>
          <a:xfrm>
            <a:off x="267500" y="6381664"/>
            <a:ext cx="11924500" cy="341632"/>
          </a:xfrm>
          <a:prstGeom prst="rect">
            <a:avLst/>
          </a:prstGeom>
          <a:solidFill>
            <a:schemeClr val="bg1"/>
          </a:solidFill>
        </p:spPr>
        <p:txBody>
          <a:bodyPr wrap="square">
            <a:spAutoFit/>
          </a:bodyPr>
          <a:lstStyle>
            <a:defPPr>
              <a:defRPr lang="en-US"/>
            </a:defPPr>
            <a:lvl1pPr>
              <a:lnSpc>
                <a:spcPct val="90000"/>
              </a:lnSpc>
              <a:spcAft>
                <a:spcPts val="600"/>
              </a:spcAft>
              <a:defRPr b="1">
                <a:gradFill>
                  <a:gsLst>
                    <a:gs pos="2917">
                      <a:schemeClr val="tx1"/>
                    </a:gs>
                    <a:gs pos="30000">
                      <a:schemeClr val="tx1"/>
                    </a:gs>
                  </a:gsLst>
                  <a:lin ang="5400000" scaled="0"/>
                </a:gradFill>
              </a:defRPr>
            </a:lvl1pPr>
          </a:lstStyle>
          <a:p>
            <a:r>
              <a:rPr lang="en-US" dirty="0"/>
              <a:t>Pro Tip: Learn about Time Intelligence functions - https://msdn.microsoft.com/en-us/library/ee634763.aspx</a:t>
            </a:r>
          </a:p>
        </p:txBody>
      </p:sp>
      <p:sp>
        <p:nvSpPr>
          <p:cNvPr id="10" name="Rectangle 2"/>
          <p:cNvSpPr>
            <a:spLocks noChangeArrowheads="1"/>
          </p:cNvSpPr>
          <p:nvPr/>
        </p:nvSpPr>
        <p:spPr bwMode="auto">
          <a:xfrm>
            <a:off x="6027670" y="1923101"/>
            <a:ext cx="5895670"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b="1" dirty="0">
                <a:solidFill>
                  <a:srgbClr val="00B0F0"/>
                </a:solidFill>
                <a:latin typeface="+mn-lt"/>
              </a:rPr>
              <a:t>PREVIOUSYEAR</a:t>
            </a:r>
            <a:br>
              <a:rPr lang="en-US" altLang="en-US" b="1" dirty="0">
                <a:solidFill>
                  <a:srgbClr val="00B0F0"/>
                </a:solidFill>
                <a:latin typeface="+mn-lt"/>
              </a:rPr>
            </a:br>
            <a:br>
              <a:rPr lang="en-US" altLang="en-US" b="1" dirty="0">
                <a:solidFill>
                  <a:srgbClr val="00B0F0"/>
                </a:solidFill>
                <a:latin typeface="+mn-lt"/>
              </a:rPr>
            </a:br>
            <a:r>
              <a:rPr lang="en-US" altLang="en-US" b="1" dirty="0">
                <a:solidFill>
                  <a:srgbClr val="00B0F0"/>
                </a:solidFill>
                <a:latin typeface="+mn-lt"/>
              </a:rPr>
              <a:t>PREVIOUSMONTH</a:t>
            </a:r>
            <a:br>
              <a:rPr lang="en-US" altLang="en-US" b="1" dirty="0">
                <a:solidFill>
                  <a:srgbClr val="00B0F0"/>
                </a:solidFill>
                <a:latin typeface="+mn-lt"/>
              </a:rPr>
            </a:br>
            <a:br>
              <a:rPr lang="en-US" altLang="en-US" b="1" dirty="0">
                <a:solidFill>
                  <a:srgbClr val="00B0F0"/>
                </a:solidFill>
                <a:latin typeface="+mn-lt"/>
              </a:rPr>
            </a:br>
            <a:r>
              <a:rPr lang="en-US" altLang="en-US" b="1" dirty="0">
                <a:solidFill>
                  <a:srgbClr val="00B0F0"/>
                </a:solidFill>
                <a:latin typeface="+mn-lt"/>
              </a:rPr>
              <a:t>SAMEPERIODLASTYEAR</a:t>
            </a:r>
          </a:p>
          <a:p>
            <a:pPr lvl="0"/>
            <a:endParaRPr lang="en-US" altLang="en-US" b="1" dirty="0">
              <a:solidFill>
                <a:srgbClr val="00B0F0"/>
              </a:solidFill>
              <a:latin typeface="+mn-lt"/>
            </a:endParaRPr>
          </a:p>
          <a:p>
            <a:pPr lvl="0"/>
            <a:r>
              <a:rPr lang="en-US" altLang="en-US" b="1" dirty="0">
                <a:solidFill>
                  <a:srgbClr val="00B0F0"/>
                </a:solidFill>
                <a:latin typeface="+mn-lt"/>
              </a:rPr>
              <a:t>PARALLELPERIOD</a:t>
            </a:r>
          </a:p>
        </p:txBody>
      </p:sp>
    </p:spTree>
    <p:extLst>
      <p:ext uri="{BB962C8B-B14F-4D97-AF65-F5344CB8AC3E}">
        <p14:creationId xmlns:p14="http://schemas.microsoft.com/office/powerpoint/2010/main" val="2777181686"/>
      </p:ext>
    </p:extLst>
  </p:cSld>
  <p:clrMapOvr>
    <a:masterClrMapping/>
  </p:clrMapOvr>
  <p:transition>
    <p:fade/>
  </p:transition>
</p:sld>
</file>

<file path=ppt/slides/slide1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KNOWLEDGE CHECK Module 5 </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5" name="Rectangle 4"/>
          <p:cNvSpPr/>
          <p:nvPr/>
        </p:nvSpPr>
        <p:spPr>
          <a:xfrm>
            <a:off x="231833" y="1185026"/>
            <a:ext cx="11037454" cy="2326791"/>
          </a:xfrm>
          <a:prstGeom prst="rect">
            <a:avLst/>
          </a:prstGeom>
        </p:spPr>
        <p:txBody>
          <a:bodyPr wrap="square">
            <a:spAutoFit/>
          </a:bodyPr>
          <a:lstStyle/>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Can I parse advanced DAX formulas?</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What are some standard DAX patterns?</a:t>
            </a:r>
          </a:p>
          <a:p>
            <a:pPr marL="342900" indent="-342900">
              <a:lnSpc>
                <a:spcPct val="120000"/>
              </a:lnSpc>
              <a:buFont typeface="Arial" panose="020B0604020202020204" pitchFamily="34" charset="0"/>
              <a:buChar char="•"/>
            </a:pPr>
            <a:r>
              <a:rPr lang="en-US" sz="2400" dirty="0">
                <a:solidFill>
                  <a:schemeClr val="tx1">
                    <a:lumMod val="50000"/>
                  </a:schemeClr>
                </a:solidFill>
              </a:rPr>
              <a:t>Which time intelligence functions are built-in to DAX?</a:t>
            </a:r>
          </a:p>
          <a:p>
            <a:pPr>
              <a:lnSpc>
                <a:spcPct val="120000"/>
              </a:lnSpc>
            </a:pPr>
            <a:endParaRPr lang="en-US" sz="2400" dirty="0">
              <a:solidFill>
                <a:schemeClr val="tx1">
                  <a:lumMod val="50000"/>
                </a:schemeClr>
              </a:solidFill>
            </a:endParaRPr>
          </a:p>
        </p:txBody>
      </p:sp>
    </p:spTree>
    <p:extLst>
      <p:ext uri="{BB962C8B-B14F-4D97-AF65-F5344CB8AC3E}">
        <p14:creationId xmlns:p14="http://schemas.microsoft.com/office/powerpoint/2010/main" val="70648541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24836" y="4256299"/>
            <a:ext cx="11143488" cy="1329595"/>
          </a:xfrm>
          <a:prstGeom prst="rect">
            <a:avLst/>
          </a:prstGeom>
        </p:spPr>
        <p:txBody>
          <a:bodyPr/>
          <a:lstStyle/>
          <a:p>
            <a:pPr lvl="0"/>
            <a:r>
              <a:rPr lang="en-US" sz="2400" dirty="0">
                <a:latin typeface="+mn-lt"/>
              </a:rPr>
              <a:t>Improves understandability of the data</a:t>
            </a:r>
          </a:p>
          <a:p>
            <a:pPr lvl="0"/>
            <a:r>
              <a:rPr lang="en-US" sz="2400" dirty="0">
                <a:latin typeface="+mn-lt"/>
              </a:rPr>
              <a:t>Increases performance of dependent processes and systems</a:t>
            </a:r>
          </a:p>
          <a:p>
            <a:pPr lvl="0"/>
            <a:r>
              <a:rPr lang="en-US" sz="2400" dirty="0">
                <a:latin typeface="+mn-lt"/>
              </a:rPr>
              <a:t>Increases resilience to change</a:t>
            </a:r>
          </a:p>
        </p:txBody>
      </p:sp>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What is a Data model?</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9" name="Title 1"/>
          <p:cNvSpPr txBox="1">
            <a:spLocks/>
          </p:cNvSpPr>
          <p:nvPr/>
        </p:nvSpPr>
        <p:spPr>
          <a:xfrm>
            <a:off x="267500" y="3528683"/>
            <a:ext cx="11655840" cy="524527"/>
          </a:xfrm>
          <a:prstGeom prst="rect">
            <a:avLst/>
          </a:prstGeom>
        </p:spPr>
        <p:txBody>
          <a:bodyPr vert="horz" wrap="square" lIns="146304" tIns="91440" rIns="146304" bIns="91440" rtlCol="0" anchor="t">
            <a:noAutofit/>
          </a:bodyPr>
          <a:lst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800" b="1" dirty="0">
                <a:latin typeface="+mn-lt"/>
              </a:rPr>
              <a:t>Why is it important to have a Good Data model?</a:t>
            </a:r>
          </a:p>
        </p:txBody>
      </p:sp>
      <p:sp>
        <p:nvSpPr>
          <p:cNvPr id="10" name="Rectangle 9"/>
          <p:cNvSpPr/>
          <p:nvPr/>
        </p:nvSpPr>
        <p:spPr>
          <a:xfrm>
            <a:off x="523675" y="1755694"/>
            <a:ext cx="11040139" cy="1200329"/>
          </a:xfrm>
          <a:prstGeom prst="rect">
            <a:avLst/>
          </a:prstGeom>
        </p:spPr>
        <p:txBody>
          <a:bodyPr wrap="square">
            <a:spAutoFit/>
          </a:bodyPr>
          <a:lstStyle/>
          <a:p>
            <a:r>
              <a:rPr lang="en-US" sz="2400" dirty="0">
                <a:gradFill>
                  <a:gsLst>
                    <a:gs pos="1250">
                      <a:schemeClr val="tx1"/>
                    </a:gs>
                    <a:gs pos="100000">
                      <a:schemeClr val="tx1"/>
                    </a:gs>
                  </a:gsLst>
                  <a:lin ang="5400000" scaled="0"/>
                </a:gradFill>
              </a:rPr>
              <a:t>A Power BI </a:t>
            </a:r>
            <a:r>
              <a:rPr lang="en-US" sz="2400" b="1" dirty="0">
                <a:gradFill>
                  <a:gsLst>
                    <a:gs pos="1250">
                      <a:schemeClr val="tx1"/>
                    </a:gs>
                    <a:gs pos="100000">
                      <a:schemeClr val="tx1"/>
                    </a:gs>
                  </a:gsLst>
                  <a:lin ang="5400000" scaled="0"/>
                </a:gradFill>
              </a:rPr>
              <a:t>Data Model </a:t>
            </a:r>
            <a:r>
              <a:rPr lang="en-US" sz="2400" dirty="0">
                <a:gradFill>
                  <a:gsLst>
                    <a:gs pos="1250">
                      <a:schemeClr val="tx1"/>
                    </a:gs>
                    <a:gs pos="100000">
                      <a:schemeClr val="tx1"/>
                    </a:gs>
                  </a:gsLst>
                  <a:lin ang="5400000" scaled="0"/>
                </a:gradFill>
              </a:rPr>
              <a:t>is a </a:t>
            </a:r>
            <a:r>
              <a:rPr lang="en-US" sz="2400" b="1" dirty="0">
                <a:gradFill>
                  <a:gsLst>
                    <a:gs pos="1250">
                      <a:schemeClr val="tx1"/>
                    </a:gs>
                    <a:gs pos="100000">
                      <a:schemeClr val="tx1"/>
                    </a:gs>
                  </a:gsLst>
                  <a:lin ang="5400000" scaled="0"/>
                </a:gradFill>
              </a:rPr>
              <a:t>collection of tables with relationships </a:t>
            </a:r>
            <a:r>
              <a:rPr lang="en-US" sz="2400" dirty="0">
                <a:gradFill>
                  <a:gsLst>
                    <a:gs pos="1250">
                      <a:schemeClr val="tx1"/>
                    </a:gs>
                    <a:gs pos="100000">
                      <a:schemeClr val="tx1"/>
                    </a:gs>
                  </a:gsLst>
                  <a:lin ang="5400000" scaled="0"/>
                </a:gradFill>
              </a:rPr>
              <a:t>which enable your business users to easily understand and explore their data to get business insights.</a:t>
            </a:r>
          </a:p>
        </p:txBody>
      </p:sp>
    </p:spTree>
    <p:extLst>
      <p:ext uri="{BB962C8B-B14F-4D97-AF65-F5344CB8AC3E}">
        <p14:creationId xmlns:p14="http://schemas.microsoft.com/office/powerpoint/2010/main" val="17018026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par>
                                <p:cTn id="8" presetID="1"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grpId="0" nodeType="afterEffect">
                                  <p:stCondLst>
                                    <p:cond delay="500"/>
                                  </p:stCondLst>
                                  <p:childTnLst>
                                    <p:set>
                                      <p:cBhvr>
                                        <p:cTn id="12" dur="1" fill="hold">
                                          <p:stCondLst>
                                            <p:cond delay="0"/>
                                          </p:stCondLst>
                                        </p:cTn>
                                        <p:tgtEl>
                                          <p:spTgt spid="9"/>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4">
                                            <p:txEl>
                                              <p:pRg st="1" end="1"/>
                                            </p:txEl>
                                          </p:spTgt>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2" grpId="0"/>
      <p:bldP spid="9" grpId="0"/>
      <p:bldP spid="10" grpId="0"/>
    </p:bldLst>
  </p:timing>
</p:sld>
</file>

<file path=ppt/slides/slide1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68150" y="612786"/>
            <a:ext cx="10620764" cy="5134331"/>
          </a:xfrm>
          <a:prstGeom prst="rect">
            <a:avLst/>
          </a:prstGeom>
        </p:spPr>
        <p:txBody>
          <a:bodyPr>
            <a:normAutofit fontScale="25000" lnSpcReduction="20000"/>
          </a:bodyPr>
          <a:lstStyle/>
          <a:p>
            <a:pPr marL="244707" lvl="1" indent="0">
              <a:buNone/>
            </a:pPr>
            <a:endParaRPr lang="en-US" sz="4077" i="1" dirty="0"/>
          </a:p>
          <a:p>
            <a:pPr marL="244707" lvl="1" indent="0" defTabSz="665641">
              <a:buNone/>
            </a:pPr>
            <a:r>
              <a:rPr lang="en-US" sz="10483" i="1" dirty="0"/>
              <a:t>Contact Support </a:t>
            </a:r>
          </a:p>
          <a:p>
            <a:pPr marL="244707" lvl="1" indent="0" defTabSz="665641">
              <a:buNone/>
            </a:pPr>
            <a:r>
              <a:rPr lang="en-US" sz="5824" i="1" dirty="0"/>
              <a:t> 		Report Errors, Issues </a:t>
            </a:r>
            <a:r>
              <a:rPr lang="en-US" sz="6989" i="1" dirty="0"/>
              <a:t>–</a:t>
            </a:r>
            <a:r>
              <a:rPr lang="en-US" sz="5824" i="1" dirty="0"/>
              <a:t> </a:t>
            </a:r>
            <a:r>
              <a:rPr lang="en-US" sz="5824" u="sng" dirty="0">
                <a:hlinkClick r:id="rId3"/>
              </a:rPr>
              <a:t>Support.PowerBI.com </a:t>
            </a:r>
            <a:br>
              <a:rPr lang="en-US" sz="5824" u="sng" dirty="0"/>
            </a:br>
            <a:endParaRPr lang="en-US" sz="4659" dirty="0">
              <a:solidFill>
                <a:prstClr val="black"/>
              </a:solidFill>
            </a:endParaRPr>
          </a:p>
          <a:p>
            <a:pPr marL="244707" lvl="1" indent="0" defTabSz="665641">
              <a:buNone/>
            </a:pPr>
            <a:r>
              <a:rPr lang="en-US" sz="10483" i="1" dirty="0"/>
              <a:t>Resources </a:t>
            </a:r>
            <a:r>
              <a:rPr lang="en-US" sz="6353" i="1" dirty="0">
                <a:solidFill>
                  <a:schemeClr val="bg1">
                    <a:lumMod val="50000"/>
                  </a:schemeClr>
                </a:solidFill>
              </a:rPr>
              <a:t>use presentation mode to click the hyperlinks</a:t>
            </a:r>
            <a:br>
              <a:rPr lang="en-US" sz="6353" i="1" dirty="0">
                <a:solidFill>
                  <a:schemeClr val="bg1">
                    <a:lumMod val="50000"/>
                  </a:schemeClr>
                </a:solidFill>
              </a:rPr>
            </a:br>
            <a:endParaRPr lang="en-US" sz="2912" i="1" dirty="0">
              <a:solidFill>
                <a:schemeClr val="bg1">
                  <a:lumMod val="50000"/>
                </a:schemeClr>
              </a:solidFill>
            </a:endParaRPr>
          </a:p>
          <a:p>
            <a:pPr marL="1076788" lvl="1" indent="-832081" defTabSz="665641">
              <a:spcBef>
                <a:spcPts val="0"/>
              </a:spcBef>
              <a:spcAft>
                <a:spcPts val="600"/>
              </a:spcAft>
              <a:buFont typeface="Wingdings" panose="05000000000000000000" pitchFamily="2" charset="2"/>
              <a:buChar char="Ø"/>
            </a:pPr>
            <a:r>
              <a:rPr lang="en-US" sz="6400" i="1" dirty="0">
                <a:hlinkClick r:id="rId4"/>
              </a:rPr>
              <a:t>Community.PowerBI.com</a:t>
            </a:r>
            <a:r>
              <a:rPr lang="en-US" sz="6400" i="1" dirty="0"/>
              <a:t> – Community Forum</a:t>
            </a:r>
          </a:p>
          <a:p>
            <a:pPr marL="1076788" lvl="1" indent="-832081" defTabSz="665641">
              <a:spcBef>
                <a:spcPts val="0"/>
              </a:spcBef>
              <a:spcAft>
                <a:spcPts val="600"/>
              </a:spcAft>
              <a:buFont typeface="Wingdings" panose="05000000000000000000" pitchFamily="2" charset="2"/>
              <a:buChar char="Ø"/>
            </a:pPr>
            <a:r>
              <a:rPr lang="en-US" sz="6400" i="1" dirty="0">
                <a:hlinkClick r:id="rId5"/>
              </a:rPr>
              <a:t>Data Stories Gallery </a:t>
            </a:r>
            <a:r>
              <a:rPr lang="en-US" sz="6400" i="1" dirty="0"/>
              <a:t>– Get inspired with Data Stories by other Power BI users</a:t>
            </a:r>
          </a:p>
          <a:p>
            <a:pPr marL="1076788" lvl="1" indent="-832081" defTabSz="665641">
              <a:spcBef>
                <a:spcPts val="0"/>
              </a:spcBef>
              <a:spcAft>
                <a:spcPts val="600"/>
              </a:spcAft>
              <a:buFont typeface="Wingdings" panose="05000000000000000000" pitchFamily="2" charset="2"/>
              <a:buChar char="Ø"/>
            </a:pPr>
            <a:r>
              <a:rPr lang="en-US" sz="6400" i="1" dirty="0">
                <a:hlinkClick r:id="rId6"/>
              </a:rPr>
              <a:t>R-Visuals Gallery </a:t>
            </a:r>
            <a:r>
              <a:rPr lang="en-US" sz="6400" i="1" dirty="0"/>
              <a:t>– Get inspired by others use of R for analyzing their data</a:t>
            </a:r>
          </a:p>
          <a:p>
            <a:pPr marL="1076788" lvl="1" indent="-832081" defTabSz="665641">
              <a:spcBef>
                <a:spcPts val="0"/>
              </a:spcBef>
              <a:spcAft>
                <a:spcPts val="600"/>
              </a:spcAft>
              <a:buFont typeface="Wingdings" panose="05000000000000000000" pitchFamily="2" charset="2"/>
              <a:buChar char="Ø"/>
            </a:pPr>
            <a:r>
              <a:rPr lang="en-US" sz="6400" i="1" dirty="0">
                <a:hlinkClick r:id="rId7"/>
              </a:rPr>
              <a:t>Visuals.PowerBI.com</a:t>
            </a:r>
            <a:r>
              <a:rPr lang="en-US" sz="6400" i="1" dirty="0"/>
              <a:t> – Custom PBI visuals and R visuals you can download and use in your story</a:t>
            </a:r>
            <a:br>
              <a:rPr lang="en-US" sz="6400" i="1" dirty="0"/>
            </a:br>
            <a:endParaRPr lang="en-US" sz="6400" i="1" dirty="0"/>
          </a:p>
          <a:p>
            <a:pPr marL="1076788" lvl="1" indent="-832081" defTabSz="665641">
              <a:spcBef>
                <a:spcPts val="0"/>
              </a:spcBef>
              <a:spcAft>
                <a:spcPts val="600"/>
              </a:spcAft>
              <a:buFont typeface="Wingdings" panose="05000000000000000000" pitchFamily="2" charset="2"/>
              <a:buChar char="Ø"/>
            </a:pPr>
            <a:r>
              <a:rPr lang="en-US" sz="6400" i="1" dirty="0">
                <a:hlinkClick r:id="rId8"/>
              </a:rPr>
              <a:t>Power BI Blog </a:t>
            </a:r>
            <a:r>
              <a:rPr lang="en-US" sz="6400" i="1" dirty="0"/>
              <a:t>- weekly updates</a:t>
            </a:r>
            <a:br>
              <a:rPr lang="en-US" sz="6400" i="1" dirty="0"/>
            </a:br>
            <a:endParaRPr lang="en-US" sz="6400" i="1" dirty="0"/>
          </a:p>
          <a:p>
            <a:pPr marL="1076788" lvl="1" indent="-832081" defTabSz="665641">
              <a:spcBef>
                <a:spcPts val="0"/>
              </a:spcBef>
              <a:spcAft>
                <a:spcPts val="600"/>
              </a:spcAft>
              <a:buFont typeface="Wingdings" panose="05000000000000000000" pitchFamily="2" charset="2"/>
              <a:buChar char="Ø"/>
            </a:pPr>
            <a:r>
              <a:rPr lang="en-US" sz="6400" i="1" dirty="0">
                <a:hlinkClick r:id="rId9"/>
              </a:rPr>
              <a:t>User Voice for Power BI </a:t>
            </a:r>
            <a:r>
              <a:rPr lang="en-US" sz="6400" i="1" dirty="0">
                <a:hlinkClick r:id="rId10"/>
              </a:rPr>
              <a:t>–</a:t>
            </a:r>
            <a:r>
              <a:rPr lang="en-US" sz="6400" i="1" dirty="0"/>
              <a:t> Vote on (or submit) your favorite new ideas for Power BI</a:t>
            </a:r>
            <a:endParaRPr lang="en-US" sz="6400" i="1" dirty="0">
              <a:hlinkClick r:id="rId10"/>
            </a:endParaRPr>
          </a:p>
          <a:p>
            <a:pPr marL="1076788" lvl="1" indent="-832081" defTabSz="665641">
              <a:spcBef>
                <a:spcPts val="0"/>
              </a:spcBef>
              <a:spcAft>
                <a:spcPts val="600"/>
              </a:spcAft>
              <a:buFont typeface="Wingdings" panose="05000000000000000000" pitchFamily="2" charset="2"/>
              <a:buChar char="Ø"/>
            </a:pPr>
            <a:r>
              <a:rPr lang="en-US" sz="6400" i="1" dirty="0" err="1">
                <a:hlinkClick r:id="rId10"/>
              </a:rPr>
              <a:t>Issues.PowerBI.Com</a:t>
            </a:r>
            <a:r>
              <a:rPr lang="en-US" sz="6400" i="1" dirty="0"/>
              <a:t> – log issues with the community</a:t>
            </a:r>
          </a:p>
          <a:p>
            <a:pPr marL="1076788" lvl="1" indent="-832081" defTabSz="665641">
              <a:spcBef>
                <a:spcPts val="0"/>
              </a:spcBef>
              <a:spcAft>
                <a:spcPts val="600"/>
              </a:spcAft>
              <a:buFont typeface="Wingdings" panose="05000000000000000000" pitchFamily="2" charset="2"/>
              <a:buChar char="Ø"/>
            </a:pPr>
            <a:endParaRPr lang="en-US" sz="6400" i="1" dirty="0"/>
          </a:p>
          <a:p>
            <a:pPr marL="1076788" lvl="1" indent="-832081" defTabSz="665641">
              <a:spcBef>
                <a:spcPts val="0"/>
              </a:spcBef>
              <a:spcAft>
                <a:spcPts val="600"/>
              </a:spcAft>
              <a:buFont typeface="Wingdings" panose="05000000000000000000" pitchFamily="2" charset="2"/>
              <a:buChar char="Ø"/>
            </a:pPr>
            <a:r>
              <a:rPr lang="en-US" sz="6400" i="1" dirty="0">
                <a:hlinkClick r:id="rId11"/>
              </a:rPr>
              <a:t>Guided Learning</a:t>
            </a:r>
            <a:r>
              <a:rPr lang="en-US" sz="6400" i="1" dirty="0"/>
              <a:t> Self Service Power BI training</a:t>
            </a:r>
            <a:br>
              <a:rPr lang="en-US" sz="6400" i="1" dirty="0"/>
            </a:br>
            <a:endParaRPr lang="en-US" sz="6400" i="1" dirty="0"/>
          </a:p>
          <a:p>
            <a:pPr marL="1076788" lvl="1" indent="-832081" defTabSz="665641">
              <a:lnSpc>
                <a:spcPct val="120000"/>
              </a:lnSpc>
              <a:spcBef>
                <a:spcPts val="0"/>
              </a:spcBef>
              <a:spcAft>
                <a:spcPts val="600"/>
              </a:spcAft>
              <a:buFont typeface="Wingdings" panose="05000000000000000000" pitchFamily="2" charset="2"/>
              <a:buChar char="Ø"/>
            </a:pPr>
            <a:r>
              <a:rPr lang="en-US" sz="6400" i="1" dirty="0">
                <a:hlinkClick r:id="rId12"/>
              </a:rPr>
              <a:t>DAX Formula Language</a:t>
            </a:r>
            <a:r>
              <a:rPr lang="en-US" sz="6400" i="1" dirty="0">
                <a:hlinkClick r:id="rId13"/>
              </a:rPr>
              <a:t> </a:t>
            </a:r>
            <a:r>
              <a:rPr lang="en-US" sz="6400" i="1" dirty="0"/>
              <a:t>– syntax for DAX</a:t>
            </a:r>
          </a:p>
          <a:p>
            <a:pPr marL="1076788" lvl="1" indent="-832081" defTabSz="665641">
              <a:lnSpc>
                <a:spcPct val="120000"/>
              </a:lnSpc>
              <a:spcBef>
                <a:spcPts val="0"/>
              </a:spcBef>
              <a:spcAft>
                <a:spcPts val="600"/>
              </a:spcAft>
              <a:buFont typeface="Wingdings" panose="05000000000000000000" pitchFamily="2" charset="2"/>
              <a:buChar char="Ø"/>
            </a:pPr>
            <a:r>
              <a:rPr lang="en-US" sz="6400" i="1" dirty="0">
                <a:hlinkClick r:id="rId14"/>
              </a:rPr>
              <a:t>DAX Patterns </a:t>
            </a:r>
            <a:r>
              <a:rPr lang="en-US" sz="6400" i="1" dirty="0"/>
              <a:t>– Great website to learn new patterns for the DAX Language</a:t>
            </a:r>
            <a:endParaRPr lang="en-US" sz="6400" i="1" dirty="0">
              <a:hlinkClick r:id="rId15"/>
            </a:endParaRPr>
          </a:p>
          <a:p>
            <a:pPr marL="1076788" lvl="1" indent="-832081" defTabSz="665641">
              <a:lnSpc>
                <a:spcPct val="120000"/>
              </a:lnSpc>
              <a:spcBef>
                <a:spcPts val="0"/>
              </a:spcBef>
              <a:spcAft>
                <a:spcPts val="600"/>
              </a:spcAft>
              <a:buFont typeface="Wingdings" panose="05000000000000000000" pitchFamily="2" charset="2"/>
              <a:buChar char="Ø"/>
            </a:pPr>
            <a:r>
              <a:rPr lang="en-US" sz="6400" i="1" dirty="0">
                <a:hlinkClick r:id="rId15"/>
              </a:rPr>
              <a:t>Power Query Formula Language </a:t>
            </a:r>
            <a:r>
              <a:rPr lang="en-US" sz="6400" i="1" dirty="0"/>
              <a:t>– syntax for the “Query” language</a:t>
            </a:r>
            <a:endParaRPr lang="en-US" sz="6400" i="1" dirty="0">
              <a:hlinkClick r:id="rId16"/>
            </a:endParaRPr>
          </a:p>
          <a:p>
            <a:pPr marL="1076788" lvl="1" indent="-832081" defTabSz="665641">
              <a:lnSpc>
                <a:spcPct val="120000"/>
              </a:lnSpc>
              <a:spcBef>
                <a:spcPts val="0"/>
              </a:spcBef>
              <a:spcAft>
                <a:spcPts val="600"/>
              </a:spcAft>
              <a:buFont typeface="Wingdings" panose="05000000000000000000" pitchFamily="2" charset="2"/>
              <a:buChar char="Ø"/>
            </a:pPr>
            <a:endParaRPr lang="en-US" sz="6400" i="1" dirty="0"/>
          </a:p>
        </p:txBody>
      </p:sp>
      <p:sp>
        <p:nvSpPr>
          <p:cNvPr id="5" name="Rectangle 4"/>
          <p:cNvSpPr/>
          <p:nvPr/>
        </p:nvSpPr>
        <p:spPr>
          <a:xfrm>
            <a:off x="5158612" y="3294576"/>
            <a:ext cx="223138" cy="293927"/>
          </a:xfrm>
          <a:prstGeom prst="rect">
            <a:avLst/>
          </a:prstGeom>
        </p:spPr>
        <p:txBody>
          <a:bodyPr wrap="none">
            <a:spAutoFit/>
          </a:bodyPr>
          <a:lstStyle/>
          <a:p>
            <a:pPr defTabSz="665665">
              <a:defRPr/>
            </a:pPr>
            <a:r>
              <a:rPr lang="en-US" sz="1310" dirty="0">
                <a:solidFill>
                  <a:srgbClr val="1F497D"/>
                </a:solidFill>
                <a:latin typeface="Calibri" panose="020F0502020204030204" pitchFamily="34" charset="0"/>
                <a:ea typeface="Calibri" panose="020F0502020204030204" pitchFamily="34" charset="0"/>
                <a:cs typeface="Times New Roman" panose="02020603050405020304" pitchFamily="18" charset="0"/>
              </a:rPr>
              <a:t> </a:t>
            </a:r>
            <a:endParaRPr lang="en-US" sz="1310" dirty="0">
              <a:solidFill>
                <a:prstClr val="black"/>
              </a:solidFill>
              <a:latin typeface="Calibri" panose="020F0502020204030204"/>
            </a:endParaRPr>
          </a:p>
        </p:txBody>
      </p:sp>
      <p:sp>
        <p:nvSpPr>
          <p:cNvPr id="8" name="Rectangle 7"/>
          <p:cNvSpPr/>
          <p:nvPr/>
        </p:nvSpPr>
        <p:spPr>
          <a:xfrm>
            <a:off x="0" y="-10849"/>
            <a:ext cx="12192000" cy="613264"/>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06712"/>
            <a:endParaRPr lang="en-US" sz="1588" dirty="0">
              <a:solidFill>
                <a:prstClr val="white"/>
              </a:solidFill>
              <a:latin typeface="Segoe UI" panose="020B0502040204020203" pitchFamily="34" charset="0"/>
              <a:cs typeface="Segoe UI" panose="020B0502040204020203" pitchFamily="34" charset="0"/>
            </a:endParaRPr>
          </a:p>
        </p:txBody>
      </p:sp>
      <p:sp>
        <p:nvSpPr>
          <p:cNvPr id="9" name="TextBox 8"/>
          <p:cNvSpPr txBox="1"/>
          <p:nvPr/>
        </p:nvSpPr>
        <p:spPr>
          <a:xfrm>
            <a:off x="523912" y="32245"/>
            <a:ext cx="11241596" cy="581249"/>
          </a:xfrm>
          <a:prstGeom prst="rect">
            <a:avLst/>
          </a:prstGeom>
          <a:noFill/>
        </p:spPr>
        <p:txBody>
          <a:bodyPr wrap="square" rtlCol="0">
            <a:spAutoFit/>
          </a:bodyPr>
          <a:lstStyle/>
          <a:p>
            <a:pPr defTabSz="806712"/>
            <a:r>
              <a:rPr lang="en-US" sz="3177" dirty="0">
                <a:solidFill>
                  <a:prstClr val="black"/>
                </a:solidFill>
                <a:latin typeface="Segoe UI" panose="020B0502040204020203" pitchFamily="34" charset="0"/>
                <a:cs typeface="Segoe UI" panose="020B0502040204020203" pitchFamily="34" charset="0"/>
              </a:rPr>
              <a:t>Power BI Support Resources</a:t>
            </a:r>
          </a:p>
        </p:txBody>
      </p:sp>
      <p:pic>
        <p:nvPicPr>
          <p:cNvPr id="10" name="Picture 9"/>
          <p:cNvPicPr>
            <a:picLocks noChangeAspect="1"/>
          </p:cNvPicPr>
          <p:nvPr/>
        </p:nvPicPr>
        <p:blipFill>
          <a:blip r:embed="rId17"/>
          <a:stretch>
            <a:fillRect/>
          </a:stretch>
        </p:blipFill>
        <p:spPr>
          <a:xfrm>
            <a:off x="10670597" y="143052"/>
            <a:ext cx="1156433" cy="358383"/>
          </a:xfrm>
          <a:prstGeom prst="rect">
            <a:avLst/>
          </a:prstGeom>
        </p:spPr>
      </p:pic>
      <p:grpSp>
        <p:nvGrpSpPr>
          <p:cNvPr id="12" name="Group 11"/>
          <p:cNvGrpSpPr/>
          <p:nvPr/>
        </p:nvGrpSpPr>
        <p:grpSpPr>
          <a:xfrm>
            <a:off x="14559" y="5747118"/>
            <a:ext cx="12177441" cy="1103079"/>
            <a:chOff x="0" y="5629524"/>
            <a:chExt cx="12192000" cy="1212574"/>
          </a:xfrm>
        </p:grpSpPr>
        <p:sp>
          <p:nvSpPr>
            <p:cNvPr id="16" name="Rectangle 15"/>
            <p:cNvSpPr/>
            <p:nvPr/>
          </p:nvSpPr>
          <p:spPr>
            <a:xfrm>
              <a:off x="0" y="5629524"/>
              <a:ext cx="12192000" cy="1212574"/>
            </a:xfrm>
            <a:prstGeom prst="rect">
              <a:avLst/>
            </a:prstGeom>
            <a:solidFill>
              <a:srgbClr val="F2C812"/>
            </a:solidFill>
            <a:ln w="10795" cap="flat" cmpd="sng" algn="ctr">
              <a:noFill/>
              <a:prstDash val="solid"/>
            </a:ln>
            <a:effectLst/>
          </p:spPr>
          <p:txBody>
            <a:bodyPr rtlCol="0" anchor="ctr"/>
            <a:lstStyle/>
            <a:p>
              <a:pPr marL="0" marR="0" lvl="0" indent="0" algn="ctr" defTabSz="806712" eaLnBrk="1" fontAlgn="auto" latinLnBrk="0" hangingPunct="1">
                <a:lnSpc>
                  <a:spcPct val="100000"/>
                </a:lnSpc>
                <a:spcBef>
                  <a:spcPts val="0"/>
                </a:spcBef>
                <a:spcAft>
                  <a:spcPts val="0"/>
                </a:spcAft>
                <a:buClrTx/>
                <a:buSzTx/>
                <a:buFontTx/>
                <a:buNone/>
                <a:tabLst/>
                <a:defRPr/>
              </a:pPr>
              <a:endParaRPr kumimoji="0" lang="en-US" sz="1588" b="0" i="0" u="none" strike="noStrike" kern="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17" name="Title 1"/>
            <p:cNvSpPr txBox="1">
              <a:spLocks/>
            </p:cNvSpPr>
            <p:nvPr/>
          </p:nvSpPr>
          <p:spPr>
            <a:xfrm>
              <a:off x="0" y="5646588"/>
              <a:ext cx="12192000" cy="550767"/>
            </a:xfrm>
            <a:prstGeom prst="rect">
              <a:avLst/>
            </a:prstGeom>
          </p:spPr>
          <p:txBody>
            <a:bodyPr vert="horz" lIns="80682" tIns="40341" rIns="80682" bIns="40341" rtlCol="0" anchor="ctr">
              <a:normAutofit fontScale="97500"/>
            </a:bodyPr>
            <a:lstStyle>
              <a:lvl1pPr algn="l" defTabSz="1005840" rtl="0" eaLnBrk="1" latinLnBrk="0" hangingPunct="1">
                <a:lnSpc>
                  <a:spcPct val="90000"/>
                </a:lnSpc>
                <a:spcBef>
                  <a:spcPct val="0"/>
                </a:spcBef>
                <a:buNone/>
                <a:defRPr sz="4840" kern="1200">
                  <a:solidFill>
                    <a:schemeClr val="tx1"/>
                  </a:solidFill>
                  <a:latin typeface="+mj-lt"/>
                  <a:ea typeface="+mj-ea"/>
                  <a:cs typeface="+mj-cs"/>
                </a:defRPr>
              </a:lvl1pPr>
            </a:lstStyle>
            <a:p>
              <a:pPr marL="0" marR="0" lvl="0" indent="0" algn="l" defTabSz="1005840" rtl="0" eaLnBrk="1" fontAlgn="auto" latinLnBrk="0" hangingPunct="1">
                <a:lnSpc>
                  <a:spcPct val="90000"/>
                </a:lnSpc>
                <a:spcBef>
                  <a:spcPct val="0"/>
                </a:spcBef>
                <a:spcAft>
                  <a:spcPts val="0"/>
                </a:spcAft>
                <a:buClrTx/>
                <a:buSzTx/>
                <a:buFontTx/>
                <a:buNone/>
                <a:tabLst/>
                <a:defRPr/>
              </a:pPr>
              <a:r>
                <a:rPr kumimoji="0" lang="en-US" sz="1765" b="1" i="1" u="none" strike="noStrike" kern="1200" cap="none" spc="0" normalizeH="0" baseline="0" noProof="0" dirty="0">
                  <a:ln>
                    <a:noFill/>
                  </a:ln>
                  <a:solidFill>
                    <a:srgbClr val="505050"/>
                  </a:solidFill>
                  <a:effectLst/>
                  <a:uLnTx/>
                  <a:uFillTx/>
                  <a:latin typeface="Segoe UI"/>
                  <a:ea typeface="+mj-ea"/>
                  <a:cs typeface="+mj-cs"/>
                </a:rPr>
                <a:t>Instructors:  	</a:t>
              </a:r>
              <a:endParaRPr kumimoji="0" lang="en-US" sz="1853" b="1" i="1" u="none" strike="noStrike" kern="1200" cap="none" spc="0" normalizeH="0" baseline="0" noProof="0" dirty="0">
                <a:ln>
                  <a:noFill/>
                </a:ln>
                <a:solidFill>
                  <a:srgbClr val="505050"/>
                </a:solidFill>
                <a:effectLst/>
                <a:uLnTx/>
                <a:uFillTx/>
                <a:latin typeface="Segoe UI"/>
                <a:ea typeface="+mj-ea"/>
                <a:cs typeface="+mj-cs"/>
              </a:endParaRPr>
            </a:p>
          </p:txBody>
        </p:sp>
      </p:grpSp>
    </p:spTree>
    <p:extLst>
      <p:ext uri="{BB962C8B-B14F-4D97-AF65-F5344CB8AC3E}">
        <p14:creationId xmlns:p14="http://schemas.microsoft.com/office/powerpoint/2010/main" val="1661734761"/>
      </p:ext>
    </p:extLst>
  </p:cSld>
  <p:clrMapOvr>
    <a:masterClrMapping/>
  </p:clrMapOvr>
  <p:transition>
    <p:fade/>
  </p:transition>
</p:sld>
</file>

<file path=ppt/slides/slide121.xml><?xml version="1.0" encoding="utf-8"?>
<p:sld xmlns:a="http://schemas.openxmlformats.org/drawingml/2006/main" xmlns:r="http://schemas.openxmlformats.org/officeDocument/2006/relationships" xmlns:p="http://schemas.openxmlformats.org/presentationml/2006/main" show="0">
  <p:cSld>
    <p:bg>
      <p:bgPr>
        <a:solidFill>
          <a:srgbClr val="FFC000"/>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2084175"/>
            <a:ext cx="9860673" cy="1098762"/>
          </a:xfrm>
        </p:spPr>
        <p:txBody>
          <a:bodyPr/>
          <a:lstStyle/>
          <a:p>
            <a:r>
              <a:rPr lang="en-US" sz="6600" b="1" dirty="0">
                <a:solidFill>
                  <a:schemeClr val="tx1"/>
                </a:solidFill>
              </a:rPr>
              <a:t>Questions?</a:t>
            </a:r>
          </a:p>
        </p:txBody>
      </p:sp>
    </p:spTree>
    <p:extLst>
      <p:ext uri="{BB962C8B-B14F-4D97-AF65-F5344CB8AC3E}">
        <p14:creationId xmlns:p14="http://schemas.microsoft.com/office/powerpoint/2010/main" val="1880592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show="0">
  <p:cSld>
    <p:bg>
      <p:bgPr>
        <a:solidFill>
          <a:srgbClr val="FFC000"/>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2084175"/>
            <a:ext cx="9860673" cy="1098762"/>
          </a:xfrm>
        </p:spPr>
        <p:txBody>
          <a:bodyPr/>
          <a:lstStyle/>
          <a:p>
            <a:r>
              <a:rPr lang="en-US" sz="6600" b="1" dirty="0">
                <a:solidFill>
                  <a:schemeClr val="tx1"/>
                </a:solidFill>
              </a:rPr>
              <a:t>Appendix</a:t>
            </a:r>
          </a:p>
        </p:txBody>
      </p:sp>
    </p:spTree>
    <p:extLst>
      <p:ext uri="{BB962C8B-B14F-4D97-AF65-F5344CB8AC3E}">
        <p14:creationId xmlns:p14="http://schemas.microsoft.com/office/powerpoint/2010/main" val="897645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Rectangle 9"/>
          <p:cNvSpPr/>
          <p:nvPr/>
        </p:nvSpPr>
        <p:spPr>
          <a:xfrm>
            <a:off x="231833" y="737768"/>
            <a:ext cx="11037454" cy="6030780"/>
          </a:xfrm>
          <a:prstGeom prst="rect">
            <a:avLst/>
          </a:prstGeom>
        </p:spPr>
        <p:txBody>
          <a:bodyPr wrap="square">
            <a:normAutofit lnSpcReduction="10000"/>
          </a:bodyPr>
          <a:lstStyle/>
          <a:p>
            <a:pPr marL="457200" indent="-457200">
              <a:lnSpc>
                <a:spcPct val="120000"/>
              </a:lnSpc>
              <a:buFont typeface="Arial" panose="020B0604020202020204" pitchFamily="34" charset="0"/>
              <a:buChar char="•"/>
            </a:pPr>
            <a:r>
              <a:rPr lang="en-US" sz="2400" dirty="0">
                <a:solidFill>
                  <a:schemeClr val="tx1">
                    <a:lumMod val="50000"/>
                  </a:schemeClr>
                </a:solidFill>
              </a:rPr>
              <a:t>What is a </a:t>
            </a:r>
            <a:r>
              <a:rPr lang="en-US" sz="2400" i="1" dirty="0">
                <a:solidFill>
                  <a:schemeClr val="tx1">
                    <a:lumMod val="50000"/>
                  </a:schemeClr>
                </a:solidFill>
              </a:rPr>
              <a:t>data model</a:t>
            </a:r>
            <a:r>
              <a:rPr lang="en-US" sz="2400" dirty="0">
                <a:solidFill>
                  <a:schemeClr val="tx1">
                    <a:lumMod val="50000"/>
                  </a:schemeClr>
                </a:solidFill>
              </a:rPr>
              <a:t> in the context of Power BI?</a:t>
            </a:r>
          </a:p>
          <a:p>
            <a:pPr marL="914400" lvl="1" indent="-457200">
              <a:lnSpc>
                <a:spcPct val="120000"/>
              </a:lnSpc>
              <a:buFont typeface="Arial" panose="020B0604020202020204" pitchFamily="34" charset="0"/>
              <a:buChar char="•"/>
            </a:pPr>
            <a:r>
              <a:rPr lang="en-US" sz="2400" i="1" dirty="0">
                <a:solidFill>
                  <a:schemeClr val="tx1">
                    <a:lumMod val="50000"/>
                  </a:schemeClr>
                </a:solidFill>
              </a:rPr>
              <a:t>A data model is a collection of tables and relationships</a:t>
            </a:r>
          </a:p>
          <a:p>
            <a:pPr marL="457200" indent="-457200">
              <a:lnSpc>
                <a:spcPct val="120000"/>
              </a:lnSpc>
              <a:buFont typeface="Arial" panose="020B0604020202020204" pitchFamily="34" charset="0"/>
              <a:buChar char="•"/>
            </a:pPr>
            <a:endParaRPr lang="en-US" sz="2400" dirty="0">
              <a:solidFill>
                <a:schemeClr val="tx1">
                  <a:lumMod val="50000"/>
                </a:schemeClr>
              </a:solidFill>
            </a:endParaRPr>
          </a:p>
          <a:p>
            <a:pPr marL="457200" indent="-457200">
              <a:lnSpc>
                <a:spcPct val="120000"/>
              </a:lnSpc>
              <a:buFont typeface="Arial" panose="020B0604020202020204" pitchFamily="34" charset="0"/>
              <a:buChar char="•"/>
            </a:pPr>
            <a:r>
              <a:rPr lang="en-US" sz="2400" dirty="0">
                <a:solidFill>
                  <a:schemeClr val="tx1">
                    <a:lumMod val="50000"/>
                  </a:schemeClr>
                </a:solidFill>
              </a:rPr>
              <a:t>What are some advantages of a star schema over a flat or denormalized model?</a:t>
            </a:r>
          </a:p>
          <a:p>
            <a:pPr marL="914400" lvl="1" indent="-457200">
              <a:lnSpc>
                <a:spcPct val="120000"/>
              </a:lnSpc>
              <a:buFont typeface="Arial" panose="020B0604020202020204" pitchFamily="34" charset="0"/>
              <a:buChar char="•"/>
            </a:pPr>
            <a:r>
              <a:rPr lang="en-US" sz="1600" i="1" dirty="0">
                <a:solidFill>
                  <a:schemeClr val="tx1">
                    <a:lumMod val="50000"/>
                  </a:schemeClr>
                </a:solidFill>
              </a:rPr>
              <a:t>Dimension tables save space by reducing the amount of data that needs to be repeated over and over in every row</a:t>
            </a:r>
          </a:p>
          <a:p>
            <a:pPr marL="914400" lvl="1" indent="-457200">
              <a:lnSpc>
                <a:spcPct val="120000"/>
              </a:lnSpc>
              <a:buFont typeface="Arial" panose="020B0604020202020204" pitchFamily="34" charset="0"/>
              <a:buChar char="•"/>
            </a:pPr>
            <a:r>
              <a:rPr lang="en-US" sz="1600" i="1" dirty="0">
                <a:solidFill>
                  <a:schemeClr val="tx1">
                    <a:lumMod val="50000"/>
                  </a:schemeClr>
                </a:solidFill>
              </a:rPr>
              <a:t>Relationships between tables can be leveraged for more complex measures</a:t>
            </a:r>
            <a:endParaRPr lang="en-US" sz="2000" i="1" dirty="0">
              <a:solidFill>
                <a:schemeClr val="tx1">
                  <a:lumMod val="50000"/>
                </a:schemeClr>
              </a:solidFill>
            </a:endParaRPr>
          </a:p>
          <a:p>
            <a:pPr marL="457200" indent="-457200">
              <a:lnSpc>
                <a:spcPct val="120000"/>
              </a:lnSpc>
              <a:buFont typeface="Arial" panose="020B0604020202020204" pitchFamily="34" charset="0"/>
              <a:buChar char="•"/>
            </a:pPr>
            <a:endParaRPr lang="en-US" sz="2400" dirty="0">
              <a:solidFill>
                <a:schemeClr val="tx1">
                  <a:lumMod val="50000"/>
                </a:schemeClr>
              </a:solidFill>
            </a:endParaRPr>
          </a:p>
          <a:p>
            <a:pPr marL="457200" indent="-457200">
              <a:lnSpc>
                <a:spcPct val="120000"/>
              </a:lnSpc>
              <a:buFont typeface="Arial" panose="020B0604020202020204" pitchFamily="34" charset="0"/>
              <a:buChar char="•"/>
            </a:pPr>
            <a:r>
              <a:rPr lang="en-US" sz="2400" dirty="0">
                <a:solidFill>
                  <a:schemeClr val="tx1">
                    <a:lumMod val="50000"/>
                  </a:schemeClr>
                </a:solidFill>
              </a:rPr>
              <a:t>How might you improve the performance of a Power BI model?</a:t>
            </a:r>
            <a:endParaRPr lang="en-US" sz="2000" dirty="0">
              <a:solidFill>
                <a:schemeClr val="tx1">
                  <a:lumMod val="50000"/>
                </a:schemeClr>
              </a:solidFill>
            </a:endParaRPr>
          </a:p>
          <a:p>
            <a:pPr marL="914400" lvl="1" indent="-457200">
              <a:lnSpc>
                <a:spcPct val="120000"/>
              </a:lnSpc>
              <a:buFont typeface="Arial" panose="020B0604020202020204" pitchFamily="34" charset="0"/>
              <a:buChar char="•"/>
            </a:pPr>
            <a:r>
              <a:rPr lang="en-US" sz="1600" i="1" dirty="0">
                <a:solidFill>
                  <a:schemeClr val="tx1">
                    <a:lumMod val="50000"/>
                  </a:schemeClr>
                </a:solidFill>
              </a:rPr>
              <a:t>Try using a star schema instead of a flat or denormalized model</a:t>
            </a:r>
          </a:p>
          <a:p>
            <a:pPr marL="914400" lvl="1" indent="-457200">
              <a:lnSpc>
                <a:spcPct val="120000"/>
              </a:lnSpc>
              <a:buFont typeface="Arial" panose="020B0604020202020204" pitchFamily="34" charset="0"/>
              <a:buChar char="•"/>
            </a:pPr>
            <a:r>
              <a:rPr lang="en-US" sz="1600" i="1" dirty="0">
                <a:solidFill>
                  <a:schemeClr val="tx1">
                    <a:lumMod val="50000"/>
                  </a:schemeClr>
                </a:solidFill>
              </a:rPr>
              <a:t>Remove unnecessary columns</a:t>
            </a:r>
          </a:p>
          <a:p>
            <a:pPr marL="914400" lvl="1" indent="-457200">
              <a:lnSpc>
                <a:spcPct val="120000"/>
              </a:lnSpc>
              <a:buFont typeface="Arial" panose="020B0604020202020204" pitchFamily="34" charset="0"/>
              <a:buChar char="•"/>
            </a:pPr>
            <a:r>
              <a:rPr lang="en-US" sz="1600" i="1" dirty="0">
                <a:solidFill>
                  <a:schemeClr val="tx1">
                    <a:lumMod val="50000"/>
                  </a:schemeClr>
                </a:solidFill>
              </a:rPr>
              <a:t>Set appropriate data types</a:t>
            </a:r>
          </a:p>
          <a:p>
            <a:pPr marL="457200" indent="-457200">
              <a:lnSpc>
                <a:spcPct val="120000"/>
              </a:lnSpc>
              <a:buFont typeface="Arial" panose="020B0604020202020204" pitchFamily="34" charset="0"/>
              <a:buChar char="•"/>
            </a:pPr>
            <a:endParaRPr lang="en-US" sz="2400" dirty="0">
              <a:solidFill>
                <a:schemeClr val="tx1">
                  <a:lumMod val="50000"/>
                </a:schemeClr>
              </a:solidFill>
            </a:endParaRPr>
          </a:p>
          <a:p>
            <a:pPr marL="457200" indent="-457200">
              <a:lnSpc>
                <a:spcPct val="120000"/>
              </a:lnSpc>
              <a:buFont typeface="Arial" panose="020B0604020202020204" pitchFamily="34" charset="0"/>
              <a:buChar char="•"/>
            </a:pPr>
            <a:r>
              <a:rPr lang="en-US" sz="2400" dirty="0">
                <a:solidFill>
                  <a:schemeClr val="tx1">
                    <a:lumMod val="50000"/>
                  </a:schemeClr>
                </a:solidFill>
              </a:rPr>
              <a:t>How does Power BI store DateTime information? What are some consequences of this?</a:t>
            </a:r>
          </a:p>
          <a:p>
            <a:pPr marL="914400" lvl="1" indent="-457200">
              <a:lnSpc>
                <a:spcPct val="120000"/>
              </a:lnSpc>
              <a:buFont typeface="Arial" panose="020B0604020202020204" pitchFamily="34" charset="0"/>
              <a:buChar char="•"/>
            </a:pPr>
            <a:r>
              <a:rPr lang="en-US" sz="2400" i="1" dirty="0">
                <a:solidFill>
                  <a:schemeClr val="tx1">
                    <a:lumMod val="50000"/>
                  </a:schemeClr>
                </a:solidFill>
              </a:rPr>
              <a:t>DateTime information is stored as a floating-point decimal number. This means that </a:t>
            </a:r>
            <a:r>
              <a:rPr lang="en-US" sz="2400" i="1" dirty="0" err="1">
                <a:solidFill>
                  <a:schemeClr val="tx1">
                    <a:lumMod val="50000"/>
                  </a:schemeClr>
                </a:solidFill>
              </a:rPr>
              <a:t>datetimes</a:t>
            </a:r>
            <a:r>
              <a:rPr lang="en-US" sz="2400" i="1" dirty="0">
                <a:solidFill>
                  <a:schemeClr val="tx1">
                    <a:lumMod val="50000"/>
                  </a:schemeClr>
                </a:solidFill>
              </a:rPr>
              <a:t> are very precise but not very efficient to store.</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65993" y="8619"/>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KNOWLEDGE CHECK ANSWERS Module 1</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Tree>
    <p:extLst>
      <p:ext uri="{BB962C8B-B14F-4D97-AF65-F5344CB8AC3E}">
        <p14:creationId xmlns:p14="http://schemas.microsoft.com/office/powerpoint/2010/main" val="3031227735"/>
      </p:ext>
    </p:extLst>
  </p:cSld>
  <p:clrMapOvr>
    <a:masterClrMapping/>
  </p:clrMapOvr>
  <p:transition>
    <p:fade/>
  </p:transition>
</p:sld>
</file>

<file path=ppt/slides/slide1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KNOWLEDGE CHECK ANSWERS Module 2</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TextBox 3"/>
          <p:cNvSpPr txBox="1"/>
          <p:nvPr/>
        </p:nvSpPr>
        <p:spPr>
          <a:xfrm>
            <a:off x="355042" y="943465"/>
            <a:ext cx="10617758" cy="5775387"/>
          </a:xfrm>
          <a:prstGeom prst="rect">
            <a:avLst/>
          </a:prstGeom>
          <a:noFill/>
        </p:spPr>
        <p:txBody>
          <a:bodyPr wrap="square" lIns="182880" tIns="146304" rIns="182880" bIns="146304" rtlCol="0">
            <a:normAutofit lnSpcReduction="10000"/>
          </a:bodyPr>
          <a:lstStyle/>
          <a:p>
            <a:pPr marL="457200" indent="-457200">
              <a:lnSpc>
                <a:spcPct val="90000"/>
              </a:lnSpc>
              <a:buFont typeface="Arial" panose="020B0604020202020204" pitchFamily="34" charset="0"/>
              <a:buChar char="•"/>
            </a:pPr>
            <a:r>
              <a:rPr lang="en-US" sz="2400" dirty="0">
                <a:gradFill>
                  <a:gsLst>
                    <a:gs pos="2917">
                      <a:schemeClr val="tx1"/>
                    </a:gs>
                    <a:gs pos="30000">
                      <a:schemeClr val="tx1"/>
                    </a:gs>
                  </a:gsLst>
                  <a:lin ang="5400000" scaled="0"/>
                </a:gradFill>
              </a:rPr>
              <a:t>When is Calculated Column Evaluated?</a:t>
            </a:r>
          </a:p>
          <a:p>
            <a:pPr marL="914400" lvl="1" indent="-457200">
              <a:lnSpc>
                <a:spcPct val="90000"/>
              </a:lnSpc>
              <a:buFont typeface="Arial" panose="020B0604020202020204" pitchFamily="34" charset="0"/>
              <a:buChar char="•"/>
            </a:pPr>
            <a:r>
              <a:rPr lang="en-US" sz="2400" i="1" dirty="0">
                <a:gradFill>
                  <a:gsLst>
                    <a:gs pos="2917">
                      <a:schemeClr val="tx1"/>
                    </a:gs>
                    <a:gs pos="30000">
                      <a:schemeClr val="tx1"/>
                    </a:gs>
                  </a:gsLst>
                  <a:lin ang="5400000" scaled="0"/>
                </a:gradFill>
              </a:rPr>
              <a:t>At the time of data load/data refresh.</a:t>
            </a:r>
          </a:p>
          <a:p>
            <a:pPr marL="457200" indent="-457200">
              <a:lnSpc>
                <a:spcPct val="90000"/>
              </a:lnSpc>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457200" indent="-457200">
              <a:lnSpc>
                <a:spcPct val="90000"/>
              </a:lnSpc>
              <a:buFont typeface="Arial" panose="020B0604020202020204" pitchFamily="34" charset="0"/>
              <a:buChar char="•"/>
            </a:pPr>
            <a:r>
              <a:rPr lang="en-US" sz="2400" dirty="0">
                <a:gradFill>
                  <a:gsLst>
                    <a:gs pos="2917">
                      <a:schemeClr val="tx1"/>
                    </a:gs>
                    <a:gs pos="30000">
                      <a:schemeClr val="tx1"/>
                    </a:gs>
                  </a:gsLst>
                  <a:lin ang="5400000" scaled="0"/>
                </a:gradFill>
              </a:rPr>
              <a:t>What is Default Summarization?</a:t>
            </a:r>
          </a:p>
          <a:p>
            <a:pPr marL="914400" lvl="1" indent="-457200">
              <a:lnSpc>
                <a:spcPct val="90000"/>
              </a:lnSpc>
              <a:buFont typeface="Arial" panose="020B0604020202020204" pitchFamily="34" charset="0"/>
              <a:buChar char="•"/>
            </a:pPr>
            <a:r>
              <a:rPr lang="en-US" sz="2400" i="1" dirty="0">
                <a:gradFill>
                  <a:gsLst>
                    <a:gs pos="2917">
                      <a:schemeClr val="tx1"/>
                    </a:gs>
                    <a:gs pos="30000">
                      <a:schemeClr val="tx1"/>
                    </a:gs>
                  </a:gsLst>
                  <a:lin ang="5400000" scaled="0"/>
                </a:gradFill>
              </a:rPr>
              <a:t>A default summarization is an implicit measure created in the background when you put a numeric field on a visualization. The function used (sum/max/min/</a:t>
            </a:r>
            <a:r>
              <a:rPr lang="en-US" sz="2400" i="1" dirty="0" err="1">
                <a:gradFill>
                  <a:gsLst>
                    <a:gs pos="2917">
                      <a:schemeClr val="tx1"/>
                    </a:gs>
                    <a:gs pos="30000">
                      <a:schemeClr val="tx1"/>
                    </a:gs>
                  </a:gsLst>
                  <a:lin ang="5400000" scaled="0"/>
                </a:gradFill>
              </a:rPr>
              <a:t>avg</a:t>
            </a:r>
            <a:r>
              <a:rPr lang="en-US" sz="2400" i="1" dirty="0">
                <a:gradFill>
                  <a:gsLst>
                    <a:gs pos="2917">
                      <a:schemeClr val="tx1"/>
                    </a:gs>
                    <a:gs pos="30000">
                      <a:schemeClr val="tx1"/>
                    </a:gs>
                  </a:gsLst>
                  <a:lin ang="5400000" scaled="0"/>
                </a:gradFill>
              </a:rPr>
              <a:t>/…) is based on the numeric field’s default summarization setting. </a:t>
            </a:r>
          </a:p>
          <a:p>
            <a:pPr marL="457200" indent="-457200">
              <a:lnSpc>
                <a:spcPct val="90000"/>
              </a:lnSpc>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457200" indent="-457200">
              <a:lnSpc>
                <a:spcPct val="90000"/>
              </a:lnSpc>
              <a:buFont typeface="Arial" panose="020B0604020202020204" pitchFamily="34" charset="0"/>
              <a:buChar char="•"/>
            </a:pPr>
            <a:r>
              <a:rPr lang="en-US" sz="2400" dirty="0">
                <a:gradFill>
                  <a:gsLst>
                    <a:gs pos="2917">
                      <a:schemeClr val="tx1"/>
                    </a:gs>
                    <a:gs pos="30000">
                      <a:schemeClr val="tx1"/>
                    </a:gs>
                  </a:gsLst>
                  <a:lin ang="5400000" scaled="0"/>
                </a:gradFill>
              </a:rPr>
              <a:t>When is a Measure Evaluated?</a:t>
            </a:r>
          </a:p>
          <a:p>
            <a:pPr marL="914400" lvl="1" indent="-457200">
              <a:lnSpc>
                <a:spcPct val="90000"/>
              </a:lnSpc>
              <a:buFont typeface="Arial" panose="020B0604020202020204" pitchFamily="34" charset="0"/>
              <a:buChar char="•"/>
            </a:pPr>
            <a:r>
              <a:rPr lang="en-US" sz="2400" i="1" dirty="0">
                <a:gradFill>
                  <a:gsLst>
                    <a:gs pos="2917">
                      <a:schemeClr val="tx1"/>
                    </a:gs>
                    <a:gs pos="30000">
                      <a:schemeClr val="tx1"/>
                    </a:gs>
                  </a:gsLst>
                  <a:lin ang="5400000" scaled="0"/>
                </a:gradFill>
              </a:rPr>
              <a:t>At render time.</a:t>
            </a:r>
          </a:p>
          <a:p>
            <a:pPr marL="457200" indent="-457200">
              <a:lnSpc>
                <a:spcPct val="90000"/>
              </a:lnSpc>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457200" indent="-457200">
              <a:lnSpc>
                <a:spcPct val="90000"/>
              </a:lnSpc>
              <a:buFont typeface="Arial" panose="020B0604020202020204" pitchFamily="34" charset="0"/>
              <a:buChar char="•"/>
            </a:pPr>
            <a:r>
              <a:rPr lang="en-US" sz="2400" dirty="0">
                <a:gradFill>
                  <a:gsLst>
                    <a:gs pos="2917">
                      <a:schemeClr val="tx1"/>
                    </a:gs>
                    <a:gs pos="30000">
                      <a:schemeClr val="tx1"/>
                    </a:gs>
                  </a:gsLst>
                  <a:lin ang="5400000" scaled="0"/>
                </a:gradFill>
              </a:rPr>
              <a:t>When to use Measures and Calculated Columns?</a:t>
            </a:r>
          </a:p>
          <a:p>
            <a:pPr marL="914400" lvl="1" indent="-457200">
              <a:lnSpc>
                <a:spcPct val="90000"/>
              </a:lnSpc>
              <a:buFont typeface="Arial" panose="020B0604020202020204" pitchFamily="34" charset="0"/>
              <a:buChar char="•"/>
            </a:pPr>
            <a:r>
              <a:rPr lang="en-US" sz="2400" i="1" dirty="0">
                <a:gradFill>
                  <a:gsLst>
                    <a:gs pos="2917">
                      <a:schemeClr val="tx1"/>
                    </a:gs>
                    <a:gs pos="30000">
                      <a:schemeClr val="tx1"/>
                    </a:gs>
                  </a:gsLst>
                  <a:lin ang="5400000" scaled="0"/>
                </a:gradFill>
              </a:rPr>
              <a:t>It depends </a:t>
            </a:r>
            <a:r>
              <a:rPr lang="en-US" sz="2400" i="1" dirty="0">
                <a:gradFill>
                  <a:gsLst>
                    <a:gs pos="2917">
                      <a:schemeClr val="tx1"/>
                    </a:gs>
                    <a:gs pos="30000">
                      <a:schemeClr val="tx1"/>
                    </a:gs>
                  </a:gsLst>
                  <a:lin ang="5400000" scaled="0"/>
                </a:gradFill>
                <a:sym typeface="Wingdings" panose="05000000000000000000" pitchFamily="2" charset="2"/>
              </a:rPr>
              <a:t>. Calculated columns are useful when each row of data should be independently considered (although measures can do this too!) and the result won’t change until the next data refresh. Measures should be used everywhere else.</a:t>
            </a:r>
            <a:endParaRPr lang="en-US" sz="2400" i="1"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848626948"/>
      </p:ext>
    </p:extLst>
  </p:cSld>
  <p:clrMapOvr>
    <a:masterClrMapping/>
  </p:clrMapOvr>
  <p:transition>
    <p:fade/>
  </p:transition>
</p:sld>
</file>

<file path=ppt/slides/slide1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KNOWLEDGE CHECK ANSWERS Module 4</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TextBox 3"/>
          <p:cNvSpPr txBox="1"/>
          <p:nvPr/>
        </p:nvSpPr>
        <p:spPr>
          <a:xfrm>
            <a:off x="355042" y="952892"/>
            <a:ext cx="10617758" cy="4490460"/>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What are the different kinds of evaluation contexts?</a:t>
            </a:r>
          </a:p>
          <a:p>
            <a:pPr marL="800100" lvl="1" indent="-342900">
              <a:lnSpc>
                <a:spcPct val="90000"/>
              </a:lnSpc>
              <a:spcAft>
                <a:spcPts val="600"/>
              </a:spcAft>
              <a:buFont typeface="Arial" panose="020B0604020202020204" pitchFamily="34" charset="0"/>
              <a:buChar char="•"/>
            </a:pPr>
            <a:r>
              <a:rPr lang="en-US" sz="2400" i="1" dirty="0">
                <a:gradFill>
                  <a:gsLst>
                    <a:gs pos="2917">
                      <a:schemeClr val="tx1"/>
                    </a:gs>
                    <a:gs pos="30000">
                      <a:schemeClr val="tx1"/>
                    </a:gs>
                  </a:gsLst>
                  <a:lin ang="5400000" scaled="0"/>
                </a:gradFill>
              </a:rPr>
              <a:t>Filter context and row context</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When are filter or a row contexts present?</a:t>
            </a:r>
          </a:p>
          <a:p>
            <a:pPr marL="800100" lvl="1" indent="-342900">
              <a:lnSpc>
                <a:spcPct val="90000"/>
              </a:lnSpc>
              <a:spcAft>
                <a:spcPts val="600"/>
              </a:spcAft>
              <a:buFont typeface="Arial" panose="020B0604020202020204" pitchFamily="34" charset="0"/>
              <a:buChar char="•"/>
            </a:pPr>
            <a:r>
              <a:rPr lang="en-US" sz="2400" i="1" dirty="0">
                <a:gradFill>
                  <a:gsLst>
                    <a:gs pos="2917">
                      <a:schemeClr val="tx1"/>
                    </a:gs>
                    <a:gs pos="30000">
                      <a:schemeClr val="tx1"/>
                    </a:gs>
                  </a:gsLst>
                  <a:lin ang="5400000" scaled="0"/>
                </a:gradFill>
              </a:rPr>
              <a:t>Row contexts are present in iterator functions and calculated column evaluations. Filter contexts are present in pivot tables and other visualizations.</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Which functions are commonly used to </a:t>
            </a:r>
            <a:r>
              <a:rPr lang="en-US" sz="2400" i="1" dirty="0">
                <a:gradFill>
                  <a:gsLst>
                    <a:gs pos="2917">
                      <a:schemeClr val="tx1"/>
                    </a:gs>
                    <a:gs pos="30000">
                      <a:schemeClr val="tx1"/>
                    </a:gs>
                  </a:gsLst>
                  <a:lin ang="5400000" scaled="0"/>
                </a:gradFill>
              </a:rPr>
              <a:t>modify</a:t>
            </a:r>
            <a:r>
              <a:rPr lang="en-US" sz="2400" dirty="0">
                <a:gradFill>
                  <a:gsLst>
                    <a:gs pos="2917">
                      <a:schemeClr val="tx1"/>
                    </a:gs>
                    <a:gs pos="30000">
                      <a:schemeClr val="tx1"/>
                    </a:gs>
                  </a:gsLst>
                  <a:lin ang="5400000" scaled="0"/>
                </a:gradFill>
              </a:rPr>
              <a:t> existing evaluation contexts?</a:t>
            </a:r>
          </a:p>
          <a:p>
            <a:pPr marL="800100" lvl="1" indent="-342900">
              <a:lnSpc>
                <a:spcPct val="90000"/>
              </a:lnSpc>
              <a:spcAft>
                <a:spcPts val="600"/>
              </a:spcAft>
              <a:buFont typeface="Arial" panose="020B0604020202020204" pitchFamily="34" charset="0"/>
              <a:buChar char="•"/>
            </a:pPr>
            <a:r>
              <a:rPr lang="en-US" sz="2400" i="1" dirty="0">
                <a:gradFill>
                  <a:gsLst>
                    <a:gs pos="2917">
                      <a:schemeClr val="tx1"/>
                    </a:gs>
                    <a:gs pos="30000">
                      <a:schemeClr val="tx1"/>
                    </a:gs>
                  </a:gsLst>
                  <a:lin ang="5400000" scaled="0"/>
                </a:gradFill>
              </a:rPr>
              <a:t>CALCULATE, ALL, etc.</a:t>
            </a:r>
          </a:p>
        </p:txBody>
      </p:sp>
    </p:spTree>
    <p:extLst>
      <p:ext uri="{BB962C8B-B14F-4D97-AF65-F5344CB8AC3E}">
        <p14:creationId xmlns:p14="http://schemas.microsoft.com/office/powerpoint/2010/main" val="1050353745"/>
      </p:ext>
    </p:extLst>
  </p:cSld>
  <p:clrMapOvr>
    <a:masterClrMapping/>
  </p:clrMapOvr>
  <p:transition>
    <p:fade/>
  </p:transition>
</p:sld>
</file>

<file path=ppt/slides/slide1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KNOWLEDGE CHECK ANSWERS Module 5</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5" name="Rectangle 4"/>
          <p:cNvSpPr/>
          <p:nvPr/>
        </p:nvSpPr>
        <p:spPr>
          <a:xfrm>
            <a:off x="231833" y="1185026"/>
            <a:ext cx="11037454" cy="3046988"/>
          </a:xfrm>
          <a:prstGeom prst="rect">
            <a:avLst/>
          </a:prstGeom>
        </p:spPr>
        <p:txBody>
          <a:bodyPr wrap="square">
            <a:spAutoFit/>
          </a:bodyPr>
          <a:lstStyle/>
          <a:p>
            <a:pPr marL="342900" indent="-342900">
              <a:buFont typeface="Arial" panose="020B0604020202020204" pitchFamily="34" charset="0"/>
              <a:buChar char="•"/>
            </a:pPr>
            <a:r>
              <a:rPr lang="en-US" sz="2400" dirty="0">
                <a:solidFill>
                  <a:schemeClr val="tx1">
                    <a:lumMod val="50000"/>
                  </a:schemeClr>
                </a:solidFill>
              </a:rPr>
              <a:t>Can I parse advanced DAX formulas?</a:t>
            </a:r>
          </a:p>
          <a:p>
            <a:pPr marL="800100" lvl="1" indent="-342900">
              <a:buFont typeface="Arial" panose="020B0604020202020204" pitchFamily="34" charset="0"/>
              <a:buChar char="•"/>
            </a:pPr>
            <a:r>
              <a:rPr lang="en-US" sz="2400" i="1" dirty="0">
                <a:solidFill>
                  <a:schemeClr val="tx1">
                    <a:lumMod val="50000"/>
                  </a:schemeClr>
                </a:solidFill>
              </a:rPr>
              <a:t>Yes I can!</a:t>
            </a:r>
          </a:p>
          <a:p>
            <a:pPr marL="342900" indent="-342900">
              <a:buFont typeface="Arial" panose="020B0604020202020204" pitchFamily="34" charset="0"/>
              <a:buChar char="•"/>
            </a:pPr>
            <a:endParaRPr lang="en-US" sz="2400" dirty="0">
              <a:solidFill>
                <a:schemeClr val="tx1">
                  <a:lumMod val="50000"/>
                </a:schemeClr>
              </a:solidFill>
            </a:endParaRPr>
          </a:p>
          <a:p>
            <a:pPr marL="342900" indent="-342900">
              <a:buFont typeface="Arial" panose="020B0604020202020204" pitchFamily="34" charset="0"/>
              <a:buChar char="•"/>
            </a:pPr>
            <a:r>
              <a:rPr lang="en-US" sz="2400" dirty="0">
                <a:solidFill>
                  <a:schemeClr val="tx1">
                    <a:lumMod val="50000"/>
                  </a:schemeClr>
                </a:solidFill>
              </a:rPr>
              <a:t>What are some standard DAX patterns?</a:t>
            </a:r>
          </a:p>
          <a:p>
            <a:pPr marL="800100" lvl="1" indent="-342900">
              <a:buFont typeface="Arial" panose="020B0604020202020204" pitchFamily="34" charset="0"/>
              <a:buChar char="•"/>
            </a:pPr>
            <a:r>
              <a:rPr lang="en-US" sz="2400" i="1" dirty="0">
                <a:solidFill>
                  <a:schemeClr val="tx1">
                    <a:lumMod val="50000"/>
                  </a:schemeClr>
                </a:solidFill>
              </a:rPr>
              <a:t>CALCULATE(…)</a:t>
            </a:r>
          </a:p>
          <a:p>
            <a:pPr marL="342900" indent="-342900">
              <a:buFont typeface="Arial" panose="020B0604020202020204" pitchFamily="34" charset="0"/>
              <a:buChar char="•"/>
            </a:pPr>
            <a:endParaRPr lang="en-US" sz="2400" dirty="0">
              <a:solidFill>
                <a:schemeClr val="tx1">
                  <a:lumMod val="50000"/>
                </a:schemeClr>
              </a:solidFill>
            </a:endParaRPr>
          </a:p>
          <a:p>
            <a:pPr marL="342900" indent="-342900">
              <a:buFont typeface="Arial" panose="020B0604020202020204" pitchFamily="34" charset="0"/>
              <a:buChar char="•"/>
            </a:pPr>
            <a:r>
              <a:rPr lang="en-US" sz="2400" dirty="0">
                <a:solidFill>
                  <a:schemeClr val="tx1">
                    <a:lumMod val="50000"/>
                  </a:schemeClr>
                </a:solidFill>
              </a:rPr>
              <a:t>Which time intelligence functions are built-in to DAX?</a:t>
            </a:r>
          </a:p>
          <a:p>
            <a:pPr marL="800100" lvl="1" indent="-342900">
              <a:buFont typeface="Arial" panose="020B0604020202020204" pitchFamily="34" charset="0"/>
              <a:buChar char="•"/>
            </a:pPr>
            <a:r>
              <a:rPr lang="en-US" sz="2400" i="1" dirty="0">
                <a:solidFill>
                  <a:schemeClr val="tx1">
                    <a:lumMod val="50000"/>
                  </a:schemeClr>
                </a:solidFill>
              </a:rPr>
              <a:t>Lots of them…YTD, FY, previous month, </a:t>
            </a:r>
            <a:r>
              <a:rPr lang="en-US" sz="2400" i="1" dirty="0" err="1">
                <a:solidFill>
                  <a:schemeClr val="tx1">
                    <a:lumMod val="50000"/>
                  </a:schemeClr>
                </a:solidFill>
              </a:rPr>
              <a:t>etc</a:t>
            </a:r>
            <a:endParaRPr lang="en-US" sz="2400" i="1" dirty="0">
              <a:solidFill>
                <a:schemeClr val="tx1">
                  <a:lumMod val="50000"/>
                </a:schemeClr>
              </a:solidFill>
            </a:endParaRPr>
          </a:p>
        </p:txBody>
      </p:sp>
    </p:spTree>
    <p:extLst>
      <p:ext uri="{BB962C8B-B14F-4D97-AF65-F5344CB8AC3E}">
        <p14:creationId xmlns:p14="http://schemas.microsoft.com/office/powerpoint/2010/main" val="262641620"/>
      </p:ext>
    </p:extLst>
  </p:cSld>
  <p:clrMapOvr>
    <a:masterClrMapping/>
  </p:clrMapOvr>
  <p:transition>
    <p:fade/>
  </p:transition>
</p:sld>
</file>

<file path=ppt/slides/slide1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What is a Calculated Column?</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0" name="Rectangle 9"/>
          <p:cNvSpPr/>
          <p:nvPr/>
        </p:nvSpPr>
        <p:spPr>
          <a:xfrm>
            <a:off x="566827" y="5614821"/>
            <a:ext cx="11529201" cy="341632"/>
          </a:xfrm>
          <a:prstGeom prst="rect">
            <a:avLst/>
          </a:prstGeom>
          <a:solidFill>
            <a:schemeClr val="bg1"/>
          </a:solidFill>
        </p:spPr>
        <p:txBody>
          <a:bodyPr wrap="square">
            <a:spAutoFit/>
          </a:bodyPr>
          <a:lstStyle/>
          <a:p>
            <a:pPr>
              <a:lnSpc>
                <a:spcPct val="90000"/>
              </a:lnSpc>
              <a:spcAft>
                <a:spcPts val="600"/>
              </a:spcAft>
            </a:pPr>
            <a:r>
              <a:rPr lang="en-US" b="1" dirty="0">
                <a:gradFill>
                  <a:gsLst>
                    <a:gs pos="2917">
                      <a:schemeClr val="tx1"/>
                    </a:gs>
                    <a:gs pos="30000">
                      <a:schemeClr val="tx1"/>
                    </a:gs>
                  </a:gsLst>
                  <a:lin ang="5400000" scaled="0"/>
                </a:gradFill>
              </a:rPr>
              <a:t>Pro Tip:</a:t>
            </a:r>
            <a:r>
              <a:rPr lang="en-US" dirty="0">
                <a:gradFill>
                  <a:gsLst>
                    <a:gs pos="2917">
                      <a:schemeClr val="tx1"/>
                    </a:gs>
                    <a:gs pos="30000">
                      <a:schemeClr val="tx1"/>
                    </a:gs>
                  </a:gsLst>
                  <a:lin ang="5400000" scaled="0"/>
                </a:gradFill>
              </a:rPr>
              <a:t> Always refer to a calculated column by its full name -&gt; </a:t>
            </a:r>
            <a:r>
              <a:rPr lang="en-US" b="1" dirty="0">
                <a:gradFill>
                  <a:gsLst>
                    <a:gs pos="2917">
                      <a:schemeClr val="tx1"/>
                    </a:gs>
                    <a:gs pos="30000">
                      <a:schemeClr val="tx1"/>
                    </a:gs>
                  </a:gsLst>
                  <a:lin ang="5400000" scaled="0"/>
                </a:gradFill>
              </a:rPr>
              <a:t>TableName[ColumnName]</a:t>
            </a:r>
          </a:p>
        </p:txBody>
      </p:sp>
      <p:sp>
        <p:nvSpPr>
          <p:cNvPr id="15" name="TextBox 14"/>
          <p:cNvSpPr txBox="1"/>
          <p:nvPr/>
        </p:nvSpPr>
        <p:spPr>
          <a:xfrm>
            <a:off x="9089291" y="5384543"/>
            <a:ext cx="2492678" cy="544765"/>
          </a:xfrm>
          <a:prstGeom prst="rect">
            <a:avLst/>
          </a:prstGeom>
          <a:noFill/>
        </p:spPr>
        <p:txBody>
          <a:bodyPr wrap="square" lIns="182880" tIns="146304" rIns="182880" bIns="146304" rtlCol="0">
            <a:spAutoFit/>
          </a:bodyPr>
          <a:lstStyle/>
          <a:p>
            <a:pPr>
              <a:lnSpc>
                <a:spcPct val="90000"/>
              </a:lnSpc>
              <a:spcAft>
                <a:spcPts val="600"/>
              </a:spcAft>
            </a:pPr>
            <a:r>
              <a:rPr lang="en-US" b="1" dirty="0">
                <a:solidFill>
                  <a:srgbClr val="FF0000"/>
                </a:solidFill>
              </a:rPr>
              <a:t>Calculated Column</a:t>
            </a:r>
          </a:p>
        </p:txBody>
      </p:sp>
      <p:cxnSp>
        <p:nvCxnSpPr>
          <p:cNvPr id="16" name="Straight Arrow Connector 15"/>
          <p:cNvCxnSpPr/>
          <p:nvPr/>
        </p:nvCxnSpPr>
        <p:spPr>
          <a:xfrm>
            <a:off x="10335630" y="5242655"/>
            <a:ext cx="0" cy="270556"/>
          </a:xfrm>
          <a:prstGeom prst="straightConnector1">
            <a:avLst/>
          </a:prstGeom>
          <a:ln w="28575">
            <a:solidFill>
              <a:srgbClr val="FF0000"/>
            </a:solidFill>
            <a:headEnd type="none"/>
            <a:tailEnd type="triangle"/>
          </a:ln>
        </p:spPr>
        <p:style>
          <a:lnRef idx="1">
            <a:schemeClr val="accent6"/>
          </a:lnRef>
          <a:fillRef idx="0">
            <a:schemeClr val="accent6"/>
          </a:fillRef>
          <a:effectRef idx="0">
            <a:schemeClr val="accent6"/>
          </a:effectRef>
          <a:fontRef idx="minor">
            <a:schemeClr val="tx1"/>
          </a:fontRef>
        </p:style>
      </p:cxnSp>
      <p:pic>
        <p:nvPicPr>
          <p:cNvPr id="4" name="Picture 3"/>
          <p:cNvPicPr>
            <a:picLocks noChangeAspect="1"/>
          </p:cNvPicPr>
          <p:nvPr/>
        </p:nvPicPr>
        <p:blipFill>
          <a:blip r:embed="rId4"/>
          <a:stretch>
            <a:fillRect/>
          </a:stretch>
        </p:blipFill>
        <p:spPr>
          <a:xfrm>
            <a:off x="560627" y="1834301"/>
            <a:ext cx="11069585" cy="3230235"/>
          </a:xfrm>
          <a:prstGeom prst="rect">
            <a:avLst/>
          </a:prstGeom>
        </p:spPr>
      </p:pic>
      <p:sp>
        <p:nvSpPr>
          <p:cNvPr id="9" name="Rectangle 8"/>
          <p:cNvSpPr/>
          <p:nvPr/>
        </p:nvSpPr>
        <p:spPr bwMode="auto">
          <a:xfrm>
            <a:off x="10123980" y="2313394"/>
            <a:ext cx="1113995" cy="2798723"/>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142327193"/>
      </p:ext>
    </p:extLst>
  </p:cSld>
  <p:clrMapOvr>
    <a:masterClrMapping/>
  </p:clrMapOvr>
  <p:transition>
    <p:fade/>
  </p:transition>
</p:sld>
</file>

<file path=ppt/slides/slide1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Calculated Column in DAX vs Custom Column in “Query Editor”</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pic>
        <p:nvPicPr>
          <p:cNvPr id="3" name="Picture 2"/>
          <p:cNvPicPr>
            <a:picLocks noChangeAspect="1"/>
          </p:cNvPicPr>
          <p:nvPr/>
        </p:nvPicPr>
        <p:blipFill>
          <a:blip r:embed="rId4"/>
          <a:stretch>
            <a:fillRect/>
          </a:stretch>
        </p:blipFill>
        <p:spPr>
          <a:xfrm>
            <a:off x="684226" y="2125319"/>
            <a:ext cx="11446401" cy="1931320"/>
          </a:xfrm>
          <a:prstGeom prst="rect">
            <a:avLst/>
          </a:prstGeom>
        </p:spPr>
      </p:pic>
      <p:sp>
        <p:nvSpPr>
          <p:cNvPr id="11" name="Rectangle 10"/>
          <p:cNvSpPr/>
          <p:nvPr/>
        </p:nvSpPr>
        <p:spPr>
          <a:xfrm>
            <a:off x="355042" y="4509275"/>
            <a:ext cx="11379758" cy="1166473"/>
          </a:xfrm>
          <a:prstGeom prst="rect">
            <a:avLst/>
          </a:prstGeom>
        </p:spPr>
        <p:txBody>
          <a:bodyPr wrap="square">
            <a:spAutoFit/>
          </a:bodyPr>
          <a:lstStyle/>
          <a:p>
            <a:pPr lvl="0">
              <a:lnSpc>
                <a:spcPct val="90000"/>
              </a:lnSpc>
              <a:spcAft>
                <a:spcPts val="600"/>
              </a:spcAft>
            </a:pPr>
            <a:r>
              <a:rPr lang="en-US" sz="2400" b="1" dirty="0">
                <a:gradFill>
                  <a:gsLst>
                    <a:gs pos="2917">
                      <a:srgbClr val="505050"/>
                    </a:gs>
                    <a:gs pos="30000">
                      <a:srgbClr val="505050"/>
                    </a:gs>
                  </a:gsLst>
                  <a:lin ang="5400000" scaled="0"/>
                </a:gradFill>
              </a:rPr>
              <a:t>Note:</a:t>
            </a:r>
            <a:r>
              <a:rPr lang="en-US" sz="2400" dirty="0">
                <a:gradFill>
                  <a:gsLst>
                    <a:gs pos="2917">
                      <a:srgbClr val="505050"/>
                    </a:gs>
                    <a:gs pos="30000">
                      <a:srgbClr val="505050"/>
                    </a:gs>
                  </a:gsLst>
                  <a:lin ang="5400000" scaled="0"/>
                </a:gradFill>
              </a:rPr>
              <a:t> If given a choice, creating the column in “M” or “Query Editor” will give you better compression.</a:t>
            </a:r>
          </a:p>
          <a:p>
            <a:pPr lvl="0">
              <a:lnSpc>
                <a:spcPct val="90000"/>
              </a:lnSpc>
              <a:spcAft>
                <a:spcPts val="600"/>
              </a:spcAft>
            </a:pPr>
            <a:endParaRPr lang="en-US" sz="2400" dirty="0">
              <a:gradFill>
                <a:gsLst>
                  <a:gs pos="2917">
                    <a:srgbClr val="505050"/>
                  </a:gs>
                  <a:gs pos="30000">
                    <a:srgbClr val="505050"/>
                  </a:gs>
                </a:gsLst>
                <a:lin ang="5400000" scaled="0"/>
              </a:gradFill>
            </a:endParaRPr>
          </a:p>
        </p:txBody>
      </p:sp>
      <p:pic>
        <p:nvPicPr>
          <p:cNvPr id="4" name="Picture 3"/>
          <p:cNvPicPr>
            <a:picLocks noChangeAspect="1"/>
          </p:cNvPicPr>
          <p:nvPr/>
        </p:nvPicPr>
        <p:blipFill>
          <a:blip r:embed="rId5"/>
          <a:stretch>
            <a:fillRect/>
          </a:stretch>
        </p:blipFill>
        <p:spPr>
          <a:xfrm>
            <a:off x="39034" y="2116175"/>
            <a:ext cx="6618376" cy="1931320"/>
          </a:xfrm>
          <a:prstGeom prst="rect">
            <a:avLst/>
          </a:prstGeom>
        </p:spPr>
      </p:pic>
    </p:spTree>
    <p:extLst>
      <p:ext uri="{BB962C8B-B14F-4D97-AF65-F5344CB8AC3E}">
        <p14:creationId xmlns:p14="http://schemas.microsoft.com/office/powerpoint/2010/main" val="1583062919"/>
      </p:ext>
    </p:extLst>
  </p:cSld>
  <p:clrMapOvr>
    <a:masterClrMapping/>
  </p:clrMapOvr>
  <p:transition>
    <p:fade/>
  </p:transition>
</p:sld>
</file>

<file path=ppt/slides/slide1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1266" name="Picture 2" descr="C:\Users\barbarar\AppData\Local\Temp\SNAGHTMLb9024e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76568" y="2306844"/>
            <a:ext cx="5534025" cy="240982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267500" y="1168307"/>
            <a:ext cx="11655840" cy="524527"/>
          </a:xfrm>
        </p:spPr>
        <p:txBody>
          <a:bodyPr vert="horz" wrap="square" lIns="146304" tIns="91440" rIns="146304" bIns="91440" rtlCol="0" anchor="t">
            <a:noAutofit/>
          </a:bodyPr>
          <a:lstStyle/>
          <a:p>
            <a:r>
              <a:rPr lang="en-US" sz="2800" b="1" dirty="0">
                <a:latin typeface="+mn-lt"/>
              </a:rPr>
              <a:t>Calculated Column – Accessing columns from other Tables in model</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4"/>
          <a:stretch>
            <a:fillRect/>
          </a:stretch>
        </p:blipFill>
        <p:spPr>
          <a:xfrm>
            <a:off x="10785404" y="144034"/>
            <a:ext cx="1310624" cy="406167"/>
          </a:xfrm>
          <a:prstGeom prst="rect">
            <a:avLst/>
          </a:prstGeom>
        </p:spPr>
      </p:pic>
      <p:sp>
        <p:nvSpPr>
          <p:cNvPr id="11" name="Rectangle 10"/>
          <p:cNvSpPr/>
          <p:nvPr/>
        </p:nvSpPr>
        <p:spPr bwMode="auto">
          <a:xfrm>
            <a:off x="2943464" y="3322107"/>
            <a:ext cx="2098800" cy="204864"/>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p:cNvSpPr/>
          <p:nvPr/>
        </p:nvSpPr>
        <p:spPr bwMode="auto">
          <a:xfrm>
            <a:off x="6192429" y="2802498"/>
            <a:ext cx="2063297" cy="241148"/>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p:cNvSpPr/>
          <p:nvPr/>
        </p:nvSpPr>
        <p:spPr>
          <a:xfrm>
            <a:off x="355042" y="5096750"/>
            <a:ext cx="11463578" cy="1575816"/>
          </a:xfrm>
          <a:prstGeom prst="rect">
            <a:avLst/>
          </a:prstGeom>
        </p:spPr>
        <p:txBody>
          <a:bodyPr wrap="square">
            <a:spAutoFit/>
          </a:bodyPr>
          <a:lstStyle/>
          <a:p>
            <a:pPr marL="342900" indent="-342900">
              <a:lnSpc>
                <a:spcPct val="90000"/>
              </a:lnSpc>
              <a:spcAft>
                <a:spcPts val="600"/>
              </a:spcAft>
              <a:buFont typeface="Arial" panose="020B0604020202020204" pitchFamily="34" charset="0"/>
              <a:buChar char="•"/>
            </a:pPr>
            <a:r>
              <a:rPr lang="en-US" sz="2400" b="1" dirty="0">
                <a:gradFill>
                  <a:gsLst>
                    <a:gs pos="2917">
                      <a:srgbClr val="505050"/>
                    </a:gs>
                    <a:gs pos="30000">
                      <a:srgbClr val="505050"/>
                    </a:gs>
                  </a:gsLst>
                  <a:lin ang="5400000" scaled="0"/>
                </a:gradFill>
              </a:rPr>
              <a:t>Often you want to access columns from multiple tables to create a Calculated Columns</a:t>
            </a:r>
          </a:p>
          <a:p>
            <a:pPr marL="342900" indent="-342900">
              <a:lnSpc>
                <a:spcPct val="90000"/>
              </a:lnSpc>
              <a:spcAft>
                <a:spcPts val="600"/>
              </a:spcAft>
              <a:buFont typeface="Arial" panose="020B0604020202020204" pitchFamily="34" charset="0"/>
              <a:buChar char="•"/>
            </a:pPr>
            <a:r>
              <a:rPr lang="en-US" sz="2400" b="1" dirty="0">
                <a:gradFill>
                  <a:gsLst>
                    <a:gs pos="2917">
                      <a:srgbClr val="505050"/>
                    </a:gs>
                    <a:gs pos="30000">
                      <a:srgbClr val="505050"/>
                    </a:gs>
                  </a:gsLst>
                  <a:lin ang="5400000" scaled="0"/>
                </a:gradFill>
              </a:rPr>
              <a:t>Let us say you want to calculate COGs, which is Units * Units Cost</a:t>
            </a:r>
          </a:p>
          <a:p>
            <a:pPr marL="342900" indent="-342900">
              <a:lnSpc>
                <a:spcPct val="90000"/>
              </a:lnSpc>
              <a:spcAft>
                <a:spcPts val="600"/>
              </a:spcAft>
              <a:buFont typeface="Arial" panose="020B0604020202020204" pitchFamily="34" charset="0"/>
              <a:buChar char="•"/>
            </a:pPr>
            <a:r>
              <a:rPr lang="en-US" sz="2400" b="1" dirty="0">
                <a:gradFill>
                  <a:gsLst>
                    <a:gs pos="2917">
                      <a:srgbClr val="505050"/>
                    </a:gs>
                    <a:gs pos="30000">
                      <a:srgbClr val="505050"/>
                    </a:gs>
                  </a:gsLst>
                  <a:lin ang="5400000" scaled="0"/>
                </a:gradFill>
              </a:rPr>
              <a:t>Units Cost is in another Table</a:t>
            </a:r>
          </a:p>
        </p:txBody>
      </p:sp>
    </p:spTree>
    <p:extLst>
      <p:ext uri="{BB962C8B-B14F-4D97-AF65-F5344CB8AC3E}">
        <p14:creationId xmlns:p14="http://schemas.microsoft.com/office/powerpoint/2010/main" val="339820903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38869" y="2036356"/>
            <a:ext cx="7626742" cy="3435527"/>
          </a:xfrm>
          <a:prstGeom prst="rect">
            <a:avLst/>
          </a:prstGeom>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Components of a data model – Fact Table</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Basic Data Modeling</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12" name="Rectangle 11"/>
          <p:cNvSpPr/>
          <p:nvPr/>
        </p:nvSpPr>
        <p:spPr>
          <a:xfrm>
            <a:off x="7955280" y="1691640"/>
            <a:ext cx="3538728" cy="470898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gradFill>
                  <a:gsLst>
                    <a:gs pos="1250">
                      <a:schemeClr val="tx1"/>
                    </a:gs>
                    <a:gs pos="100000">
                      <a:schemeClr val="tx1"/>
                    </a:gs>
                  </a:gsLst>
                  <a:lin ang="5400000" scaled="0"/>
                </a:gradFill>
                <a:effectLst/>
                <a:uLnTx/>
                <a:uFillTx/>
              </a:rPr>
              <a:t>Fact Table</a:t>
            </a: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Contains </a:t>
            </a:r>
            <a:r>
              <a:rPr kumimoji="0" lang="en-US" sz="24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Measures </a:t>
            </a:r>
            <a:br>
              <a:rPr kumimoji="0" lang="en-US" sz="24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br>
            <a:r>
              <a:rPr kumimoji="0" lang="en-US" sz="16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(or items to be aggregated) </a:t>
            </a:r>
            <a:r>
              <a:rPr kumimoji="0" lang="en-US" sz="16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 </a:t>
            </a:r>
            <a:br>
              <a:rPr kumimoji="0" lang="en-US" sz="16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b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of a business process  </a:t>
            </a: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rPr>
              <a:t>Examples</a:t>
            </a: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Segoe UI Semibold" panose="020B0702040204020203" pitchFamily="34" charset="0"/>
                <a:cs typeface="Segoe UI Semibold" panose="020B0702040204020203" pitchFamily="34" charset="0"/>
              </a:rPr>
              <a:t>:</a:t>
            </a: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Transactions</a:t>
            </a: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Sales Revenue</a:t>
            </a: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Units</a:t>
            </a:r>
          </a:p>
          <a:p>
            <a:pPr marL="800100" marR="0" lvl="1"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Cost</a:t>
            </a:r>
            <a:b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br>
            <a:endParaRPr kumimoji="0" lang="en-US" sz="16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Measures are usually sliceable. </a:t>
            </a: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rPr>
              <a:t>Examples</a:t>
            </a: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 </a:t>
            </a: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By Month, By Customer</a:t>
            </a:r>
          </a:p>
        </p:txBody>
      </p:sp>
      <p:sp>
        <p:nvSpPr>
          <p:cNvPr id="11" name="Rectangular Callout 10"/>
          <p:cNvSpPr/>
          <p:nvPr/>
        </p:nvSpPr>
        <p:spPr bwMode="auto">
          <a:xfrm>
            <a:off x="2226997" y="1768438"/>
            <a:ext cx="718979" cy="713762"/>
          </a:xfrm>
          <a:prstGeom prst="wedgeRectCallout">
            <a:avLst>
              <a:gd name="adj1" fmla="val 79356"/>
              <a:gd name="adj2" fmla="val 111591"/>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Fact</a:t>
            </a:r>
          </a:p>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Table</a:t>
            </a:r>
          </a:p>
        </p:txBody>
      </p:sp>
    </p:spTree>
    <p:extLst>
      <p:ext uri="{BB962C8B-B14F-4D97-AF65-F5344CB8AC3E}">
        <p14:creationId xmlns:p14="http://schemas.microsoft.com/office/powerpoint/2010/main" val="556961657"/>
      </p:ext>
    </p:extLst>
  </p:cSld>
  <p:clrMapOvr>
    <a:masterClrMapping/>
  </p:clrMapOvr>
  <p:transition>
    <p:fade/>
  </p:transition>
</p:sld>
</file>

<file path=ppt/slides/slide1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3"/>
          <a:stretch>
            <a:fillRect/>
          </a:stretch>
        </p:blipFill>
        <p:spPr>
          <a:xfrm>
            <a:off x="4447072" y="4419923"/>
            <a:ext cx="4973449" cy="1112482"/>
          </a:xfrm>
          <a:prstGeom prst="rect">
            <a:avLst/>
          </a:prstGeom>
        </p:spPr>
      </p:pic>
      <p:sp>
        <p:nvSpPr>
          <p:cNvPr id="2" name="Title 1"/>
          <p:cNvSpPr>
            <a:spLocks noGrp="1"/>
          </p:cNvSpPr>
          <p:nvPr>
            <p:ph type="title"/>
          </p:nvPr>
        </p:nvSpPr>
        <p:spPr>
          <a:xfrm>
            <a:off x="169964" y="1147419"/>
            <a:ext cx="11655840" cy="524527"/>
          </a:xfrm>
        </p:spPr>
        <p:txBody>
          <a:bodyPr vert="horz" wrap="square" lIns="146304" tIns="91440" rIns="146304" bIns="91440" rtlCol="0" anchor="t">
            <a:noAutofit/>
          </a:bodyPr>
          <a:lstStyle/>
          <a:p>
            <a:r>
              <a:rPr lang="en-US" sz="2800" b="1" dirty="0">
                <a:latin typeface="+mn-lt"/>
              </a:rPr>
              <a:t>Row Context and Multiple Tables – RELATED Function</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4"/>
          <a:stretch>
            <a:fillRect/>
          </a:stretch>
        </p:blipFill>
        <p:spPr>
          <a:xfrm>
            <a:off x="10785404" y="144034"/>
            <a:ext cx="1310624" cy="406167"/>
          </a:xfrm>
          <a:prstGeom prst="rect">
            <a:avLst/>
          </a:prstGeom>
        </p:spPr>
      </p:pic>
      <p:sp>
        <p:nvSpPr>
          <p:cNvPr id="3" name="Rectangle 2"/>
          <p:cNvSpPr/>
          <p:nvPr/>
        </p:nvSpPr>
        <p:spPr>
          <a:xfrm>
            <a:off x="824236" y="1915317"/>
            <a:ext cx="6928179" cy="369332"/>
          </a:xfrm>
          <a:prstGeom prst="rect">
            <a:avLst/>
          </a:prstGeom>
        </p:spPr>
        <p:txBody>
          <a:bodyPr wrap="none">
            <a:spAutoFit/>
          </a:bodyPr>
          <a:lstStyle/>
          <a:p>
            <a:r>
              <a:rPr lang="en-US" b="1" dirty="0">
                <a:solidFill>
                  <a:srgbClr val="00B0F0"/>
                </a:solidFill>
              </a:rPr>
              <a:t>Sales[COGS] = RELATED(ProductDim[Unit Cost]) * Sales[Units]</a:t>
            </a:r>
          </a:p>
        </p:txBody>
      </p:sp>
      <p:grpSp>
        <p:nvGrpSpPr>
          <p:cNvPr id="5" name="Group 4"/>
          <p:cNvGrpSpPr/>
          <p:nvPr/>
        </p:nvGrpSpPr>
        <p:grpSpPr>
          <a:xfrm>
            <a:off x="2354024" y="2786634"/>
            <a:ext cx="4186098" cy="2011570"/>
            <a:chOff x="2354024" y="2786634"/>
            <a:chExt cx="4186098" cy="2011570"/>
          </a:xfrm>
        </p:grpSpPr>
        <p:pic>
          <p:nvPicPr>
            <p:cNvPr id="4" name="Picture 3"/>
            <p:cNvPicPr>
              <a:picLocks noChangeAspect="1"/>
            </p:cNvPicPr>
            <p:nvPr/>
          </p:nvPicPr>
          <p:blipFill>
            <a:blip r:embed="rId5"/>
            <a:stretch>
              <a:fillRect/>
            </a:stretch>
          </p:blipFill>
          <p:spPr>
            <a:xfrm>
              <a:off x="2354025" y="2786634"/>
              <a:ext cx="4186097" cy="1101214"/>
            </a:xfrm>
            <a:prstGeom prst="rect">
              <a:avLst/>
            </a:prstGeom>
          </p:spPr>
        </p:pic>
        <p:sp>
          <p:nvSpPr>
            <p:cNvPr id="10" name="Rectangle 9"/>
            <p:cNvSpPr/>
            <p:nvPr/>
          </p:nvSpPr>
          <p:spPr bwMode="auto">
            <a:xfrm>
              <a:off x="2354024" y="2924307"/>
              <a:ext cx="4186097" cy="206478"/>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Curved Left Arrow 11"/>
            <p:cNvSpPr/>
            <p:nvPr/>
          </p:nvSpPr>
          <p:spPr bwMode="auto">
            <a:xfrm flipH="1">
              <a:off x="3877963" y="2919300"/>
              <a:ext cx="597698" cy="1878904"/>
            </a:xfrm>
            <a:prstGeom prst="curvedLeftArrow">
              <a:avLst>
                <a:gd name="adj1" fmla="val 33637"/>
                <a:gd name="adj2" fmla="val 50000"/>
                <a:gd name="adj3" fmla="val 25000"/>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3" name="Rectangle 12"/>
          <p:cNvSpPr/>
          <p:nvPr/>
        </p:nvSpPr>
        <p:spPr bwMode="auto">
          <a:xfrm>
            <a:off x="4469465" y="4571424"/>
            <a:ext cx="4375134" cy="152976"/>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a:xfrm>
            <a:off x="355042" y="6081100"/>
            <a:ext cx="5979522" cy="424732"/>
          </a:xfrm>
          <a:prstGeom prst="rect">
            <a:avLst/>
          </a:prstGeom>
        </p:spPr>
        <p:txBody>
          <a:bodyPr wrap="none">
            <a:spAutoFit/>
          </a:bodyPr>
          <a:lstStyle/>
          <a:p>
            <a:pPr marL="285750" indent="-285750">
              <a:lnSpc>
                <a:spcPct val="90000"/>
              </a:lnSpc>
              <a:spcAft>
                <a:spcPts val="600"/>
              </a:spcAft>
              <a:buFont typeface="Arial" panose="020B0604020202020204" pitchFamily="34" charset="0"/>
              <a:buChar char="•"/>
            </a:pPr>
            <a:r>
              <a:rPr lang="en-US" sz="2400" b="1" dirty="0">
                <a:gradFill>
                  <a:gsLst>
                    <a:gs pos="2917">
                      <a:srgbClr val="505050"/>
                    </a:gs>
                    <a:gs pos="30000">
                      <a:srgbClr val="505050"/>
                    </a:gs>
                  </a:gsLst>
                  <a:lin ang="5400000" scaled="0"/>
                </a:gradFill>
              </a:rPr>
              <a:t>RELATED is just like VLOOKUP in Excel</a:t>
            </a:r>
          </a:p>
        </p:txBody>
      </p:sp>
    </p:spTree>
    <p:extLst>
      <p:ext uri="{BB962C8B-B14F-4D97-AF65-F5344CB8AC3E}">
        <p14:creationId xmlns:p14="http://schemas.microsoft.com/office/powerpoint/2010/main" val="3896418812"/>
      </p:ext>
    </p:extLst>
  </p:cSld>
  <p:clrMapOvr>
    <a:masterClrMapping/>
  </p:clrMapOvr>
  <p:transition>
    <p:fade/>
  </p:transition>
</p:sld>
</file>

<file path=ppt/slides/slide1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6C8BB2-1958-4322-AE5F-7D2152C3560F}"/>
              </a:ext>
            </a:extLst>
          </p:cNvPr>
          <p:cNvPicPr>
            <a:picLocks noChangeAspect="1"/>
          </p:cNvPicPr>
          <p:nvPr/>
        </p:nvPicPr>
        <p:blipFill>
          <a:blip r:embed="rId3"/>
          <a:stretch>
            <a:fillRect/>
          </a:stretch>
        </p:blipFill>
        <p:spPr>
          <a:xfrm>
            <a:off x="1003361" y="3878346"/>
            <a:ext cx="6582359" cy="2515146"/>
          </a:xfrm>
          <a:prstGeom prst="rect">
            <a:avLst/>
          </a:prstGeom>
        </p:spPr>
      </p:pic>
      <p:sp>
        <p:nvSpPr>
          <p:cNvPr id="2" name="Title 1"/>
          <p:cNvSpPr>
            <a:spLocks noGrp="1"/>
          </p:cNvSpPr>
          <p:nvPr>
            <p:ph type="title"/>
          </p:nvPr>
        </p:nvSpPr>
        <p:spPr>
          <a:xfrm>
            <a:off x="169964" y="1147419"/>
            <a:ext cx="11655840" cy="524527"/>
          </a:xfrm>
        </p:spPr>
        <p:txBody>
          <a:bodyPr vert="horz" wrap="square" lIns="146304" tIns="91440" rIns="146304" bIns="91440" rtlCol="0" anchor="t">
            <a:noAutofit/>
          </a:bodyPr>
          <a:lstStyle/>
          <a:p>
            <a:r>
              <a:rPr lang="en-US" sz="2800" b="1" dirty="0">
                <a:latin typeface="+mn-lt"/>
              </a:rPr>
              <a:t>RELATED Function Example</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4"/>
          <a:stretch>
            <a:fillRect/>
          </a:stretch>
        </p:blipFill>
        <p:spPr>
          <a:xfrm>
            <a:off x="10785404" y="144034"/>
            <a:ext cx="1310624" cy="406167"/>
          </a:xfrm>
          <a:prstGeom prst="rect">
            <a:avLst/>
          </a:prstGeom>
        </p:spPr>
      </p:pic>
      <p:sp>
        <p:nvSpPr>
          <p:cNvPr id="11" name="Rectangle 10"/>
          <p:cNvSpPr/>
          <p:nvPr/>
        </p:nvSpPr>
        <p:spPr>
          <a:xfrm>
            <a:off x="355042" y="1844713"/>
            <a:ext cx="11470762" cy="1486561"/>
          </a:xfrm>
          <a:prstGeom prst="rect">
            <a:avLst/>
          </a:prstGeom>
        </p:spPr>
        <p:txBody>
          <a:bodyPr wrap="square">
            <a:spAutoFit/>
          </a:bodyPr>
          <a:lstStyle/>
          <a:p>
            <a:pPr>
              <a:lnSpc>
                <a:spcPct val="90000"/>
              </a:lnSpc>
              <a:spcAft>
                <a:spcPts val="600"/>
              </a:spcAft>
            </a:pPr>
            <a:endParaRPr lang="en-US"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You </a:t>
            </a:r>
            <a:r>
              <a:rPr lang="en-US" sz="2400" i="1" dirty="0">
                <a:gradFill>
                  <a:gsLst>
                    <a:gs pos="2917">
                      <a:schemeClr val="tx1"/>
                    </a:gs>
                    <a:gs pos="30000">
                      <a:schemeClr val="tx1"/>
                    </a:gs>
                  </a:gsLst>
                  <a:lin ang="5400000" scaled="0"/>
                </a:gradFill>
              </a:rPr>
              <a:t>could</a:t>
            </a:r>
            <a:r>
              <a:rPr lang="en-US" sz="2400" dirty="0">
                <a:gradFill>
                  <a:gsLst>
                    <a:gs pos="2917">
                      <a:schemeClr val="tx1"/>
                    </a:gs>
                    <a:gs pos="30000">
                      <a:schemeClr val="tx1"/>
                    </a:gs>
                  </a:gsLst>
                  <a:lin ang="5400000" scaled="0"/>
                </a:gradFill>
              </a:rPr>
              <a:t> follow a chain of relationship from Many side to 1 side using RELATED</a:t>
            </a:r>
          </a:p>
          <a:p>
            <a:pPr marL="285750" indent="-28575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a:lnSpc>
                <a:spcPct val="90000"/>
              </a:lnSpc>
              <a:spcAft>
                <a:spcPts val="600"/>
              </a:spcAft>
            </a:pPr>
            <a:r>
              <a:rPr lang="en-US" b="1" dirty="0">
                <a:solidFill>
                  <a:srgbClr val="00B0F0"/>
                </a:solidFill>
              </a:rPr>
              <a:t>Sales [City State]= RELATED(GeographyDim[City]) &amp; “, ” &amp; RELATED(GeographyDim[State])</a:t>
            </a:r>
          </a:p>
        </p:txBody>
      </p:sp>
      <p:sp>
        <p:nvSpPr>
          <p:cNvPr id="13" name="Curved Left Arrow 12"/>
          <p:cNvSpPr/>
          <p:nvPr/>
        </p:nvSpPr>
        <p:spPr bwMode="auto">
          <a:xfrm rot="5400000" flipH="1">
            <a:off x="5152881" y="3642482"/>
            <a:ext cx="522780" cy="1167225"/>
          </a:xfrm>
          <a:prstGeom prst="curvedLeftArrow">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Curved Left Arrow 13"/>
          <p:cNvSpPr/>
          <p:nvPr/>
        </p:nvSpPr>
        <p:spPr bwMode="auto">
          <a:xfrm rot="5400000" flipH="1">
            <a:off x="2932690" y="3291226"/>
            <a:ext cx="450750" cy="1459649"/>
          </a:xfrm>
          <a:prstGeom prst="curvedLeftArrow">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13167037"/>
      </p:ext>
    </p:extLst>
  </p:cSld>
  <p:clrMapOvr>
    <a:masterClrMapping/>
  </p:clrMapOvr>
  <p:transition>
    <p:fade/>
  </p:transition>
</p:sld>
</file>

<file path=ppt/slides/slide1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When is a Calculated Column Evaluated?</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Rectangle 3"/>
          <p:cNvSpPr/>
          <p:nvPr/>
        </p:nvSpPr>
        <p:spPr bwMode="auto">
          <a:xfrm>
            <a:off x="520120" y="2705100"/>
            <a:ext cx="2248480" cy="20828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“Get Data” Phase</a:t>
            </a:r>
          </a:p>
        </p:txBody>
      </p:sp>
      <p:sp>
        <p:nvSpPr>
          <p:cNvPr id="5" name="TextBox 4"/>
          <p:cNvSpPr txBox="1"/>
          <p:nvPr/>
        </p:nvSpPr>
        <p:spPr>
          <a:xfrm>
            <a:off x="520120" y="5024473"/>
            <a:ext cx="2248480" cy="849463"/>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Create Query in “M”</a:t>
            </a:r>
          </a:p>
        </p:txBody>
      </p:sp>
      <p:sp>
        <p:nvSpPr>
          <p:cNvPr id="10" name="Rectangle 9"/>
          <p:cNvSpPr/>
          <p:nvPr/>
        </p:nvSpPr>
        <p:spPr bwMode="auto">
          <a:xfrm>
            <a:off x="3479800" y="2705100"/>
            <a:ext cx="2248480" cy="20828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Model Creation Phase</a:t>
            </a:r>
          </a:p>
        </p:txBody>
      </p:sp>
      <p:sp>
        <p:nvSpPr>
          <p:cNvPr id="12" name="TextBox 11"/>
          <p:cNvSpPr txBox="1"/>
          <p:nvPr/>
        </p:nvSpPr>
        <p:spPr>
          <a:xfrm>
            <a:off x="6502110" y="5016498"/>
            <a:ext cx="2194505" cy="175740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Add calc. columns, Measures</a:t>
            </a:r>
          </a:p>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Add missing relationships</a:t>
            </a:r>
          </a:p>
        </p:txBody>
      </p:sp>
      <p:sp>
        <p:nvSpPr>
          <p:cNvPr id="13" name="Rectangle 12"/>
          <p:cNvSpPr/>
          <p:nvPr/>
        </p:nvSpPr>
        <p:spPr bwMode="auto">
          <a:xfrm>
            <a:off x="6451020" y="2705100"/>
            <a:ext cx="2248480" cy="208280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Model </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Enhancement</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Phase</a:t>
            </a:r>
          </a:p>
        </p:txBody>
      </p:sp>
      <p:sp>
        <p:nvSpPr>
          <p:cNvPr id="14" name="Rectangle 13"/>
          <p:cNvSpPr/>
          <p:nvPr/>
        </p:nvSpPr>
        <p:spPr bwMode="auto">
          <a:xfrm>
            <a:off x="9413585" y="2705100"/>
            <a:ext cx="2248480" cy="20828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Visual</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Building Phase</a:t>
            </a:r>
          </a:p>
        </p:txBody>
      </p:sp>
      <p:sp>
        <p:nvSpPr>
          <p:cNvPr id="15" name="TextBox 14"/>
          <p:cNvSpPr txBox="1"/>
          <p:nvPr/>
        </p:nvSpPr>
        <p:spPr>
          <a:xfrm>
            <a:off x="3327255" y="5016498"/>
            <a:ext cx="2406795" cy="1203406"/>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Compress data</a:t>
            </a:r>
          </a:p>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Auto detect relationships</a:t>
            </a:r>
          </a:p>
        </p:txBody>
      </p:sp>
      <p:sp>
        <p:nvSpPr>
          <p:cNvPr id="16" name="TextBox 15"/>
          <p:cNvSpPr txBox="1"/>
          <p:nvPr/>
        </p:nvSpPr>
        <p:spPr>
          <a:xfrm>
            <a:off x="9391215" y="4991099"/>
            <a:ext cx="2146300" cy="1403461"/>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Evaluate Measures and build each visual</a:t>
            </a:r>
          </a:p>
        </p:txBody>
      </p:sp>
      <p:sp>
        <p:nvSpPr>
          <p:cNvPr id="9" name="Right Arrow 8"/>
          <p:cNvSpPr/>
          <p:nvPr/>
        </p:nvSpPr>
        <p:spPr bwMode="auto">
          <a:xfrm>
            <a:off x="2768600" y="3479800"/>
            <a:ext cx="716970" cy="5334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7" name="Right Arrow 16"/>
          <p:cNvSpPr/>
          <p:nvPr/>
        </p:nvSpPr>
        <p:spPr bwMode="auto">
          <a:xfrm>
            <a:off x="5736935" y="3495578"/>
            <a:ext cx="716970" cy="5334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8" name="Right Arrow 17"/>
          <p:cNvSpPr/>
          <p:nvPr/>
        </p:nvSpPr>
        <p:spPr bwMode="auto">
          <a:xfrm>
            <a:off x="8696615" y="3479800"/>
            <a:ext cx="716970" cy="5334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24774368"/>
      </p:ext>
    </p:extLst>
  </p:cSld>
  <p:clrMapOvr>
    <a:masterClrMapping/>
  </p:clrMapOvr>
  <p:transition>
    <p:fade/>
  </p:transition>
</p:sld>
</file>

<file path=ppt/slides/slide1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69964" y="1147419"/>
            <a:ext cx="11655840" cy="524527"/>
          </a:xfrm>
        </p:spPr>
        <p:txBody>
          <a:bodyPr vert="horz" wrap="square" lIns="146304" tIns="91440" rIns="146304" bIns="91440" rtlCol="0" anchor="t">
            <a:noAutofit/>
          </a:bodyPr>
          <a:lstStyle/>
          <a:p>
            <a:r>
              <a:rPr lang="en-US" sz="2800" b="1" dirty="0">
                <a:latin typeface="+mn-lt"/>
              </a:rPr>
              <a:t>Best Practices with DAX Calculated Columns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1" name="Rectangle 10"/>
          <p:cNvSpPr/>
          <p:nvPr/>
        </p:nvSpPr>
        <p:spPr>
          <a:xfrm>
            <a:off x="355042" y="1844713"/>
            <a:ext cx="11470762" cy="2803844"/>
          </a:xfrm>
          <a:prstGeom prst="rect">
            <a:avLst/>
          </a:prstGeom>
        </p:spPr>
        <p:txBody>
          <a:bodyPr wrap="square">
            <a:spAutoFit/>
          </a:bodyPr>
          <a:lstStyle/>
          <a:p>
            <a:pPr>
              <a:lnSpc>
                <a:spcPct val="90000"/>
              </a:lnSpc>
              <a:spcAft>
                <a:spcPts val="600"/>
              </a:spcAft>
            </a:pPr>
            <a:endParaRPr lang="en-US" sz="24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Whenever possible, DAX helper columns should be avoided. Each “Helper Column” will consume RAM</a:t>
            </a:r>
          </a:p>
          <a:p>
            <a:pPr marL="285750" indent="-28575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 Create a calculated column in the Dim Table as opposed to in the Fact Table</a:t>
            </a:r>
          </a:p>
          <a:p>
            <a:pPr marL="285750" indent="-28575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Move calculated columns to “M” if you can</a:t>
            </a:r>
          </a:p>
        </p:txBody>
      </p:sp>
    </p:spTree>
    <p:extLst>
      <p:ext uri="{BB962C8B-B14F-4D97-AF65-F5344CB8AC3E}">
        <p14:creationId xmlns:p14="http://schemas.microsoft.com/office/powerpoint/2010/main" val="2238836620"/>
      </p:ext>
    </p:extLst>
  </p:cSld>
  <p:clrMapOvr>
    <a:masterClrMapping/>
  </p:clrMapOvr>
  <p:transition>
    <p:fade/>
  </p:transition>
</p:sld>
</file>

<file path=ppt/slides/slide1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2" name="Rectangle 1"/>
          <p:cNvSpPr/>
          <p:nvPr/>
        </p:nvSpPr>
        <p:spPr bwMode="auto">
          <a:xfrm>
            <a:off x="1993900" y="2235200"/>
            <a:ext cx="3175000" cy="27940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Calculated Column</a:t>
            </a:r>
          </a:p>
        </p:txBody>
      </p:sp>
      <p:sp>
        <p:nvSpPr>
          <p:cNvPr id="14" name="Rectangle 13"/>
          <p:cNvSpPr/>
          <p:nvPr/>
        </p:nvSpPr>
        <p:spPr bwMode="auto">
          <a:xfrm>
            <a:off x="7216704" y="2235200"/>
            <a:ext cx="3175000" cy="279400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Measure</a:t>
            </a:r>
          </a:p>
        </p:txBody>
      </p:sp>
    </p:spTree>
    <p:extLst>
      <p:ext uri="{BB962C8B-B14F-4D97-AF65-F5344CB8AC3E}">
        <p14:creationId xmlns:p14="http://schemas.microsoft.com/office/powerpoint/2010/main" val="3910889950"/>
      </p:ext>
    </p:extLst>
  </p:cSld>
  <p:clrMapOvr>
    <a:masterClrMapping/>
  </p:clrMapOvr>
  <p:transition>
    <p:fade/>
  </p:transition>
</p:sld>
</file>

<file path=ppt/slides/slide1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9D171-022B-418E-9927-388E38F5D706}"/>
              </a:ext>
            </a:extLst>
          </p:cNvPr>
          <p:cNvSpPr>
            <a:spLocks noGrp="1"/>
          </p:cNvSpPr>
          <p:nvPr>
            <p:ph type="title"/>
          </p:nvPr>
        </p:nvSpPr>
        <p:spPr/>
        <p:txBody>
          <a:bodyPr>
            <a:normAutofit fontScale="90000"/>
          </a:bodyPr>
          <a:lstStyle/>
          <a:p>
            <a:r>
              <a:rPr lang="en-US" dirty="0"/>
              <a:t>Calculated Measures</a:t>
            </a:r>
          </a:p>
        </p:txBody>
      </p:sp>
      <p:sp>
        <p:nvSpPr>
          <p:cNvPr id="3" name="Text Placeholder 2">
            <a:extLst>
              <a:ext uri="{FF2B5EF4-FFF2-40B4-BE49-F238E27FC236}">
                <a16:creationId xmlns:a16="http://schemas.microsoft.com/office/drawing/2014/main" id="{EE7D287C-0989-4F12-844B-99BBF51B07E0}"/>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940382300"/>
      </p:ext>
    </p:extLst>
  </p:cSld>
  <p:clrMapOvr>
    <a:masterClrMapping/>
  </p:clrMapOvr>
  <p:transition spd="med">
    <p:fade/>
  </p:transition>
</p:sld>
</file>

<file path=ppt/slides/slide1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Why are Default Summarizations useful?</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9" name="Rectangle 8"/>
          <p:cNvSpPr/>
          <p:nvPr/>
        </p:nvSpPr>
        <p:spPr>
          <a:xfrm>
            <a:off x="355042" y="1556548"/>
            <a:ext cx="11099599" cy="2062103"/>
          </a:xfrm>
          <a:prstGeom prst="rect">
            <a:avLst/>
          </a:prstGeom>
        </p:spPr>
        <p:txBody>
          <a:bodyPr wrap="square">
            <a:spAutoFit/>
          </a:bodyPr>
          <a:lstStyle/>
          <a:p>
            <a:pPr>
              <a:lnSpc>
                <a:spcPct val="90000"/>
              </a:lnSpc>
              <a:spcAft>
                <a:spcPts val="600"/>
              </a:spcAft>
            </a:pPr>
            <a:endParaRPr lang="en-US" sz="2400" b="1"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Don’t have to know DAX </a:t>
            </a:r>
          </a:p>
          <a:p>
            <a:pPr>
              <a:lnSpc>
                <a:spcPct val="90000"/>
              </a:lnSpc>
              <a:spcAft>
                <a:spcPts val="600"/>
              </a:spcAft>
            </a:pPr>
            <a:endParaRPr lang="en-US" sz="24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Power BI Team is looking to add easier ways to perform calculations using “Quick Measures” and “Show Value As”</a:t>
            </a:r>
          </a:p>
        </p:txBody>
      </p:sp>
    </p:spTree>
    <p:extLst>
      <p:ext uri="{BB962C8B-B14F-4D97-AF65-F5344CB8AC3E}">
        <p14:creationId xmlns:p14="http://schemas.microsoft.com/office/powerpoint/2010/main" val="4099159684"/>
      </p:ext>
    </p:extLst>
  </p:cSld>
  <p:clrMapOvr>
    <a:masterClrMapping/>
  </p:clrMapOvr>
  <p:transition>
    <p:fade/>
  </p:transition>
</p:sld>
</file>

<file path=ppt/slides/slide1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55226" y="1686862"/>
            <a:ext cx="6260288" cy="2211515"/>
          </a:xfrm>
          <a:prstGeom prst="rect">
            <a:avLst/>
          </a:prstGeom>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What is a Measure?</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4"/>
          <a:stretch>
            <a:fillRect/>
          </a:stretch>
        </p:blipFill>
        <p:spPr>
          <a:xfrm>
            <a:off x="10785404" y="144034"/>
            <a:ext cx="1310624" cy="406167"/>
          </a:xfrm>
          <a:prstGeom prst="rect">
            <a:avLst/>
          </a:prstGeom>
        </p:spPr>
      </p:pic>
      <p:sp>
        <p:nvSpPr>
          <p:cNvPr id="9" name="Rectangle 8"/>
          <p:cNvSpPr/>
          <p:nvPr/>
        </p:nvSpPr>
        <p:spPr>
          <a:xfrm>
            <a:off x="355042" y="4316756"/>
            <a:ext cx="7474208" cy="1652760"/>
          </a:xfrm>
          <a:prstGeom prst="rect">
            <a:avLst/>
          </a:prstGeom>
        </p:spPr>
        <p:txBody>
          <a:bodyPr wrap="square">
            <a:spAutoFit/>
          </a:bodyPr>
          <a:lstStyle/>
          <a:p>
            <a:pPr>
              <a:lnSpc>
                <a:spcPct val="90000"/>
              </a:lnSpc>
              <a:spcAft>
                <a:spcPts val="600"/>
              </a:spcAft>
            </a:pPr>
            <a:r>
              <a:rPr lang="en-US" sz="2400" b="1" dirty="0">
                <a:solidFill>
                  <a:srgbClr val="00B0F0"/>
                </a:solidFill>
              </a:rPr>
              <a:t>[Total Sales]=SUM(Sales[Sales Amount])</a:t>
            </a:r>
            <a:endParaRPr lang="en-US" sz="2400" b="1" dirty="0">
              <a:gradFill>
                <a:gsLst>
                  <a:gs pos="2917">
                    <a:schemeClr val="tx1"/>
                  </a:gs>
                  <a:gs pos="30000">
                    <a:schemeClr val="tx1"/>
                  </a:gs>
                </a:gsLst>
                <a:lin ang="5400000" scaled="0"/>
              </a:gradFill>
            </a:endParaRPr>
          </a:p>
          <a:p>
            <a:pPr>
              <a:lnSpc>
                <a:spcPct val="90000"/>
              </a:lnSpc>
              <a:spcAft>
                <a:spcPts val="600"/>
              </a:spcAft>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Measures are created using DAX</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Place your Measures on a Fact table for best results</a:t>
            </a:r>
          </a:p>
        </p:txBody>
      </p:sp>
      <p:sp>
        <p:nvSpPr>
          <p:cNvPr id="12" name="Rectangle 11"/>
          <p:cNvSpPr/>
          <p:nvPr/>
        </p:nvSpPr>
        <p:spPr>
          <a:xfrm>
            <a:off x="165023" y="6387895"/>
            <a:ext cx="11860793" cy="341632"/>
          </a:xfrm>
          <a:prstGeom prst="rect">
            <a:avLst/>
          </a:prstGeom>
          <a:solidFill>
            <a:schemeClr val="bg1"/>
          </a:solidFill>
        </p:spPr>
        <p:txBody>
          <a:bodyPr wrap="square">
            <a:spAutoFit/>
          </a:bodyPr>
          <a:lstStyle/>
          <a:p>
            <a:pPr>
              <a:lnSpc>
                <a:spcPct val="90000"/>
              </a:lnSpc>
              <a:spcAft>
                <a:spcPts val="600"/>
              </a:spcAft>
            </a:pPr>
            <a:r>
              <a:rPr lang="en-US" b="1" dirty="0">
                <a:gradFill>
                  <a:gsLst>
                    <a:gs pos="2917">
                      <a:schemeClr val="tx1"/>
                    </a:gs>
                    <a:gs pos="30000">
                      <a:schemeClr val="tx1"/>
                    </a:gs>
                  </a:gsLst>
                  <a:lin ang="5400000" scaled="0"/>
                </a:gradFill>
              </a:rPr>
              <a:t>Pro Tip:</a:t>
            </a:r>
            <a:r>
              <a:rPr lang="en-US" dirty="0">
                <a:gradFill>
                  <a:gsLst>
                    <a:gs pos="2917">
                      <a:schemeClr val="tx1"/>
                    </a:gs>
                    <a:gs pos="30000">
                      <a:schemeClr val="tx1"/>
                    </a:gs>
                  </a:gsLst>
                  <a:lin ang="5400000" scaled="0"/>
                </a:gradFill>
              </a:rPr>
              <a:t> When referring to a measure in other calculations, refer to it without a Table name: </a:t>
            </a:r>
            <a:r>
              <a:rPr lang="en-US" b="1" dirty="0">
                <a:gradFill>
                  <a:gsLst>
                    <a:gs pos="2917">
                      <a:schemeClr val="tx1"/>
                    </a:gs>
                    <a:gs pos="30000">
                      <a:schemeClr val="tx1"/>
                    </a:gs>
                  </a:gsLst>
                  <a:lin ang="5400000" scaled="0"/>
                </a:gradFill>
              </a:rPr>
              <a:t>[MeasureName]</a:t>
            </a:r>
          </a:p>
        </p:txBody>
      </p:sp>
      <p:sp>
        <p:nvSpPr>
          <p:cNvPr id="13" name="Rectangle 12"/>
          <p:cNvSpPr/>
          <p:nvPr/>
        </p:nvSpPr>
        <p:spPr bwMode="auto">
          <a:xfrm>
            <a:off x="6749730" y="1686861"/>
            <a:ext cx="1265784" cy="2211515"/>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67218201"/>
      </p:ext>
    </p:extLst>
  </p:cSld>
  <p:clrMapOvr>
    <a:masterClrMapping/>
  </p:clrMapOvr>
  <p:transition>
    <p:fade/>
  </p:transition>
</p:sld>
</file>

<file path=ppt/slides/slide1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Measure, Use Case 1: Using One Measure in Another</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9" name="Rectangle 8"/>
          <p:cNvSpPr/>
          <p:nvPr/>
        </p:nvSpPr>
        <p:spPr>
          <a:xfrm>
            <a:off x="591855" y="1791697"/>
            <a:ext cx="11331485" cy="4108817"/>
          </a:xfrm>
          <a:prstGeom prst="rect">
            <a:avLst/>
          </a:prstGeom>
        </p:spPr>
        <p:txBody>
          <a:bodyPr wrap="square">
            <a:spAutoFit/>
          </a:bodyPr>
          <a:lstStyle/>
          <a:p>
            <a:pPr>
              <a:lnSpc>
                <a:spcPct val="90000"/>
              </a:lnSpc>
              <a:spcAft>
                <a:spcPts val="600"/>
              </a:spcAft>
            </a:pPr>
            <a:r>
              <a:rPr lang="en-US" sz="2400" dirty="0">
                <a:gradFill>
                  <a:gsLst>
                    <a:gs pos="2917">
                      <a:schemeClr val="tx1"/>
                    </a:gs>
                    <a:gs pos="30000">
                      <a:schemeClr val="tx1"/>
                    </a:gs>
                  </a:gsLst>
                  <a:lin ang="5400000" scaled="0"/>
                </a:gradFill>
              </a:rPr>
              <a:t>Instead of writing this: </a:t>
            </a:r>
          </a:p>
          <a:p>
            <a:pPr>
              <a:lnSpc>
                <a:spcPct val="90000"/>
              </a:lnSpc>
              <a:spcAft>
                <a:spcPts val="600"/>
              </a:spcAft>
            </a:pPr>
            <a:endParaRPr lang="en-US" sz="2400" b="1" dirty="0">
              <a:gradFill>
                <a:gsLst>
                  <a:gs pos="2917">
                    <a:schemeClr val="tx1"/>
                  </a:gs>
                  <a:gs pos="30000">
                    <a:schemeClr val="tx1"/>
                  </a:gs>
                </a:gsLst>
                <a:lin ang="5400000" scaled="0"/>
              </a:gradFill>
            </a:endParaRPr>
          </a:p>
          <a:p>
            <a:pPr>
              <a:lnSpc>
                <a:spcPct val="90000"/>
              </a:lnSpc>
              <a:spcAft>
                <a:spcPts val="600"/>
              </a:spcAft>
            </a:pPr>
            <a:r>
              <a:rPr lang="en-US" sz="2400" b="1" dirty="0">
                <a:solidFill>
                  <a:srgbClr val="00B0F0"/>
                </a:solidFill>
              </a:rPr>
              <a:t>	[Profit] = SUM(Sales[Sales Amount])-SUM(Sales[COGS])</a:t>
            </a:r>
          </a:p>
          <a:p>
            <a:pPr>
              <a:lnSpc>
                <a:spcPct val="90000"/>
              </a:lnSpc>
              <a:spcAft>
                <a:spcPts val="600"/>
              </a:spcAft>
            </a:pPr>
            <a:endParaRPr lang="en-US" sz="2400" b="1" dirty="0">
              <a:solidFill>
                <a:srgbClr val="00B0F0"/>
              </a:solidFill>
            </a:endParaRPr>
          </a:p>
          <a:p>
            <a:pPr>
              <a:lnSpc>
                <a:spcPct val="90000"/>
              </a:lnSpc>
              <a:spcAft>
                <a:spcPts val="600"/>
              </a:spcAft>
            </a:pPr>
            <a:r>
              <a:rPr lang="en-US" sz="2400" dirty="0">
                <a:gradFill>
                  <a:gsLst>
                    <a:gs pos="2917">
                      <a:schemeClr val="tx1"/>
                    </a:gs>
                    <a:gs pos="30000">
                      <a:schemeClr val="tx1"/>
                    </a:gs>
                  </a:gsLst>
                  <a:lin ang="5400000" scaled="0"/>
                </a:gradFill>
              </a:rPr>
              <a:t>Write this:</a:t>
            </a:r>
          </a:p>
          <a:p>
            <a:pPr>
              <a:lnSpc>
                <a:spcPct val="90000"/>
              </a:lnSpc>
              <a:spcAft>
                <a:spcPts val="600"/>
              </a:spcAft>
            </a:pPr>
            <a:endParaRPr lang="en-US" sz="2400" b="1" dirty="0">
              <a:solidFill>
                <a:srgbClr val="00B0F0"/>
              </a:solidFill>
            </a:endParaRPr>
          </a:p>
          <a:p>
            <a:pPr>
              <a:lnSpc>
                <a:spcPct val="90000"/>
              </a:lnSpc>
              <a:spcAft>
                <a:spcPts val="600"/>
              </a:spcAft>
            </a:pPr>
            <a:r>
              <a:rPr lang="en-US" sz="2400" b="1" dirty="0">
                <a:solidFill>
                  <a:srgbClr val="00B0F0"/>
                </a:solidFill>
              </a:rPr>
              <a:t>	[Profit] = [Total Sales]- [Total COGS]</a:t>
            </a:r>
          </a:p>
          <a:p>
            <a:pPr>
              <a:lnSpc>
                <a:spcPct val="90000"/>
              </a:lnSpc>
              <a:spcAft>
                <a:spcPts val="600"/>
              </a:spcAft>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Allows re-use of measures</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Formulas are much simpler to read</a:t>
            </a:r>
          </a:p>
        </p:txBody>
      </p:sp>
      <p:sp>
        <p:nvSpPr>
          <p:cNvPr id="3" name="Left Brace 2"/>
          <p:cNvSpPr/>
          <p:nvPr/>
        </p:nvSpPr>
        <p:spPr>
          <a:xfrm rot="16200000">
            <a:off x="4733290" y="1197015"/>
            <a:ext cx="301752" cy="3840480"/>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0" name="Left Brace 9"/>
          <p:cNvSpPr/>
          <p:nvPr/>
        </p:nvSpPr>
        <p:spPr>
          <a:xfrm rot="16200000">
            <a:off x="8101933" y="1838789"/>
            <a:ext cx="301752" cy="2556932"/>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5" name="Straight Arrow Connector 4"/>
          <p:cNvCxnSpPr>
            <a:cxnSpLocks/>
            <a:stCxn id="3" idx="1"/>
          </p:cNvCxnSpPr>
          <p:nvPr/>
        </p:nvCxnSpPr>
        <p:spPr>
          <a:xfrm flipH="1">
            <a:off x="4255843" y="3268131"/>
            <a:ext cx="628323" cy="93543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cxnSpLocks/>
          </p:cNvCxnSpPr>
          <p:nvPr/>
        </p:nvCxnSpPr>
        <p:spPr>
          <a:xfrm flipH="1">
            <a:off x="6257597" y="3268131"/>
            <a:ext cx="1995212" cy="93543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1987079"/>
      </p:ext>
    </p:extLst>
  </p:cSld>
  <p:clrMapOvr>
    <a:masterClrMapping/>
  </p:clrMapOvr>
  <p:transition>
    <p:fade/>
  </p:transition>
</p:sld>
</file>

<file path=ppt/slides/slide1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Measure, Use Case 2: More Complex Calculations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Rectangle 2"/>
          <p:cNvSpPr/>
          <p:nvPr/>
        </p:nvSpPr>
        <p:spPr>
          <a:xfrm>
            <a:off x="1203455" y="2175888"/>
            <a:ext cx="6211380" cy="424732"/>
          </a:xfrm>
          <a:prstGeom prst="rect">
            <a:avLst/>
          </a:prstGeom>
        </p:spPr>
        <p:txBody>
          <a:bodyPr wrap="none">
            <a:spAutoFit/>
          </a:bodyPr>
          <a:lstStyle/>
          <a:p>
            <a:pPr>
              <a:lnSpc>
                <a:spcPct val="90000"/>
              </a:lnSpc>
              <a:spcAft>
                <a:spcPts val="600"/>
              </a:spcAft>
            </a:pPr>
            <a:r>
              <a:rPr lang="en-US" sz="2400" b="1" dirty="0">
                <a:solidFill>
                  <a:srgbClr val="00B0F0"/>
                </a:solidFill>
              </a:rPr>
              <a:t>[Profit Margin %] = [Profit] / [Total Sales]</a:t>
            </a:r>
          </a:p>
        </p:txBody>
      </p:sp>
      <p:sp>
        <p:nvSpPr>
          <p:cNvPr id="5" name="Rectangle 4"/>
          <p:cNvSpPr/>
          <p:nvPr/>
        </p:nvSpPr>
        <p:spPr>
          <a:xfrm>
            <a:off x="355040" y="2873832"/>
            <a:ext cx="11568299" cy="1166473"/>
          </a:xfrm>
          <a:prstGeom prst="rect">
            <a:avLst/>
          </a:prstGeom>
        </p:spPr>
        <p:txBody>
          <a:bodyPr wrap="square">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Ratios are calculations that cannot be created using a Calculated Column or Default Summarization</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Use DAX </a:t>
            </a:r>
            <a:r>
              <a:rPr lang="en-US" sz="2400" b="1" dirty="0">
                <a:gradFill>
                  <a:gsLst>
                    <a:gs pos="2917">
                      <a:schemeClr val="tx1"/>
                    </a:gs>
                    <a:gs pos="30000">
                      <a:schemeClr val="tx1"/>
                    </a:gs>
                  </a:gsLst>
                  <a:lin ang="5400000" scaled="0"/>
                </a:gradFill>
              </a:rPr>
              <a:t>DIVIDE</a:t>
            </a:r>
            <a:r>
              <a:rPr lang="en-US" sz="2400" dirty="0">
                <a:gradFill>
                  <a:gsLst>
                    <a:gs pos="2917">
                      <a:schemeClr val="tx1"/>
                    </a:gs>
                    <a:gs pos="30000">
                      <a:schemeClr val="tx1"/>
                    </a:gs>
                  </a:gsLst>
                  <a:lin ang="5400000" scaled="0"/>
                </a:gradFill>
              </a:rPr>
              <a:t> for built in error handling</a:t>
            </a:r>
          </a:p>
        </p:txBody>
      </p:sp>
      <p:sp>
        <p:nvSpPr>
          <p:cNvPr id="9" name="Rectangle 8"/>
          <p:cNvSpPr/>
          <p:nvPr/>
        </p:nvSpPr>
        <p:spPr>
          <a:xfrm>
            <a:off x="1203455" y="4390461"/>
            <a:ext cx="7700570" cy="424732"/>
          </a:xfrm>
          <a:prstGeom prst="rect">
            <a:avLst/>
          </a:prstGeom>
        </p:spPr>
        <p:txBody>
          <a:bodyPr wrap="none">
            <a:spAutoFit/>
          </a:bodyPr>
          <a:lstStyle/>
          <a:p>
            <a:pPr>
              <a:lnSpc>
                <a:spcPct val="90000"/>
              </a:lnSpc>
              <a:spcAft>
                <a:spcPts val="600"/>
              </a:spcAft>
            </a:pPr>
            <a:r>
              <a:rPr lang="en-US" sz="2400" b="1" dirty="0">
                <a:solidFill>
                  <a:srgbClr val="00B0F0"/>
                </a:solidFill>
              </a:rPr>
              <a:t>[Profit Margin %] = DIVIDE([Profit] , [Total Sales])</a:t>
            </a:r>
          </a:p>
        </p:txBody>
      </p:sp>
    </p:spTree>
    <p:extLst>
      <p:ext uri="{BB962C8B-B14F-4D97-AF65-F5344CB8AC3E}">
        <p14:creationId xmlns:p14="http://schemas.microsoft.com/office/powerpoint/2010/main" val="399664690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37160" y="2039112"/>
            <a:ext cx="7626742" cy="3435527"/>
          </a:xfrm>
          <a:prstGeom prst="rect">
            <a:avLst/>
          </a:prstGeom>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Components of a data model – Dim Table</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Basic Data Modeling</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12" name="Rectangle 11"/>
          <p:cNvSpPr/>
          <p:nvPr/>
        </p:nvSpPr>
        <p:spPr>
          <a:xfrm>
            <a:off x="7955280" y="1691640"/>
            <a:ext cx="3543756" cy="353943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gradFill>
                  <a:gsLst>
                    <a:gs pos="1250">
                      <a:srgbClr val="505050"/>
                    </a:gs>
                    <a:gs pos="100000">
                      <a:srgbClr val="505050"/>
                    </a:gs>
                  </a:gsLst>
                  <a:lin ang="5400000" scaled="0"/>
                </a:gradFill>
                <a:effectLst/>
                <a:uLnTx/>
                <a:uFillTx/>
              </a:rPr>
              <a:t>Dim Table</a:t>
            </a:r>
            <a:endParaRPr kumimoji="0" lang="en-US" sz="2800" b="1" i="0" u="none" strike="noStrike" kern="0" cap="none" spc="0" normalizeH="0" baseline="0" noProof="0" dirty="0">
              <a:ln>
                <a:noFill/>
              </a:ln>
              <a:gradFill>
                <a:gsLst>
                  <a:gs pos="1250">
                    <a:schemeClr val="tx1"/>
                  </a:gs>
                  <a:gs pos="100000">
                    <a:schemeClr val="tx1"/>
                  </a:gs>
                </a:gsLst>
                <a:lin ang="5400000" scaled="0"/>
              </a:gra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A Dim </a:t>
            </a:r>
            <a:r>
              <a:rPr kumimoji="0" lang="en-US" sz="18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(or Dimension)</a:t>
            </a: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 </a:t>
            </a:r>
            <a:b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b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table contains descriptive attributes that define how a fact should roll up</a:t>
            </a:r>
            <a:r>
              <a:rPr kumimoji="0" lang="en-US" sz="18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gradFill>
                  <a:gsLst>
                    <a:gs pos="1250">
                      <a:schemeClr val="tx1"/>
                    </a:gs>
                    <a:gs pos="100000">
                      <a:schemeClr val="tx1"/>
                    </a:gs>
                  </a:gsLst>
                  <a:lin ang="5400000" scaled="0"/>
                </a:gradFill>
                <a:effectLst/>
                <a:uLnTx/>
                <a:uFillTx/>
              </a:rPr>
              <a:t>Examples: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By month, By Customer, By Geo</a:t>
            </a:r>
          </a:p>
        </p:txBody>
      </p:sp>
      <p:sp>
        <p:nvSpPr>
          <p:cNvPr id="14" name="Rectangular Callout 13"/>
          <p:cNvSpPr/>
          <p:nvPr/>
        </p:nvSpPr>
        <p:spPr bwMode="auto">
          <a:xfrm>
            <a:off x="4981140" y="1671092"/>
            <a:ext cx="832981" cy="612648"/>
          </a:xfrm>
          <a:prstGeom prst="wedgeRectCallout">
            <a:avLst>
              <a:gd name="adj1" fmla="val 92429"/>
              <a:gd name="adj2" fmla="val 78085"/>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Dim </a:t>
            </a:r>
          </a:p>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Table</a:t>
            </a:r>
          </a:p>
        </p:txBody>
      </p:sp>
      <p:sp>
        <p:nvSpPr>
          <p:cNvPr id="16" name="Rectangular Callout 15"/>
          <p:cNvSpPr/>
          <p:nvPr/>
        </p:nvSpPr>
        <p:spPr bwMode="auto">
          <a:xfrm>
            <a:off x="4981140" y="1671092"/>
            <a:ext cx="832981" cy="612648"/>
          </a:xfrm>
          <a:prstGeom prst="wedgeRectCallout">
            <a:avLst>
              <a:gd name="adj1" fmla="val 81459"/>
              <a:gd name="adj2" fmla="val 287715"/>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Dim </a:t>
            </a:r>
          </a:p>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Tables</a:t>
            </a:r>
          </a:p>
        </p:txBody>
      </p:sp>
      <p:sp>
        <p:nvSpPr>
          <p:cNvPr id="18" name="Rectangular Callout 17"/>
          <p:cNvSpPr/>
          <p:nvPr/>
        </p:nvSpPr>
        <p:spPr bwMode="auto">
          <a:xfrm>
            <a:off x="2040718" y="1671092"/>
            <a:ext cx="832981" cy="619580"/>
          </a:xfrm>
          <a:prstGeom prst="wedgeRectCallout">
            <a:avLst>
              <a:gd name="adj1" fmla="val -100140"/>
              <a:gd name="adj2" fmla="val 111637"/>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Dim </a:t>
            </a:r>
          </a:p>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Table</a:t>
            </a:r>
          </a:p>
        </p:txBody>
      </p:sp>
      <p:sp>
        <p:nvSpPr>
          <p:cNvPr id="19" name="Rectangular Callout 18"/>
          <p:cNvSpPr/>
          <p:nvPr/>
        </p:nvSpPr>
        <p:spPr bwMode="auto">
          <a:xfrm>
            <a:off x="2040719" y="1671092"/>
            <a:ext cx="832981" cy="619580"/>
          </a:xfrm>
          <a:prstGeom prst="wedgeRectCallout">
            <a:avLst>
              <a:gd name="adj1" fmla="val -135354"/>
              <a:gd name="adj2" fmla="val 335990"/>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Dim </a:t>
            </a:r>
          </a:p>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Tables</a:t>
            </a:r>
          </a:p>
        </p:txBody>
      </p:sp>
    </p:spTree>
    <p:extLst>
      <p:ext uri="{BB962C8B-B14F-4D97-AF65-F5344CB8AC3E}">
        <p14:creationId xmlns:p14="http://schemas.microsoft.com/office/powerpoint/2010/main" val="988397544"/>
      </p:ext>
    </p:extLst>
  </p:cSld>
  <p:clrMapOvr>
    <a:masterClrMapping/>
  </p:clrMapOvr>
  <p:transition>
    <p:fade/>
  </p:transition>
</p:sld>
</file>

<file path=ppt/slides/slide1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When is a Measure Evaluated?</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Rectangle 3"/>
          <p:cNvSpPr/>
          <p:nvPr/>
        </p:nvSpPr>
        <p:spPr bwMode="auto">
          <a:xfrm>
            <a:off x="520120" y="2705100"/>
            <a:ext cx="2248480" cy="20828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“Get Data” Phase</a:t>
            </a:r>
          </a:p>
        </p:txBody>
      </p:sp>
      <p:sp>
        <p:nvSpPr>
          <p:cNvPr id="5" name="TextBox 4"/>
          <p:cNvSpPr txBox="1"/>
          <p:nvPr/>
        </p:nvSpPr>
        <p:spPr>
          <a:xfrm>
            <a:off x="520120" y="5024473"/>
            <a:ext cx="2248480" cy="849463"/>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Create Query in “M”</a:t>
            </a:r>
          </a:p>
        </p:txBody>
      </p:sp>
      <p:sp>
        <p:nvSpPr>
          <p:cNvPr id="10" name="Rectangle 9"/>
          <p:cNvSpPr/>
          <p:nvPr/>
        </p:nvSpPr>
        <p:spPr bwMode="auto">
          <a:xfrm>
            <a:off x="3485570" y="2705100"/>
            <a:ext cx="2248480" cy="20828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Model Creation Phase</a:t>
            </a:r>
          </a:p>
        </p:txBody>
      </p:sp>
      <p:sp>
        <p:nvSpPr>
          <p:cNvPr id="12" name="TextBox 11"/>
          <p:cNvSpPr txBox="1"/>
          <p:nvPr/>
        </p:nvSpPr>
        <p:spPr>
          <a:xfrm>
            <a:off x="6502109" y="5011774"/>
            <a:ext cx="2194505" cy="175740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Add calc. columns, Measures</a:t>
            </a:r>
          </a:p>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Add missing relationships</a:t>
            </a:r>
          </a:p>
        </p:txBody>
      </p:sp>
      <p:sp>
        <p:nvSpPr>
          <p:cNvPr id="13" name="Rectangle 12"/>
          <p:cNvSpPr/>
          <p:nvPr/>
        </p:nvSpPr>
        <p:spPr bwMode="auto">
          <a:xfrm>
            <a:off x="6451020" y="2705100"/>
            <a:ext cx="2248480" cy="20828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Model </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Enhancement</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Phase</a:t>
            </a:r>
          </a:p>
        </p:txBody>
      </p:sp>
      <p:sp>
        <p:nvSpPr>
          <p:cNvPr id="14" name="Rectangle 13"/>
          <p:cNvSpPr/>
          <p:nvPr/>
        </p:nvSpPr>
        <p:spPr bwMode="auto">
          <a:xfrm>
            <a:off x="9413585" y="2705100"/>
            <a:ext cx="2248480" cy="208280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Visual</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Building Phase</a:t>
            </a:r>
          </a:p>
        </p:txBody>
      </p:sp>
      <p:sp>
        <p:nvSpPr>
          <p:cNvPr id="15" name="TextBox 14"/>
          <p:cNvSpPr txBox="1"/>
          <p:nvPr/>
        </p:nvSpPr>
        <p:spPr>
          <a:xfrm>
            <a:off x="3327255" y="5016498"/>
            <a:ext cx="2406795" cy="1203406"/>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Compress data</a:t>
            </a:r>
          </a:p>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auto detect relationships</a:t>
            </a:r>
          </a:p>
        </p:txBody>
      </p:sp>
      <p:sp>
        <p:nvSpPr>
          <p:cNvPr id="16" name="TextBox 15"/>
          <p:cNvSpPr txBox="1"/>
          <p:nvPr/>
        </p:nvSpPr>
        <p:spPr>
          <a:xfrm>
            <a:off x="9391215" y="4991099"/>
            <a:ext cx="2146300" cy="1403461"/>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Evaluate Measures and build each visual</a:t>
            </a:r>
          </a:p>
        </p:txBody>
      </p:sp>
      <p:sp>
        <p:nvSpPr>
          <p:cNvPr id="9" name="Right Arrow 8"/>
          <p:cNvSpPr/>
          <p:nvPr/>
        </p:nvSpPr>
        <p:spPr bwMode="auto">
          <a:xfrm>
            <a:off x="2768600" y="3479800"/>
            <a:ext cx="716970" cy="5334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7" name="Right Arrow 16"/>
          <p:cNvSpPr/>
          <p:nvPr/>
        </p:nvSpPr>
        <p:spPr bwMode="auto">
          <a:xfrm>
            <a:off x="5736935" y="3495578"/>
            <a:ext cx="716970" cy="5334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8" name="Right Arrow 17"/>
          <p:cNvSpPr/>
          <p:nvPr/>
        </p:nvSpPr>
        <p:spPr bwMode="auto">
          <a:xfrm>
            <a:off x="8696615" y="3479800"/>
            <a:ext cx="716970" cy="5334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8875642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37160" y="2039112"/>
            <a:ext cx="7626742" cy="3435527"/>
          </a:xfrm>
          <a:prstGeom prst="rect">
            <a:avLst/>
          </a:prstGeom>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Components of a data model - Relationships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Basic Data Modeling</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15" name="Rectangular Callout 14"/>
          <p:cNvSpPr/>
          <p:nvPr/>
        </p:nvSpPr>
        <p:spPr bwMode="auto">
          <a:xfrm>
            <a:off x="1712623" y="5809175"/>
            <a:ext cx="1232074" cy="505460"/>
          </a:xfrm>
          <a:prstGeom prst="wedgeRectCallout">
            <a:avLst>
              <a:gd name="adj1" fmla="val 27009"/>
              <a:gd name="adj2" fmla="val -516841"/>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Relationships</a:t>
            </a:r>
          </a:p>
        </p:txBody>
      </p:sp>
      <p:sp>
        <p:nvSpPr>
          <p:cNvPr id="12" name="Rectangle 11"/>
          <p:cNvSpPr/>
          <p:nvPr/>
        </p:nvSpPr>
        <p:spPr>
          <a:xfrm>
            <a:off x="7955280" y="1691640"/>
            <a:ext cx="4140748" cy="4093428"/>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dirty="0">
                <a:ln>
                  <a:noFill/>
                </a:ln>
                <a:solidFill>
                  <a:sysClr val="windowText" lastClr="000000"/>
                </a:solidFill>
                <a:effectLst/>
                <a:uLnTx/>
                <a:uFillTx/>
              </a:rPr>
              <a:t>Relationships</a:t>
            </a:r>
            <a:endPar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Connection between a 2 tables (usually fact &amp; Dim tables) using columns from each</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3 kinds of Relationships </a:t>
            </a:r>
          </a:p>
          <a:p>
            <a:pPr marL="742950" marR="0" lvl="1"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1 to Many</a:t>
            </a:r>
          </a:p>
          <a:p>
            <a:pPr marL="742950" marR="0" lvl="1"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1 to 1</a:t>
            </a:r>
          </a:p>
          <a:p>
            <a:pPr marL="742950" marR="0" lvl="1"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Many to Many</a:t>
            </a:r>
          </a:p>
          <a:p>
            <a:pPr marL="0" marR="0" lvl="1"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    </a:t>
            </a:r>
            <a:r>
              <a:rPr kumimoji="0" lang="en-US" sz="18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(with a bridge table)</a:t>
            </a:r>
          </a:p>
        </p:txBody>
      </p:sp>
      <p:sp>
        <p:nvSpPr>
          <p:cNvPr id="16" name="Rectangular Callout 15"/>
          <p:cNvSpPr/>
          <p:nvPr/>
        </p:nvSpPr>
        <p:spPr bwMode="auto">
          <a:xfrm>
            <a:off x="4672767" y="5873760"/>
            <a:ext cx="1232074" cy="505460"/>
          </a:xfrm>
          <a:prstGeom prst="wedgeRectCallout">
            <a:avLst>
              <a:gd name="adj1" fmla="val -19240"/>
              <a:gd name="adj2" fmla="val -539954"/>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Relationships</a:t>
            </a:r>
          </a:p>
        </p:txBody>
      </p:sp>
    </p:spTree>
    <p:extLst>
      <p:ext uri="{BB962C8B-B14F-4D97-AF65-F5344CB8AC3E}">
        <p14:creationId xmlns:p14="http://schemas.microsoft.com/office/powerpoint/2010/main" val="334092034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Data Model Brings Facts and Dimensions Together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Basic Data Modeling</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graphicFrame>
        <p:nvGraphicFramePr>
          <p:cNvPr id="4" name="Diagram 3"/>
          <p:cNvGraphicFramePr/>
          <p:nvPr>
            <p:extLst/>
          </p:nvPr>
        </p:nvGraphicFramePr>
        <p:xfrm>
          <a:off x="2660650" y="2606039"/>
          <a:ext cx="6620510" cy="278934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p:cNvSpPr txBox="1"/>
          <p:nvPr/>
        </p:nvSpPr>
        <p:spPr>
          <a:xfrm>
            <a:off x="666427" y="6338807"/>
            <a:ext cx="11256913" cy="544765"/>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800" b="1" i="0" u="none" strike="noStrike" kern="0" cap="none" spc="0" normalizeH="0" baseline="0" noProof="0" dirty="0">
                <a:ln>
                  <a:noFill/>
                </a:ln>
                <a:gradFill>
                  <a:gsLst>
                    <a:gs pos="2917">
                      <a:schemeClr val="tx1"/>
                    </a:gs>
                    <a:gs pos="30000">
                      <a:schemeClr val="tx1"/>
                    </a:gs>
                  </a:gsLst>
                  <a:lin ang="5400000" scaled="0"/>
                </a:gradFill>
                <a:effectLst/>
                <a:uLnTx/>
                <a:uFillTx/>
              </a:rPr>
              <a:t>Note:  </a:t>
            </a:r>
            <a:r>
              <a:rPr kumimoji="0" lang="en-US" sz="1800" b="0" i="0" u="none" strike="noStrike" kern="0" cap="none" spc="0" normalizeH="0" baseline="0" noProof="0" dirty="0">
                <a:ln>
                  <a:noFill/>
                </a:ln>
                <a:gradFill>
                  <a:gsLst>
                    <a:gs pos="2917">
                      <a:schemeClr val="tx1"/>
                    </a:gs>
                    <a:gs pos="30000">
                      <a:schemeClr val="tx1"/>
                    </a:gs>
                  </a:gsLst>
                  <a:lin ang="5400000" scaled="0"/>
                </a:gradFill>
                <a:effectLst/>
                <a:uLnTx/>
                <a:uFillTx/>
              </a:rPr>
              <a:t>This is not an exhaustive list, but are the most common model types used by Power BI.</a:t>
            </a:r>
          </a:p>
        </p:txBody>
      </p:sp>
    </p:spTree>
    <p:extLst>
      <p:ext uri="{BB962C8B-B14F-4D97-AF65-F5344CB8AC3E}">
        <p14:creationId xmlns:p14="http://schemas.microsoft.com/office/powerpoint/2010/main" val="277055424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Flat or Denormalized schema</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Basic Data Modeling</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18" name="Rectangle 17"/>
          <p:cNvSpPr/>
          <p:nvPr/>
        </p:nvSpPr>
        <p:spPr>
          <a:xfrm>
            <a:off x="8376511" y="1588950"/>
            <a:ext cx="3602764" cy="5262979"/>
          </a:xfrm>
          <a:prstGeom prst="rect">
            <a:avLst/>
          </a:prstGeom>
        </p:spPr>
        <p:txBody>
          <a:bodyPr wrap="square">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All attributes for model exist in a single table</a:t>
            </a:r>
            <a:b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br>
            <a:endPar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rPr>
              <a:t>Highly inefficient </a:t>
            </a: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Model has extra copies of data &gt; slow performance</a:t>
            </a:r>
            <a:b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br>
            <a:endPar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Size of a flat table can blow up really quickly as data model becomes complex</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p:txBody>
      </p:sp>
      <p:pic>
        <p:nvPicPr>
          <p:cNvPr id="3" name="Picture 2"/>
          <p:cNvPicPr>
            <a:picLocks noChangeAspect="1"/>
          </p:cNvPicPr>
          <p:nvPr/>
        </p:nvPicPr>
        <p:blipFill>
          <a:blip r:embed="rId4"/>
          <a:stretch>
            <a:fillRect/>
          </a:stretch>
        </p:blipFill>
        <p:spPr>
          <a:xfrm>
            <a:off x="137160" y="2286000"/>
            <a:ext cx="7743905" cy="2891642"/>
          </a:xfrm>
          <a:prstGeom prst="rect">
            <a:avLst/>
          </a:prstGeom>
        </p:spPr>
      </p:pic>
    </p:spTree>
    <p:extLst>
      <p:ext uri="{BB962C8B-B14F-4D97-AF65-F5344CB8AC3E}">
        <p14:creationId xmlns:p14="http://schemas.microsoft.com/office/powerpoint/2010/main" val="95770063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Star Schema</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Basic Data Modeling</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10" name="Rectangle 9"/>
          <p:cNvSpPr/>
          <p:nvPr/>
        </p:nvSpPr>
        <p:spPr>
          <a:xfrm>
            <a:off x="7955280" y="1691640"/>
            <a:ext cx="4236720" cy="4062651"/>
          </a:xfrm>
          <a:prstGeom prst="rect">
            <a:avLst/>
          </a:prstGeom>
        </p:spPr>
        <p:txBody>
          <a:bodyPr wrap="square">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Fact</a:t>
            </a: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 table in the middle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Surrounded by </a:t>
            </a:r>
            <a:r>
              <a:rPr kumimoji="0" lang="en-US" sz="24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Dims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Looks like a ‘Star’</a:t>
            </a: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rgbClr val="505050"/>
                    </a:gs>
                    <a:gs pos="100000">
                      <a:srgbClr val="505050"/>
                    </a:gs>
                  </a:gsLst>
                  <a:lin ang="5400000" scaled="0"/>
                </a:gradFill>
                <a:effectLst/>
                <a:uLnTx/>
                <a:uFillTx/>
                <a:latin typeface="+mj-lt"/>
              </a:rPr>
              <a:t>Fact table is the “Many” side of the (one to many) relationship</a:t>
            </a: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0" cap="none" spc="0" normalizeH="0" baseline="0" noProof="0" dirty="0">
              <a:ln>
                <a:noFill/>
              </a:ln>
              <a:gradFill>
                <a:gsLst>
                  <a:gs pos="1250">
                    <a:schemeClr val="tx1"/>
                  </a:gs>
                  <a:gs pos="100000">
                    <a:schemeClr val="tx1"/>
                  </a:gs>
                </a:gsLst>
                <a:lin ang="5400000" scaled="0"/>
              </a:gra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endParaRPr>
          </a:p>
        </p:txBody>
      </p:sp>
      <p:sp>
        <p:nvSpPr>
          <p:cNvPr id="12" name="Flowchart: Off-page Connector 11"/>
          <p:cNvSpPr/>
          <p:nvPr/>
        </p:nvSpPr>
        <p:spPr bwMode="auto">
          <a:xfrm>
            <a:off x="6700216" y="2068395"/>
            <a:ext cx="457200" cy="365760"/>
          </a:xfrm>
          <a:prstGeom prst="flowChartOffpageConnector">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1</a:t>
            </a:r>
          </a:p>
        </p:txBody>
      </p:sp>
      <p:sp>
        <p:nvSpPr>
          <p:cNvPr id="13" name="Flowchart: Off-page Connector 12"/>
          <p:cNvSpPr/>
          <p:nvPr/>
        </p:nvSpPr>
        <p:spPr bwMode="auto">
          <a:xfrm>
            <a:off x="3335397" y="2125319"/>
            <a:ext cx="731520" cy="365760"/>
          </a:xfrm>
          <a:prstGeom prst="flowChartOffpageConnector">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Many </a:t>
            </a:r>
          </a:p>
        </p:txBody>
      </p:sp>
      <p:sp>
        <p:nvSpPr>
          <p:cNvPr id="15" name="Flowchart: Off-page Connector 14"/>
          <p:cNvSpPr/>
          <p:nvPr/>
        </p:nvSpPr>
        <p:spPr bwMode="auto">
          <a:xfrm>
            <a:off x="782758" y="2068395"/>
            <a:ext cx="457200" cy="365760"/>
          </a:xfrm>
          <a:prstGeom prst="flowChartOffpageConnector">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1</a:t>
            </a:r>
          </a:p>
        </p:txBody>
      </p:sp>
      <p:sp>
        <p:nvSpPr>
          <p:cNvPr id="16" name="Flowchart: Off-page Connector 15"/>
          <p:cNvSpPr/>
          <p:nvPr/>
        </p:nvSpPr>
        <p:spPr bwMode="auto">
          <a:xfrm>
            <a:off x="6712916" y="2110651"/>
            <a:ext cx="457200" cy="365760"/>
          </a:xfrm>
          <a:prstGeom prst="flowChartOffpageConnector">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1</a:t>
            </a:r>
          </a:p>
        </p:txBody>
      </p:sp>
      <p:sp>
        <p:nvSpPr>
          <p:cNvPr id="17" name="Flowchart: Off-page Connector 16"/>
          <p:cNvSpPr/>
          <p:nvPr/>
        </p:nvSpPr>
        <p:spPr bwMode="auto">
          <a:xfrm>
            <a:off x="3348097" y="2110651"/>
            <a:ext cx="731520" cy="365760"/>
          </a:xfrm>
          <a:prstGeom prst="flowChartOffpageConnector">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Many </a:t>
            </a:r>
          </a:p>
        </p:txBody>
      </p:sp>
      <p:sp>
        <p:nvSpPr>
          <p:cNvPr id="18" name="Flowchart: Off-page Connector 17"/>
          <p:cNvSpPr/>
          <p:nvPr/>
        </p:nvSpPr>
        <p:spPr bwMode="auto">
          <a:xfrm>
            <a:off x="795458" y="2110651"/>
            <a:ext cx="457200" cy="365760"/>
          </a:xfrm>
          <a:prstGeom prst="flowChartOffpageConnector">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1</a:t>
            </a:r>
          </a:p>
        </p:txBody>
      </p:sp>
      <p:sp>
        <p:nvSpPr>
          <p:cNvPr id="19" name="Flowchart: Off-page Connector 18"/>
          <p:cNvSpPr/>
          <p:nvPr/>
        </p:nvSpPr>
        <p:spPr bwMode="auto">
          <a:xfrm>
            <a:off x="4846849" y="2110651"/>
            <a:ext cx="457200" cy="365760"/>
          </a:xfrm>
          <a:prstGeom prst="flowChartOffpageConnector">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1</a:t>
            </a:r>
          </a:p>
        </p:txBody>
      </p:sp>
      <p:pic>
        <p:nvPicPr>
          <p:cNvPr id="3" name="Picture 2"/>
          <p:cNvPicPr>
            <a:picLocks noChangeAspect="1"/>
          </p:cNvPicPr>
          <p:nvPr/>
        </p:nvPicPr>
        <p:blipFill>
          <a:blip r:embed="rId4"/>
          <a:stretch>
            <a:fillRect/>
          </a:stretch>
        </p:blipFill>
        <p:spPr>
          <a:xfrm>
            <a:off x="355042" y="2598104"/>
            <a:ext cx="7347328" cy="4032457"/>
          </a:xfrm>
          <a:prstGeom prst="rect">
            <a:avLst/>
          </a:prstGeom>
        </p:spPr>
      </p:pic>
    </p:spTree>
    <p:extLst>
      <p:ext uri="{BB962C8B-B14F-4D97-AF65-F5344CB8AC3E}">
        <p14:creationId xmlns:p14="http://schemas.microsoft.com/office/powerpoint/2010/main" val="176613092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Snowflake Schema</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Basic Data Modeling</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10" name="Rectangle 9"/>
          <p:cNvSpPr/>
          <p:nvPr/>
        </p:nvSpPr>
        <p:spPr>
          <a:xfrm>
            <a:off x="7955280" y="1691640"/>
            <a:ext cx="3915666" cy="4939814"/>
          </a:xfrm>
          <a:prstGeom prst="rect">
            <a:avLst/>
          </a:prstGeom>
        </p:spPr>
        <p:txBody>
          <a:bodyPr wrap="square">
            <a:spAutoFit/>
          </a:bodyPr>
          <a:lstStyle/>
          <a:p>
            <a:pPr marL="285750" marR="0" lvl="0" indent="-285750" defTabSz="914400" eaLnBrk="1" fontAlgn="auto" latinLnBrk="0" hangingPunct="1">
              <a:lnSpc>
                <a:spcPct val="100000"/>
              </a:lnSpc>
              <a:spcBef>
                <a:spcPts val="0"/>
              </a:spcBef>
              <a:spcAft>
                <a:spcPts val="180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Center is a Star schema</a:t>
            </a:r>
          </a:p>
          <a:p>
            <a:pPr marL="285750" marR="0" lvl="0" indent="-285750" defTabSz="914400" eaLnBrk="1" fontAlgn="auto" latinLnBrk="0" hangingPunct="1">
              <a:lnSpc>
                <a:spcPct val="100000"/>
              </a:lnSpc>
              <a:spcBef>
                <a:spcPts val="0"/>
              </a:spcBef>
              <a:spcAft>
                <a:spcPts val="1800"/>
              </a:spcAft>
              <a:buClrTx/>
              <a:buSzTx/>
              <a:buFont typeface="Arial" panose="020B0604020202020204" pitchFamily="34" charset="0"/>
              <a:buChar char="•"/>
              <a:tabLst/>
              <a:defRPr/>
            </a:pPr>
            <a:r>
              <a:rPr kumimoji="0" lang="en-US" sz="24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Fact</a:t>
            </a: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 table in middle </a:t>
            </a:r>
          </a:p>
          <a:p>
            <a:pPr marL="342900" marR="0" lvl="0" indent="-342900" defTabSz="914400" eaLnBrk="1" fontAlgn="auto" latinLnBrk="0" hangingPunct="1">
              <a:lnSpc>
                <a:spcPct val="100000"/>
              </a:lnSpc>
              <a:spcBef>
                <a:spcPts val="0"/>
              </a:spcBef>
              <a:spcAft>
                <a:spcPts val="180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Surrounded by </a:t>
            </a:r>
            <a:r>
              <a:rPr kumimoji="0" lang="en-US" sz="24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Dims</a:t>
            </a:r>
          </a:p>
          <a:p>
            <a:pPr marL="342900" marR="0" lvl="0" indent="-342900" defTabSz="914400" eaLnBrk="1" fontAlgn="auto" latinLnBrk="0" hangingPunct="1">
              <a:lnSpc>
                <a:spcPct val="100000"/>
              </a:lnSpc>
              <a:spcBef>
                <a:spcPts val="0"/>
              </a:spcBef>
              <a:spcAft>
                <a:spcPts val="180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Dims “snowflake” off of other Dims</a:t>
            </a:r>
          </a:p>
          <a:p>
            <a:pPr marL="285750" marR="0" lvl="0" indent="-285750" defTabSz="914400" eaLnBrk="1" fontAlgn="auto" latinLnBrk="0" hangingPunct="1">
              <a:lnSpc>
                <a:spcPct val="100000"/>
              </a:lnSpc>
              <a:spcBef>
                <a:spcPts val="0"/>
              </a:spcBef>
              <a:spcAft>
                <a:spcPts val="180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If you have many, it looks like a ‘Snowflake’</a:t>
            </a:r>
          </a:p>
          <a:p>
            <a:pPr marL="285750" marR="0" lvl="0" indent="-285750" defTabSz="914400" eaLnBrk="1" fontAlgn="auto" latinLnBrk="0" hangingPunct="1">
              <a:lnSpc>
                <a:spcPct val="100000"/>
              </a:lnSpc>
              <a:spcBef>
                <a:spcPts val="0"/>
              </a:spcBef>
              <a:spcAft>
                <a:spcPts val="180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rgbClr val="505050"/>
                    </a:gs>
                    <a:gs pos="100000">
                      <a:srgbClr val="505050"/>
                    </a:gs>
                  </a:gsLst>
                  <a:lin ang="5400000" scaled="0"/>
                </a:gradFill>
                <a:effectLst/>
                <a:uLnTx/>
                <a:uFillTx/>
                <a:latin typeface="+mj-lt"/>
              </a:rPr>
              <a:t>Dim or Fact tables can be the “Many” side of the relationship</a:t>
            </a:r>
            <a:endParaRPr kumimoji="0" lang="en-US" sz="320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p:txBody>
      </p:sp>
      <p:sp>
        <p:nvSpPr>
          <p:cNvPr id="5" name="TextBox 4"/>
          <p:cNvSpPr txBox="1"/>
          <p:nvPr/>
        </p:nvSpPr>
        <p:spPr>
          <a:xfrm>
            <a:off x="529719" y="4413552"/>
            <a:ext cx="1796548" cy="517065"/>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solidFill>
                  <a:schemeClr val="bg1"/>
                </a:solidFill>
                <a:effectLst/>
                <a:uLnTx/>
                <a:uFillTx/>
              </a:rPr>
              <a:t>Snowflake</a:t>
            </a:r>
          </a:p>
        </p:txBody>
      </p:sp>
      <p:sp>
        <p:nvSpPr>
          <p:cNvPr id="18" name="Flowchart: Off-page Connector 17"/>
          <p:cNvSpPr/>
          <p:nvPr/>
        </p:nvSpPr>
        <p:spPr bwMode="auto">
          <a:xfrm>
            <a:off x="2954607" y="2112264"/>
            <a:ext cx="731520" cy="365760"/>
          </a:xfrm>
          <a:prstGeom prst="flowChartOffpageConnector">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Facts </a:t>
            </a:r>
          </a:p>
        </p:txBody>
      </p:sp>
      <p:sp>
        <p:nvSpPr>
          <p:cNvPr id="19" name="Flowchart: Off-page Connector 18"/>
          <p:cNvSpPr/>
          <p:nvPr/>
        </p:nvSpPr>
        <p:spPr bwMode="auto">
          <a:xfrm>
            <a:off x="4990694" y="2112264"/>
            <a:ext cx="731520" cy="365760"/>
          </a:xfrm>
          <a:prstGeom prst="flowChartOffpageConnector">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Dims </a:t>
            </a:r>
          </a:p>
        </p:txBody>
      </p:sp>
      <p:sp>
        <p:nvSpPr>
          <p:cNvPr id="20" name="Flowchart: Off-page Connector 19"/>
          <p:cNvSpPr/>
          <p:nvPr/>
        </p:nvSpPr>
        <p:spPr bwMode="auto">
          <a:xfrm>
            <a:off x="702463" y="2112264"/>
            <a:ext cx="731520" cy="365760"/>
          </a:xfrm>
          <a:prstGeom prst="flowChartOffpageConnector">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Dims </a:t>
            </a:r>
          </a:p>
        </p:txBody>
      </p:sp>
      <p:sp>
        <p:nvSpPr>
          <p:cNvPr id="21" name="Flowchart: Off-page Connector 20"/>
          <p:cNvSpPr/>
          <p:nvPr/>
        </p:nvSpPr>
        <p:spPr bwMode="auto">
          <a:xfrm>
            <a:off x="6707725" y="2112264"/>
            <a:ext cx="731520" cy="365760"/>
          </a:xfrm>
          <a:prstGeom prst="flowChartOffpageConnector">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Flake </a:t>
            </a:r>
          </a:p>
        </p:txBody>
      </p:sp>
      <p:pic>
        <p:nvPicPr>
          <p:cNvPr id="3" name="Picture 2"/>
          <p:cNvPicPr>
            <a:picLocks noChangeAspect="1"/>
          </p:cNvPicPr>
          <p:nvPr/>
        </p:nvPicPr>
        <p:blipFill>
          <a:blip r:embed="rId4"/>
          <a:stretch>
            <a:fillRect/>
          </a:stretch>
        </p:blipFill>
        <p:spPr>
          <a:xfrm>
            <a:off x="355042" y="2596896"/>
            <a:ext cx="7372729" cy="3556183"/>
          </a:xfrm>
          <a:prstGeom prst="rect">
            <a:avLst/>
          </a:prstGeom>
        </p:spPr>
      </p:pic>
    </p:spTree>
    <p:extLst>
      <p:ext uri="{BB962C8B-B14F-4D97-AF65-F5344CB8AC3E}">
        <p14:creationId xmlns:p14="http://schemas.microsoft.com/office/powerpoint/2010/main" val="333528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0881376" y="0"/>
            <a:ext cx="1310624" cy="406167"/>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50724" y="3104980"/>
            <a:ext cx="1390867" cy="492598"/>
          </a:xfrm>
          <a:prstGeom prst="rect">
            <a:avLst/>
          </a:prstGeom>
        </p:spPr>
      </p:pic>
      <p:sp>
        <p:nvSpPr>
          <p:cNvPr id="6" name="Rectangle 5"/>
          <p:cNvSpPr/>
          <p:nvPr/>
        </p:nvSpPr>
        <p:spPr bwMode="auto">
          <a:xfrm>
            <a:off x="4947943" y="2346630"/>
            <a:ext cx="1796428" cy="75835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solidFill>
                  <a:schemeClr val="tx1"/>
                </a:solidFill>
                <a:ea typeface="Segoe UI" pitchFamily="34" charset="0"/>
                <a:cs typeface="Segoe UI" pitchFamily="34" charset="0"/>
              </a:rPr>
              <a:t>Version: March_2017</a:t>
            </a:r>
          </a:p>
        </p:txBody>
      </p:sp>
      <p:sp>
        <p:nvSpPr>
          <p:cNvPr id="7" name="TextBox 6"/>
          <p:cNvSpPr txBox="1"/>
          <p:nvPr/>
        </p:nvSpPr>
        <p:spPr>
          <a:xfrm>
            <a:off x="614753" y="2279529"/>
            <a:ext cx="1976438" cy="1015663"/>
          </a:xfrm>
          <a:prstGeom prst="rect">
            <a:avLst/>
          </a:prstGeom>
          <a:noFill/>
        </p:spPr>
        <p:txBody>
          <a:bodyPr wrap="none" rtlCol="0">
            <a:spAutoFit/>
          </a:bodyPr>
          <a:lstStyle/>
          <a:p>
            <a:r>
              <a:rPr lang="en-US" sz="2000" dirty="0"/>
              <a:t>Instructor name</a:t>
            </a:r>
          </a:p>
          <a:p>
            <a:r>
              <a:rPr lang="en-US" sz="2000" dirty="0">
                <a:solidFill>
                  <a:schemeClr val="tx1">
                    <a:lumMod val="50000"/>
                    <a:lumOff val="50000"/>
                  </a:schemeClr>
                </a:solidFill>
              </a:rPr>
              <a:t>Title</a:t>
            </a:r>
          </a:p>
          <a:p>
            <a:r>
              <a:rPr lang="en-US" sz="2000" dirty="0">
                <a:solidFill>
                  <a:schemeClr val="tx1">
                    <a:lumMod val="50000"/>
                    <a:lumOff val="50000"/>
                  </a:schemeClr>
                </a:solidFill>
              </a:rPr>
              <a:t>Email</a:t>
            </a:r>
            <a:endParaRPr lang="en-US" sz="1600" u="sng" dirty="0">
              <a:solidFill>
                <a:srgbClr val="0071C7"/>
              </a:solidFill>
            </a:endParaRPr>
          </a:p>
        </p:txBody>
      </p:sp>
    </p:spTree>
    <p:extLst>
      <p:ext uri="{BB962C8B-B14F-4D97-AF65-F5344CB8AC3E}">
        <p14:creationId xmlns:p14="http://schemas.microsoft.com/office/powerpoint/2010/main" val="291185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7500" y="1165468"/>
            <a:ext cx="11655840" cy="524527"/>
          </a:xfrm>
        </p:spPr>
        <p:txBody>
          <a:bodyPr vert="horz" wrap="square" lIns="146304" tIns="91440" rIns="146304" bIns="91440" rtlCol="0" anchor="t">
            <a:noAutofit/>
          </a:bodyPr>
          <a:lstStyle/>
          <a:p>
            <a:r>
              <a:rPr lang="en-US" sz="2800" b="1" dirty="0">
                <a:latin typeface="+mn-lt"/>
              </a:rPr>
              <a:t>Granularity &amp; Multiple Fact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Basic Data Modeling</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10" name="Rectangle 9"/>
          <p:cNvSpPr/>
          <p:nvPr/>
        </p:nvSpPr>
        <p:spPr>
          <a:xfrm>
            <a:off x="7233952" y="2033879"/>
            <a:ext cx="4689388" cy="4116512"/>
          </a:xfrm>
          <a:prstGeom prst="rect">
            <a:avLst/>
          </a:prstGeom>
        </p:spPr>
        <p:txBody>
          <a:bodyPr wrap="square">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Grain (</a:t>
            </a: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rPr>
              <a:t>granularity) </a:t>
            </a: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measures the level of detail in a table</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Example: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    One row per </a:t>
            </a:r>
            <a:r>
              <a:rPr kumimoji="0" lang="en-US" sz="24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order or per Item</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    Daily or Monthly date grain</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1"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If your facts have </a:t>
            </a:r>
            <a:r>
              <a:rPr kumimoji="0" lang="en-US" sz="24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very different granularities</a:t>
            </a: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 split them into </a:t>
            </a:r>
            <a:r>
              <a:rPr kumimoji="0" lang="en-US" sz="24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Multiple Fact </a:t>
            </a:r>
            <a:r>
              <a:rPr kumimoji="0" lang="en-US" sz="24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tables &amp; connect them to shared dimensions at the lowest common granularity.</a:t>
            </a:r>
          </a:p>
        </p:txBody>
      </p:sp>
      <p:sp>
        <p:nvSpPr>
          <p:cNvPr id="21" name="Rectangle 20"/>
          <p:cNvSpPr/>
          <p:nvPr/>
        </p:nvSpPr>
        <p:spPr>
          <a:xfrm>
            <a:off x="685800" y="5592236"/>
            <a:ext cx="6959600" cy="83869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Sales</a:t>
            </a:r>
            <a:r>
              <a:rPr kumimoji="0" lang="en-US" sz="18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 (Daily by Product)</a:t>
            </a:r>
            <a:br>
              <a:rPr kumimoji="0" lang="en-US" sz="18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br>
            <a:endParaRPr kumimoji="0" lang="en-US" sz="1050" b="0" i="0" u="none" strike="noStrike" kern="0" cap="none" spc="0" normalizeH="0" baseline="0" noProof="0" dirty="0">
              <a:ln>
                <a:noFill/>
              </a:ln>
              <a:gradFill>
                <a:gsLst>
                  <a:gs pos="1250">
                    <a:schemeClr val="tx1"/>
                  </a:gs>
                  <a:gs pos="100000">
                    <a:schemeClr val="tx1"/>
                  </a:gs>
                </a:gsLst>
                <a:lin ang="5400000" scaled="0"/>
              </a:gradFill>
              <a:effectLst/>
              <a:uLnTx/>
              <a:uFillTx/>
              <a:latin typeface="+mj-lt"/>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Budget</a:t>
            </a:r>
            <a:r>
              <a:rPr kumimoji="0" lang="en-US" sz="1800" b="0" i="0" u="none" strike="noStrike" kern="0" cap="none" spc="0" normalizeH="0" baseline="0" noProof="0" dirty="0">
                <a:ln>
                  <a:noFill/>
                </a:ln>
                <a:gradFill>
                  <a:gsLst>
                    <a:gs pos="1250">
                      <a:schemeClr val="tx1"/>
                    </a:gs>
                    <a:gs pos="100000">
                      <a:schemeClr val="tx1"/>
                    </a:gs>
                  </a:gsLst>
                  <a:lin ang="5400000" scaled="0"/>
                </a:gradFill>
                <a:effectLst/>
                <a:uLnTx/>
                <a:uFillTx/>
                <a:latin typeface="+mj-lt"/>
              </a:rPr>
              <a:t> (Monthly by Product Category &amp; Product Segment)</a:t>
            </a:r>
          </a:p>
        </p:txBody>
      </p:sp>
      <p:pic>
        <p:nvPicPr>
          <p:cNvPr id="4" name="Picture 3"/>
          <p:cNvPicPr>
            <a:picLocks noChangeAspect="1"/>
          </p:cNvPicPr>
          <p:nvPr/>
        </p:nvPicPr>
        <p:blipFill>
          <a:blip r:embed="rId4"/>
          <a:stretch>
            <a:fillRect/>
          </a:stretch>
        </p:blipFill>
        <p:spPr>
          <a:xfrm>
            <a:off x="355042" y="2033879"/>
            <a:ext cx="6813900" cy="3410125"/>
          </a:xfrm>
          <a:prstGeom prst="rect">
            <a:avLst/>
          </a:prstGeom>
        </p:spPr>
      </p:pic>
    </p:spTree>
    <p:extLst>
      <p:ext uri="{BB962C8B-B14F-4D97-AF65-F5344CB8AC3E}">
        <p14:creationId xmlns:p14="http://schemas.microsoft.com/office/powerpoint/2010/main" val="177202851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What is unique about Power BI Desktop</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Rectangle 2"/>
          <p:cNvSpPr/>
          <p:nvPr/>
        </p:nvSpPr>
        <p:spPr>
          <a:xfrm>
            <a:off x="267500" y="1898784"/>
            <a:ext cx="11469576" cy="1729704"/>
          </a:xfrm>
          <a:prstGeom prst="rect">
            <a:avLst/>
          </a:prstGeom>
        </p:spPr>
        <p:txBody>
          <a:bodyPr wrap="square">
            <a:spAutoFit/>
          </a:bodyPr>
          <a:lstStyle/>
          <a:p>
            <a:pPr marL="342900" indent="-342900">
              <a:lnSpc>
                <a:spcPct val="90000"/>
              </a:lnSpc>
              <a:spcAft>
                <a:spcPts val="600"/>
              </a:spcAft>
              <a:buFont typeface="Arial" panose="020B0604020202020204" pitchFamily="34" charset="0"/>
              <a:buChar char="•"/>
            </a:pPr>
            <a:r>
              <a:rPr lang="en-US" sz="2400" b="1" dirty="0">
                <a:solidFill>
                  <a:srgbClr val="00B0F0"/>
                </a:solidFill>
                <a:latin typeface="+mj-lt"/>
              </a:rPr>
              <a:t>Columnar database</a:t>
            </a:r>
          </a:p>
          <a:p>
            <a:pPr>
              <a:lnSpc>
                <a:spcPct val="90000"/>
              </a:lnSpc>
              <a:spcAft>
                <a:spcPts val="600"/>
              </a:spcAft>
            </a:pPr>
            <a:endParaRPr lang="en-US" sz="2400" b="1" dirty="0">
              <a:solidFill>
                <a:srgbClr val="00B0F0"/>
              </a:solidFill>
              <a:latin typeface="+mj-lt"/>
            </a:endParaRPr>
          </a:p>
          <a:p>
            <a:pPr marL="342900" indent="-342900">
              <a:lnSpc>
                <a:spcPct val="90000"/>
              </a:lnSpc>
              <a:spcAft>
                <a:spcPts val="600"/>
              </a:spcAft>
              <a:buFont typeface="Arial" panose="020B0604020202020204" pitchFamily="34" charset="0"/>
              <a:buChar char="•"/>
            </a:pPr>
            <a:r>
              <a:rPr lang="en-US" sz="2400" dirty="0">
                <a:solidFill>
                  <a:srgbClr val="00B0F0"/>
                </a:solidFill>
              </a:rPr>
              <a:t>In-memory database</a:t>
            </a:r>
          </a:p>
          <a:p>
            <a:pPr>
              <a:lnSpc>
                <a:spcPct val="90000"/>
              </a:lnSpc>
              <a:spcAft>
                <a:spcPts val="600"/>
              </a:spcAft>
            </a:pPr>
            <a:endParaRPr lang="en-US" sz="2400" dirty="0">
              <a:gradFill>
                <a:gsLst>
                  <a:gs pos="2917">
                    <a:schemeClr val="tx1"/>
                  </a:gs>
                  <a:gs pos="30000">
                    <a:schemeClr val="tx1"/>
                  </a:gs>
                </a:gsLst>
                <a:lin ang="5400000" scaled="0"/>
              </a:gradFill>
              <a:latin typeface="+mj-lt"/>
            </a:endParaRPr>
          </a:p>
        </p:txBody>
      </p:sp>
      <p:sp>
        <p:nvSpPr>
          <p:cNvPr id="9" name="Title 1"/>
          <p:cNvSpPr txBox="1">
            <a:spLocks/>
          </p:cNvSpPr>
          <p:nvPr/>
        </p:nvSpPr>
        <p:spPr>
          <a:xfrm>
            <a:off x="267500" y="4939696"/>
            <a:ext cx="11655840" cy="524527"/>
          </a:xfrm>
          <a:prstGeom prst="rect">
            <a:avLst/>
          </a:prstGeom>
        </p:spPr>
        <p:txBody>
          <a:bodyPr vert="horz" wrap="square" lIns="146304" tIns="91440" rIns="146304" bIns="91440" rtlCol="0" anchor="t">
            <a:noAutofit/>
          </a:bodyPr>
          <a:lst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800" b="1" dirty="0">
                <a:latin typeface="+mn-lt"/>
              </a:rPr>
              <a:t>Let us understand some of the internals of Power BI Desktop !!</a:t>
            </a:r>
          </a:p>
        </p:txBody>
      </p:sp>
    </p:spTree>
    <p:extLst>
      <p:ext uri="{BB962C8B-B14F-4D97-AF65-F5344CB8AC3E}">
        <p14:creationId xmlns:p14="http://schemas.microsoft.com/office/powerpoint/2010/main" val="14345444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666" y="1172699"/>
            <a:ext cx="11655840" cy="524527"/>
          </a:xfrm>
        </p:spPr>
        <p:txBody>
          <a:bodyPr vert="horz" wrap="square" lIns="146304" tIns="91440" rIns="146304" bIns="91440" rtlCol="0" anchor="t">
            <a:noAutofit/>
          </a:bodyPr>
          <a:lstStyle/>
          <a:p>
            <a:r>
              <a:rPr lang="en-US" sz="2800" b="1" dirty="0">
                <a:latin typeface="+mn-lt"/>
              </a:rPr>
              <a:t>Columnar Database</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1976037690"/>
              </p:ext>
            </p:extLst>
          </p:nvPr>
        </p:nvGraphicFramePr>
        <p:xfrm>
          <a:off x="768562" y="2291988"/>
          <a:ext cx="4506889" cy="2201952"/>
        </p:xfrm>
        <a:graphic>
          <a:graphicData uri="http://schemas.openxmlformats.org/drawingml/2006/table">
            <a:tbl>
              <a:tblPr firstRow="1" bandRow="1">
                <a:tableStyleId>{5C22544A-7EE6-4342-B048-85BDC9FD1C3A}</a:tableStyleId>
              </a:tblPr>
              <a:tblGrid>
                <a:gridCol w="1339942">
                  <a:extLst>
                    <a:ext uri="{9D8B030D-6E8A-4147-A177-3AD203B41FA5}">
                      <a16:colId xmlns:a16="http://schemas.microsoft.com/office/drawing/2014/main" val="20000"/>
                    </a:ext>
                  </a:extLst>
                </a:gridCol>
                <a:gridCol w="1315844">
                  <a:extLst>
                    <a:ext uri="{9D8B030D-6E8A-4147-A177-3AD203B41FA5}">
                      <a16:colId xmlns:a16="http://schemas.microsoft.com/office/drawing/2014/main" val="20001"/>
                    </a:ext>
                  </a:extLst>
                </a:gridCol>
                <a:gridCol w="1851103">
                  <a:extLst>
                    <a:ext uri="{9D8B030D-6E8A-4147-A177-3AD203B41FA5}">
                      <a16:colId xmlns:a16="http://schemas.microsoft.com/office/drawing/2014/main" val="20002"/>
                    </a:ext>
                  </a:extLst>
                </a:gridCol>
              </a:tblGrid>
              <a:tr h="550488">
                <a:tc>
                  <a:txBody>
                    <a:bodyPr/>
                    <a:lstStyle/>
                    <a:p>
                      <a:r>
                        <a:rPr lang="en-US" dirty="0"/>
                        <a:t>First</a:t>
                      </a:r>
                      <a:r>
                        <a:rPr lang="en-US" baseline="0" dirty="0"/>
                        <a:t> Name</a:t>
                      </a:r>
                      <a:endParaRPr lang="en-US" dirty="0"/>
                    </a:p>
                  </a:txBody>
                  <a:tcPr>
                    <a:lnB w="12700" cap="flat" cmpd="sng" algn="ctr">
                      <a:solidFill>
                        <a:schemeClr val="bg1">
                          <a:lumMod val="75000"/>
                        </a:schemeClr>
                      </a:solidFill>
                      <a:prstDash val="sysDot"/>
                      <a:round/>
                      <a:headEnd type="none" w="med" len="med"/>
                      <a:tailEnd type="none" w="med" len="med"/>
                    </a:lnB>
                    <a:solidFill>
                      <a:srgbClr val="505050"/>
                    </a:solidFill>
                  </a:tcPr>
                </a:tc>
                <a:tc>
                  <a:txBody>
                    <a:bodyPr/>
                    <a:lstStyle/>
                    <a:p>
                      <a:r>
                        <a:rPr lang="en-US" dirty="0"/>
                        <a:t>Last Name</a:t>
                      </a:r>
                    </a:p>
                  </a:txBody>
                  <a:tcPr>
                    <a:lnB w="12700" cap="flat" cmpd="sng" algn="ctr">
                      <a:solidFill>
                        <a:schemeClr val="bg1">
                          <a:lumMod val="75000"/>
                        </a:schemeClr>
                      </a:solidFill>
                      <a:prstDash val="sysDot"/>
                      <a:round/>
                      <a:headEnd type="none" w="med" len="med"/>
                      <a:tailEnd type="none" w="med" len="med"/>
                    </a:lnB>
                    <a:solidFill>
                      <a:srgbClr val="505050"/>
                    </a:solidFill>
                  </a:tcPr>
                </a:tc>
                <a:tc>
                  <a:txBody>
                    <a:bodyPr/>
                    <a:lstStyle/>
                    <a:p>
                      <a:r>
                        <a:rPr lang="en-US" dirty="0"/>
                        <a:t>Sales</a:t>
                      </a:r>
                    </a:p>
                  </a:txBody>
                  <a:tcPr>
                    <a:lnB w="12700" cap="flat" cmpd="sng" algn="ctr">
                      <a:solidFill>
                        <a:schemeClr val="bg1">
                          <a:lumMod val="75000"/>
                        </a:schemeClr>
                      </a:solidFill>
                      <a:prstDash val="sysDot"/>
                      <a:round/>
                      <a:headEnd type="none" w="med" len="med"/>
                      <a:tailEnd type="none" w="med" len="med"/>
                    </a:lnB>
                    <a:solidFill>
                      <a:srgbClr val="505050"/>
                    </a:solidFill>
                  </a:tcPr>
                </a:tc>
                <a:extLst>
                  <a:ext uri="{0D108BD9-81ED-4DB2-BD59-A6C34878D82A}">
                    <a16:rowId xmlns:a16="http://schemas.microsoft.com/office/drawing/2014/main" val="10000"/>
                  </a:ext>
                </a:extLst>
              </a:tr>
              <a:tr h="550488">
                <a:tc>
                  <a:txBody>
                    <a:bodyPr/>
                    <a:lstStyle/>
                    <a:p>
                      <a:r>
                        <a:rPr lang="en-US" dirty="0"/>
                        <a:t>John</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Smith</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$10</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1"/>
                  </a:ext>
                </a:extLst>
              </a:tr>
              <a:tr h="550488">
                <a:tc>
                  <a:txBody>
                    <a:bodyPr/>
                    <a:lstStyle/>
                    <a:p>
                      <a:r>
                        <a:rPr lang="en-US" dirty="0"/>
                        <a:t>Jane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Doe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$25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2"/>
                  </a:ext>
                </a:extLst>
              </a:tr>
              <a:tr h="550488">
                <a:tc>
                  <a:txBody>
                    <a:bodyPr/>
                    <a:lstStyle/>
                    <a:p>
                      <a:r>
                        <a:rPr lang="en-US" dirty="0"/>
                        <a:t>Hardy</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B</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$35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3"/>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639037661"/>
              </p:ext>
            </p:extLst>
          </p:nvPr>
        </p:nvGraphicFramePr>
        <p:xfrm>
          <a:off x="6947752" y="2291988"/>
          <a:ext cx="4506889" cy="2201952"/>
        </p:xfrm>
        <a:graphic>
          <a:graphicData uri="http://schemas.openxmlformats.org/drawingml/2006/table">
            <a:tbl>
              <a:tblPr firstRow="1" bandRow="1">
                <a:tableStyleId>{5C22544A-7EE6-4342-B048-85BDC9FD1C3A}</a:tableStyleId>
              </a:tblPr>
              <a:tblGrid>
                <a:gridCol w="1339942">
                  <a:extLst>
                    <a:ext uri="{9D8B030D-6E8A-4147-A177-3AD203B41FA5}">
                      <a16:colId xmlns:a16="http://schemas.microsoft.com/office/drawing/2014/main" val="20000"/>
                    </a:ext>
                  </a:extLst>
                </a:gridCol>
                <a:gridCol w="1315844">
                  <a:extLst>
                    <a:ext uri="{9D8B030D-6E8A-4147-A177-3AD203B41FA5}">
                      <a16:colId xmlns:a16="http://schemas.microsoft.com/office/drawing/2014/main" val="20001"/>
                    </a:ext>
                  </a:extLst>
                </a:gridCol>
                <a:gridCol w="1851103">
                  <a:extLst>
                    <a:ext uri="{9D8B030D-6E8A-4147-A177-3AD203B41FA5}">
                      <a16:colId xmlns:a16="http://schemas.microsoft.com/office/drawing/2014/main" val="20002"/>
                    </a:ext>
                  </a:extLst>
                </a:gridCol>
              </a:tblGrid>
              <a:tr h="550488">
                <a:tc>
                  <a:txBody>
                    <a:bodyPr/>
                    <a:lstStyle/>
                    <a:p>
                      <a:r>
                        <a:rPr lang="en-US" dirty="0"/>
                        <a:t>First</a:t>
                      </a:r>
                      <a:r>
                        <a:rPr lang="en-US" baseline="0" dirty="0"/>
                        <a:t> Name</a:t>
                      </a:r>
                      <a:endParaRPr lang="en-US" dirty="0"/>
                    </a:p>
                  </a:txBody>
                  <a:tcPr>
                    <a:lnB w="12700" cap="flat" cmpd="sng" algn="ctr">
                      <a:solidFill>
                        <a:schemeClr val="bg1">
                          <a:lumMod val="75000"/>
                        </a:schemeClr>
                      </a:solidFill>
                      <a:prstDash val="sysDot"/>
                      <a:round/>
                      <a:headEnd type="none" w="med" len="med"/>
                      <a:tailEnd type="none" w="med" len="med"/>
                    </a:lnB>
                    <a:solidFill>
                      <a:srgbClr val="505050"/>
                    </a:solidFill>
                  </a:tcPr>
                </a:tc>
                <a:tc>
                  <a:txBody>
                    <a:bodyPr/>
                    <a:lstStyle/>
                    <a:p>
                      <a:r>
                        <a:rPr lang="en-US" dirty="0"/>
                        <a:t>Last Name</a:t>
                      </a:r>
                    </a:p>
                  </a:txBody>
                  <a:tcPr>
                    <a:lnB w="12700" cap="flat" cmpd="sng" algn="ctr">
                      <a:solidFill>
                        <a:schemeClr val="bg1">
                          <a:lumMod val="75000"/>
                        </a:schemeClr>
                      </a:solidFill>
                      <a:prstDash val="sysDot"/>
                      <a:round/>
                      <a:headEnd type="none" w="med" len="med"/>
                      <a:tailEnd type="none" w="med" len="med"/>
                    </a:lnB>
                    <a:solidFill>
                      <a:srgbClr val="505050"/>
                    </a:solidFill>
                  </a:tcPr>
                </a:tc>
                <a:tc>
                  <a:txBody>
                    <a:bodyPr/>
                    <a:lstStyle/>
                    <a:p>
                      <a:r>
                        <a:rPr lang="en-US" dirty="0"/>
                        <a:t>Sales</a:t>
                      </a:r>
                    </a:p>
                  </a:txBody>
                  <a:tcPr>
                    <a:lnB w="12700" cap="flat" cmpd="sng" algn="ctr">
                      <a:solidFill>
                        <a:schemeClr val="bg1">
                          <a:lumMod val="75000"/>
                        </a:schemeClr>
                      </a:solidFill>
                      <a:prstDash val="sysDot"/>
                      <a:round/>
                      <a:headEnd type="none" w="med" len="med"/>
                      <a:tailEnd type="none" w="med" len="med"/>
                    </a:lnB>
                    <a:solidFill>
                      <a:srgbClr val="505050"/>
                    </a:solidFill>
                  </a:tcPr>
                </a:tc>
                <a:extLst>
                  <a:ext uri="{0D108BD9-81ED-4DB2-BD59-A6C34878D82A}">
                    <a16:rowId xmlns:a16="http://schemas.microsoft.com/office/drawing/2014/main" val="10000"/>
                  </a:ext>
                </a:extLst>
              </a:tr>
              <a:tr h="550488">
                <a:tc>
                  <a:txBody>
                    <a:bodyPr/>
                    <a:lstStyle/>
                    <a:p>
                      <a:r>
                        <a:rPr lang="en-US" dirty="0"/>
                        <a:t>John</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Smith</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$10</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1"/>
                  </a:ext>
                </a:extLst>
              </a:tr>
              <a:tr h="550488">
                <a:tc>
                  <a:txBody>
                    <a:bodyPr/>
                    <a:lstStyle/>
                    <a:p>
                      <a:r>
                        <a:rPr lang="en-US" dirty="0"/>
                        <a:t>Jane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Doe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$25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2"/>
                  </a:ext>
                </a:extLst>
              </a:tr>
              <a:tr h="550488">
                <a:tc>
                  <a:txBody>
                    <a:bodyPr/>
                    <a:lstStyle/>
                    <a:p>
                      <a:r>
                        <a:rPr lang="en-US" dirty="0"/>
                        <a:t>Hardy</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B</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$35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3"/>
                  </a:ext>
                </a:extLst>
              </a:tr>
            </a:tbl>
          </a:graphicData>
        </a:graphic>
      </p:graphicFrame>
      <p:sp>
        <p:nvSpPr>
          <p:cNvPr id="10" name="TextBox 9"/>
          <p:cNvSpPr txBox="1"/>
          <p:nvPr/>
        </p:nvSpPr>
        <p:spPr>
          <a:xfrm>
            <a:off x="865" y="5078955"/>
            <a:ext cx="6146119" cy="1446550"/>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Stores </a:t>
            </a:r>
            <a:r>
              <a:rPr lang="en-US" b="1" dirty="0">
                <a:solidFill>
                  <a:srgbClr val="00B0F0"/>
                </a:solidFill>
              </a:rPr>
              <a:t>each row separately </a:t>
            </a:r>
            <a:r>
              <a:rPr lang="en-US" dirty="0">
                <a:gradFill>
                  <a:gsLst>
                    <a:gs pos="2917">
                      <a:schemeClr val="tx1"/>
                    </a:gs>
                    <a:gs pos="30000">
                      <a:schemeClr val="tx1"/>
                    </a:gs>
                  </a:gsLst>
                  <a:lin ang="5400000" scaled="0"/>
                </a:gradFill>
              </a:rPr>
              <a:t>(like a separate file)</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Retrieving multiple columns from a single row is fast </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Retrieving multiple rows from a single column is slower</a:t>
            </a:r>
          </a:p>
        </p:txBody>
      </p:sp>
      <p:sp>
        <p:nvSpPr>
          <p:cNvPr id="11" name="Rectangle 10"/>
          <p:cNvSpPr/>
          <p:nvPr/>
        </p:nvSpPr>
        <p:spPr bwMode="auto">
          <a:xfrm>
            <a:off x="768562" y="2847294"/>
            <a:ext cx="4506889" cy="564979"/>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p:cNvSpPr/>
          <p:nvPr/>
        </p:nvSpPr>
        <p:spPr bwMode="auto">
          <a:xfrm>
            <a:off x="768562" y="3410018"/>
            <a:ext cx="4506889" cy="487745"/>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768562" y="3897763"/>
            <a:ext cx="4506889" cy="557561"/>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p:cNvSpPr/>
          <p:nvPr/>
        </p:nvSpPr>
        <p:spPr bwMode="auto">
          <a:xfrm>
            <a:off x="6947752" y="2832408"/>
            <a:ext cx="1339872" cy="1661532"/>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p:nvSpPr>
        <p:spPr bwMode="auto">
          <a:xfrm>
            <a:off x="8287624" y="2828263"/>
            <a:ext cx="1324440" cy="1665677"/>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p:nvSpPr>
        <p:spPr bwMode="auto">
          <a:xfrm>
            <a:off x="9612064" y="2835196"/>
            <a:ext cx="1830911" cy="1658744"/>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7" name="TextBox 16"/>
          <p:cNvSpPr txBox="1"/>
          <p:nvPr/>
        </p:nvSpPr>
        <p:spPr>
          <a:xfrm>
            <a:off x="6333892" y="5078955"/>
            <a:ext cx="6146119" cy="1772793"/>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Stores </a:t>
            </a:r>
            <a:r>
              <a:rPr lang="en-US" b="1" dirty="0">
                <a:solidFill>
                  <a:srgbClr val="00B0F0"/>
                </a:solidFill>
              </a:rPr>
              <a:t>each column separately </a:t>
            </a:r>
            <a:r>
              <a:rPr lang="en-US" dirty="0">
                <a:gradFill>
                  <a:gsLst>
                    <a:gs pos="2917">
                      <a:schemeClr val="tx1"/>
                    </a:gs>
                    <a:gs pos="30000">
                      <a:schemeClr val="tx1"/>
                    </a:gs>
                  </a:gsLst>
                  <a:lin ang="5400000" scaled="0"/>
                </a:gradFill>
              </a:rPr>
              <a:t>(like a separate file)</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Retrieving multiple columns from a single row slower</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Retrieving multiple rows from a single column is faster</a:t>
            </a:r>
          </a:p>
          <a:p>
            <a:pPr marL="342900" indent="-342900">
              <a:lnSpc>
                <a:spcPct val="90000"/>
              </a:lnSpc>
              <a:spcAft>
                <a:spcPts val="600"/>
              </a:spcAft>
              <a:buFont typeface="Arial" panose="020B0604020202020204" pitchFamily="34" charset="0"/>
              <a:buChar char="•"/>
            </a:pPr>
            <a:r>
              <a:rPr lang="en-US" b="1" dirty="0">
                <a:solidFill>
                  <a:srgbClr val="00B0F0"/>
                </a:solidFill>
              </a:rPr>
              <a:t>Columnar databases are well suited for analytics</a:t>
            </a:r>
          </a:p>
        </p:txBody>
      </p:sp>
      <p:sp>
        <p:nvSpPr>
          <p:cNvPr id="18" name="TextBox 17"/>
          <p:cNvSpPr txBox="1"/>
          <p:nvPr/>
        </p:nvSpPr>
        <p:spPr>
          <a:xfrm>
            <a:off x="15571" y="1621487"/>
            <a:ext cx="5860973" cy="627864"/>
          </a:xfrm>
          <a:prstGeom prst="rect">
            <a:avLst/>
          </a:prstGeom>
          <a:noFill/>
        </p:spPr>
        <p:txBody>
          <a:bodyPr wrap="square" lIns="182880" tIns="146304" rIns="182880" bIns="146304" rtlCol="0">
            <a:spAutoFit/>
          </a:bodyPr>
          <a:lstStyle/>
          <a:p>
            <a:pPr algn="ctr">
              <a:lnSpc>
                <a:spcPct val="90000"/>
              </a:lnSpc>
              <a:spcAft>
                <a:spcPts val="600"/>
              </a:spcAft>
            </a:pPr>
            <a:r>
              <a:rPr lang="en-US" sz="2400" b="1" dirty="0">
                <a:gradFill>
                  <a:gsLst>
                    <a:gs pos="2917">
                      <a:schemeClr val="tx1"/>
                    </a:gs>
                    <a:gs pos="30000">
                      <a:schemeClr val="tx1"/>
                    </a:gs>
                  </a:gsLst>
                  <a:lin ang="5400000" scaled="0"/>
                </a:gradFill>
              </a:rPr>
              <a:t>Row Based Database</a:t>
            </a:r>
          </a:p>
        </p:txBody>
      </p:sp>
      <p:sp>
        <p:nvSpPr>
          <p:cNvPr id="19" name="TextBox 18"/>
          <p:cNvSpPr txBox="1"/>
          <p:nvPr/>
        </p:nvSpPr>
        <p:spPr>
          <a:xfrm>
            <a:off x="6776147" y="1621487"/>
            <a:ext cx="4664569" cy="627864"/>
          </a:xfrm>
          <a:prstGeom prst="rect">
            <a:avLst/>
          </a:prstGeom>
          <a:noFill/>
        </p:spPr>
        <p:txBody>
          <a:bodyPr wrap="square" lIns="182880" tIns="146304" rIns="182880" bIns="146304" rtlCol="0">
            <a:spAutoFit/>
          </a:bodyPr>
          <a:lstStyle/>
          <a:p>
            <a:pPr algn="ctr">
              <a:lnSpc>
                <a:spcPct val="90000"/>
              </a:lnSpc>
              <a:spcAft>
                <a:spcPts val="600"/>
              </a:spcAft>
            </a:pPr>
            <a:r>
              <a:rPr lang="en-US" sz="2400" b="1" dirty="0">
                <a:gradFill>
                  <a:gsLst>
                    <a:gs pos="2917">
                      <a:schemeClr val="tx1"/>
                    </a:gs>
                    <a:gs pos="30000">
                      <a:schemeClr val="tx1"/>
                    </a:gs>
                  </a:gsLst>
                  <a:lin ang="5400000" scaled="0"/>
                </a:gradFill>
              </a:rPr>
              <a:t>PBI - Columnar Database</a:t>
            </a:r>
          </a:p>
        </p:txBody>
      </p:sp>
      <p:cxnSp>
        <p:nvCxnSpPr>
          <p:cNvPr id="5" name="Straight Arrow Connector 4"/>
          <p:cNvCxnSpPr/>
          <p:nvPr/>
        </p:nvCxnSpPr>
        <p:spPr>
          <a:xfrm flipH="1">
            <a:off x="5363762" y="3096768"/>
            <a:ext cx="512782"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5363762" y="3639312"/>
            <a:ext cx="512782"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a:off x="5363762" y="4181856"/>
            <a:ext cx="512782"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rot="5400000" flipH="1" flipV="1">
            <a:off x="10064285" y="4726838"/>
            <a:ext cx="512782"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rot="5400000" flipH="1" flipV="1">
            <a:off x="8613437" y="4750331"/>
            <a:ext cx="512782"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rot="5400000" flipH="1" flipV="1">
            <a:off x="7290098" y="4726838"/>
            <a:ext cx="512782"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55522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
                                            <p:txEl>
                                              <p:pRg st="1" end="1"/>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0">
                                            <p:txEl>
                                              <p:pRg st="2" end="2"/>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666" y="1172699"/>
            <a:ext cx="11655840" cy="524527"/>
          </a:xfrm>
        </p:spPr>
        <p:txBody>
          <a:bodyPr vert="horz" wrap="square" lIns="146304" tIns="91440" rIns="146304" bIns="91440" rtlCol="0" anchor="t">
            <a:noAutofit/>
          </a:bodyPr>
          <a:lstStyle/>
          <a:p>
            <a:r>
              <a:rPr lang="en-US" sz="2800" b="1" dirty="0">
                <a:latin typeface="+mn-lt"/>
              </a:rPr>
              <a:t>In-Memory Database</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7" name="TextBox 16"/>
          <p:cNvSpPr txBox="1"/>
          <p:nvPr/>
        </p:nvSpPr>
        <p:spPr>
          <a:xfrm>
            <a:off x="355042" y="2852165"/>
            <a:ext cx="5604643" cy="2175980"/>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Data stored in </a:t>
            </a:r>
            <a:r>
              <a:rPr lang="en-US" b="1" dirty="0">
                <a:solidFill>
                  <a:srgbClr val="00B0F0"/>
                </a:solidFill>
              </a:rPr>
              <a:t>RAM (in memory)</a:t>
            </a:r>
          </a:p>
          <a:p>
            <a:pPr>
              <a:lnSpc>
                <a:spcPct val="90000"/>
              </a:lnSpc>
              <a:spcAft>
                <a:spcPts val="600"/>
              </a:spcAft>
            </a:pPr>
            <a:endParaRPr lang="en-US"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RAM is all electronic – </a:t>
            </a:r>
            <a:r>
              <a:rPr lang="en-US" b="1" dirty="0">
                <a:solidFill>
                  <a:srgbClr val="00B0F0"/>
                </a:solidFill>
              </a:rPr>
              <a:t>Read/Write is fast</a:t>
            </a:r>
          </a:p>
          <a:p>
            <a:pPr>
              <a:lnSpc>
                <a:spcPct val="90000"/>
              </a:lnSpc>
              <a:spcAft>
                <a:spcPts val="600"/>
              </a:spcAft>
            </a:pPr>
            <a:endParaRPr lang="en-US"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Laptops have smaller </a:t>
            </a:r>
            <a:r>
              <a:rPr lang="en-US" b="1" dirty="0">
                <a:solidFill>
                  <a:srgbClr val="00B0F0"/>
                </a:solidFill>
              </a:rPr>
              <a:t>RAM</a:t>
            </a:r>
            <a:r>
              <a:rPr lang="en-US" dirty="0">
                <a:gradFill>
                  <a:gsLst>
                    <a:gs pos="2917">
                      <a:schemeClr val="tx1"/>
                    </a:gs>
                    <a:gs pos="30000">
                      <a:schemeClr val="tx1"/>
                    </a:gs>
                  </a:gsLst>
                  <a:lin ang="5400000" scaled="0"/>
                </a:gradFill>
              </a:rPr>
              <a:t> </a:t>
            </a:r>
            <a:r>
              <a:rPr lang="en-US" b="1" dirty="0">
                <a:solidFill>
                  <a:srgbClr val="00B0F0"/>
                </a:solidFill>
              </a:rPr>
              <a:t>space (~8GB) </a:t>
            </a:r>
          </a:p>
          <a:p>
            <a:pPr>
              <a:lnSpc>
                <a:spcPct val="90000"/>
              </a:lnSpc>
              <a:spcAft>
                <a:spcPts val="600"/>
              </a:spcAft>
            </a:pPr>
            <a:endParaRPr lang="en-US" dirty="0">
              <a:gradFill>
                <a:gsLst>
                  <a:gs pos="2917">
                    <a:schemeClr val="tx1"/>
                  </a:gs>
                  <a:gs pos="30000">
                    <a:schemeClr val="tx1"/>
                  </a:gs>
                </a:gsLst>
                <a:lin ang="5400000" scaled="0"/>
              </a:gradFill>
            </a:endParaRPr>
          </a:p>
        </p:txBody>
      </p:sp>
      <p:sp>
        <p:nvSpPr>
          <p:cNvPr id="19" name="TextBox 18"/>
          <p:cNvSpPr txBox="1"/>
          <p:nvPr/>
        </p:nvSpPr>
        <p:spPr>
          <a:xfrm>
            <a:off x="865" y="1850459"/>
            <a:ext cx="4492119" cy="627864"/>
          </a:xfrm>
          <a:prstGeom prst="rect">
            <a:avLst/>
          </a:prstGeom>
          <a:noFill/>
        </p:spPr>
        <p:txBody>
          <a:bodyPr wrap="square" lIns="182880" tIns="146304" rIns="182880" bIns="146304" rtlCol="0">
            <a:spAutoFit/>
          </a:bodyPr>
          <a:lstStyle/>
          <a:p>
            <a:pPr algn="ctr">
              <a:lnSpc>
                <a:spcPct val="90000"/>
              </a:lnSpc>
              <a:spcAft>
                <a:spcPts val="600"/>
              </a:spcAft>
            </a:pPr>
            <a:r>
              <a:rPr lang="en-US" sz="2400" b="1" dirty="0">
                <a:gradFill>
                  <a:gsLst>
                    <a:gs pos="2917">
                      <a:schemeClr val="tx1"/>
                    </a:gs>
                    <a:gs pos="30000">
                      <a:schemeClr val="tx1"/>
                    </a:gs>
                  </a:gsLst>
                  <a:lin ang="5400000" scaled="0"/>
                </a:gradFill>
              </a:rPr>
              <a:t>PBI – In-Memory Database </a:t>
            </a:r>
          </a:p>
        </p:txBody>
      </p:sp>
      <p:sp>
        <p:nvSpPr>
          <p:cNvPr id="3" name="Rectangle 2"/>
          <p:cNvSpPr/>
          <p:nvPr/>
        </p:nvSpPr>
        <p:spPr>
          <a:xfrm>
            <a:off x="2129640" y="5697731"/>
            <a:ext cx="8479501" cy="480131"/>
          </a:xfrm>
          <a:prstGeom prst="rect">
            <a:avLst/>
          </a:prstGeom>
        </p:spPr>
        <p:txBody>
          <a:bodyPr wrap="none">
            <a:spAutoFit/>
          </a:bodyPr>
          <a:lstStyle/>
          <a:p>
            <a:pPr>
              <a:lnSpc>
                <a:spcPct val="90000"/>
              </a:lnSpc>
              <a:spcAft>
                <a:spcPts val="600"/>
              </a:spcAft>
            </a:pPr>
            <a:r>
              <a:rPr lang="en-US" sz="2800" dirty="0">
                <a:gradFill>
                  <a:gsLst>
                    <a:gs pos="2917">
                      <a:schemeClr val="tx1"/>
                    </a:gs>
                    <a:gs pos="30000">
                      <a:schemeClr val="tx1"/>
                    </a:gs>
                  </a:gsLst>
                  <a:lin ang="5400000" scaled="0"/>
                </a:gradFill>
              </a:rPr>
              <a:t>Power BI compresses data to conserve space in RAM</a:t>
            </a:r>
          </a:p>
        </p:txBody>
      </p:sp>
    </p:spTree>
    <p:extLst>
      <p:ext uri="{BB962C8B-B14F-4D97-AF65-F5344CB8AC3E}">
        <p14:creationId xmlns:p14="http://schemas.microsoft.com/office/powerpoint/2010/main" val="2101591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666" y="1172699"/>
            <a:ext cx="11655840" cy="524527"/>
          </a:xfrm>
        </p:spPr>
        <p:txBody>
          <a:bodyPr vert="horz" wrap="square" lIns="146304" tIns="91440" rIns="146304" bIns="91440" rtlCol="0" anchor="t">
            <a:noAutofit/>
          </a:bodyPr>
          <a:lstStyle/>
          <a:p>
            <a:pPr>
              <a:spcAft>
                <a:spcPts val="600"/>
              </a:spcAft>
            </a:pPr>
            <a:r>
              <a:rPr lang="en-US" sz="2800" b="1" dirty="0">
                <a:latin typeface="+mn-lt"/>
              </a:rPr>
              <a:t>How Power BI Compresses Data – Dictionary Encoding</a:t>
            </a:r>
            <a:endParaRPr lang="en-US" sz="2800" b="1" dirty="0">
              <a:gradFill>
                <a:gsLst>
                  <a:gs pos="2917">
                    <a:schemeClr val="tx1"/>
                  </a:gs>
                  <a:gs pos="30000">
                    <a:schemeClr val="tx1"/>
                  </a:gs>
                </a:gsLst>
                <a:lin ang="5400000" scaled="0"/>
              </a:gradFill>
              <a:latin typeface="+mn-lt"/>
            </a:endParaRP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graphicFrame>
        <p:nvGraphicFramePr>
          <p:cNvPr id="11" name="Table 10"/>
          <p:cNvGraphicFramePr>
            <a:graphicFrameLocks noGrp="1"/>
          </p:cNvGraphicFramePr>
          <p:nvPr>
            <p:extLst>
              <p:ext uri="{D42A27DB-BD31-4B8C-83A1-F6EECF244321}">
                <p14:modId xmlns:p14="http://schemas.microsoft.com/office/powerpoint/2010/main" val="3705219827"/>
              </p:ext>
            </p:extLst>
          </p:nvPr>
        </p:nvGraphicFramePr>
        <p:xfrm>
          <a:off x="443418" y="2182716"/>
          <a:ext cx="4159404" cy="4500492"/>
        </p:xfrm>
        <a:graphic>
          <a:graphicData uri="http://schemas.openxmlformats.org/drawingml/2006/table">
            <a:tbl>
              <a:tblPr firstRow="1" bandRow="1">
                <a:tableStyleId>{5C22544A-7EE6-4342-B048-85BDC9FD1C3A}</a:tableStyleId>
              </a:tblPr>
              <a:tblGrid>
                <a:gridCol w="1236631">
                  <a:extLst>
                    <a:ext uri="{9D8B030D-6E8A-4147-A177-3AD203B41FA5}">
                      <a16:colId xmlns:a16="http://schemas.microsoft.com/office/drawing/2014/main" val="20000"/>
                    </a:ext>
                  </a:extLst>
                </a:gridCol>
                <a:gridCol w="1214391">
                  <a:extLst>
                    <a:ext uri="{9D8B030D-6E8A-4147-A177-3AD203B41FA5}">
                      <a16:colId xmlns:a16="http://schemas.microsoft.com/office/drawing/2014/main" val="20001"/>
                    </a:ext>
                  </a:extLst>
                </a:gridCol>
                <a:gridCol w="1708382">
                  <a:extLst>
                    <a:ext uri="{9D8B030D-6E8A-4147-A177-3AD203B41FA5}">
                      <a16:colId xmlns:a16="http://schemas.microsoft.com/office/drawing/2014/main" val="20002"/>
                    </a:ext>
                  </a:extLst>
                </a:gridCol>
              </a:tblGrid>
              <a:tr h="384322">
                <a:tc>
                  <a:txBody>
                    <a:bodyPr/>
                    <a:lstStyle/>
                    <a:p>
                      <a:r>
                        <a:rPr lang="en-US" dirty="0"/>
                        <a:t>Sale Id</a:t>
                      </a:r>
                    </a:p>
                  </a:txBody>
                  <a:tcPr>
                    <a:lnB w="12700" cap="flat" cmpd="sng" algn="ctr">
                      <a:solidFill>
                        <a:schemeClr val="bg1">
                          <a:lumMod val="75000"/>
                        </a:schemeClr>
                      </a:solidFill>
                      <a:prstDash val="sysDot"/>
                      <a:round/>
                      <a:headEnd type="none" w="med" len="med"/>
                      <a:tailEnd type="none" w="med" len="med"/>
                    </a:lnB>
                    <a:solidFill>
                      <a:srgbClr val="505050"/>
                    </a:solidFill>
                  </a:tcPr>
                </a:tc>
                <a:tc>
                  <a:txBody>
                    <a:bodyPr/>
                    <a:lstStyle/>
                    <a:p>
                      <a:r>
                        <a:rPr lang="en-US" dirty="0"/>
                        <a:t>Color</a:t>
                      </a:r>
                    </a:p>
                  </a:txBody>
                  <a:tcPr>
                    <a:lnB w="12700" cap="flat" cmpd="sng" algn="ctr">
                      <a:solidFill>
                        <a:schemeClr val="bg1">
                          <a:lumMod val="75000"/>
                        </a:schemeClr>
                      </a:solidFill>
                      <a:prstDash val="sysDot"/>
                      <a:round/>
                      <a:headEnd type="none" w="med" len="med"/>
                      <a:tailEnd type="none" w="med" len="med"/>
                    </a:lnB>
                    <a:solidFill>
                      <a:srgbClr val="505050"/>
                    </a:solidFill>
                  </a:tcPr>
                </a:tc>
                <a:tc>
                  <a:txBody>
                    <a:bodyPr/>
                    <a:lstStyle/>
                    <a:p>
                      <a:r>
                        <a:rPr lang="en-US" dirty="0"/>
                        <a:t>Sales Amount</a:t>
                      </a:r>
                    </a:p>
                  </a:txBody>
                  <a:tcPr>
                    <a:lnB w="12700" cap="flat" cmpd="sng" algn="ctr">
                      <a:solidFill>
                        <a:schemeClr val="bg1">
                          <a:lumMod val="75000"/>
                        </a:schemeClr>
                      </a:solidFill>
                      <a:prstDash val="sysDot"/>
                      <a:round/>
                      <a:headEnd type="none" w="med" len="med"/>
                      <a:tailEnd type="none" w="med" len="med"/>
                    </a:lnB>
                    <a:solidFill>
                      <a:srgbClr val="505050"/>
                    </a:solidFill>
                  </a:tcPr>
                </a:tc>
                <a:extLst>
                  <a:ext uri="{0D108BD9-81ED-4DB2-BD59-A6C34878D82A}">
                    <a16:rowId xmlns:a16="http://schemas.microsoft.com/office/drawing/2014/main" val="10000"/>
                  </a:ext>
                </a:extLst>
              </a:tr>
              <a:tr h="267062">
                <a:tc>
                  <a:txBody>
                    <a:bodyPr/>
                    <a:lstStyle/>
                    <a:p>
                      <a:pPr algn="ctr" fontAlgn="b"/>
                      <a:r>
                        <a:rPr lang="en-US" sz="1200" b="0" i="0" u="none" strike="noStrike" dirty="0">
                          <a:solidFill>
                            <a:srgbClr val="000000"/>
                          </a:solidFill>
                          <a:effectLst/>
                          <a:latin typeface="Calibri" panose="020F0502020204030204" pitchFamily="34" charset="0"/>
                        </a:rPr>
                        <a:t>390a30e0-dc37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FF0000"/>
                          </a:solidFill>
                        </a:rPr>
                        <a:t>Red</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$10</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1"/>
                  </a:ext>
                </a:extLst>
              </a:tr>
              <a:tr h="271906">
                <a:tc>
                  <a:txBody>
                    <a:bodyPr/>
                    <a:lstStyle/>
                    <a:p>
                      <a:pPr algn="ctr" fontAlgn="b"/>
                      <a:r>
                        <a:rPr lang="en-US" sz="1200" b="0" i="0" u="none" strike="noStrike" dirty="0">
                          <a:solidFill>
                            <a:srgbClr val="000000"/>
                          </a:solidFill>
                          <a:effectLst/>
                          <a:latin typeface="Calibri" panose="020F0502020204030204" pitchFamily="34" charset="0"/>
                        </a:rPr>
                        <a:t>390a30e1-dc37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8DC63F"/>
                          </a:solidFill>
                        </a:rPr>
                        <a:t>Green</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$25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2"/>
                  </a:ext>
                </a:extLst>
              </a:tr>
              <a:tr h="266502">
                <a:tc>
                  <a:txBody>
                    <a:bodyPr/>
                    <a:lstStyle/>
                    <a:p>
                      <a:pPr algn="ctr" fontAlgn="b"/>
                      <a:r>
                        <a:rPr lang="en-US" sz="1200" b="0" i="0" u="none" strike="noStrike" dirty="0">
                          <a:solidFill>
                            <a:srgbClr val="000000"/>
                          </a:solidFill>
                          <a:effectLst/>
                          <a:latin typeface="Calibri" panose="020F0502020204030204" pitchFamily="34" charset="0"/>
                        </a:rPr>
                        <a:t>390a30e2-dc37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FF0000"/>
                          </a:solidFill>
                        </a:rPr>
                        <a:t>Red</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$35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3"/>
                  </a:ext>
                </a:extLst>
              </a:tr>
              <a:tr h="315824">
                <a:tc>
                  <a:txBody>
                    <a:bodyPr/>
                    <a:lstStyle/>
                    <a:p>
                      <a:pPr algn="ctr" fontAlgn="b"/>
                      <a:r>
                        <a:rPr lang="en-US" sz="1200" b="0" i="0" u="none" strike="noStrike" dirty="0">
                          <a:solidFill>
                            <a:srgbClr val="000000"/>
                          </a:solidFill>
                          <a:effectLst/>
                          <a:latin typeface="Calibri" panose="020F0502020204030204" pitchFamily="34" charset="0"/>
                        </a:rPr>
                        <a:t>390a30e3-dc37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FF0000"/>
                          </a:solidFill>
                        </a:rPr>
                        <a:t>Red</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4"/>
                  </a:ext>
                </a:extLst>
              </a:tr>
              <a:tr h="266502">
                <a:tc>
                  <a:txBody>
                    <a:bodyPr/>
                    <a:lstStyle/>
                    <a:p>
                      <a:pPr algn="ctr" fontAlgn="b"/>
                      <a:r>
                        <a:rPr lang="en-US" sz="1200" b="0" i="0" u="none" strike="noStrike" dirty="0">
                          <a:solidFill>
                            <a:srgbClr val="000000"/>
                          </a:solidFill>
                          <a:effectLst/>
                          <a:latin typeface="Calibri" panose="020F0502020204030204" pitchFamily="34" charset="0"/>
                        </a:rPr>
                        <a:t>390a30e4-dc37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FF0000"/>
                          </a:solidFill>
                        </a:rPr>
                        <a:t>Red</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$25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5"/>
                  </a:ext>
                </a:extLst>
              </a:tr>
              <a:tr h="351379">
                <a:tc>
                  <a:txBody>
                    <a:bodyPr/>
                    <a:lstStyle/>
                    <a:p>
                      <a:pPr algn="ctr" fontAlgn="b"/>
                      <a:r>
                        <a:rPr lang="en-US" sz="1200" b="0" i="0" u="none" strike="noStrike" dirty="0">
                          <a:solidFill>
                            <a:srgbClr val="000000"/>
                          </a:solidFill>
                          <a:effectLst/>
                          <a:latin typeface="Calibri" panose="020F0502020204030204" pitchFamily="34" charset="0"/>
                        </a:rPr>
                        <a:t>390a30e5-dc37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8DC63F"/>
                          </a:solidFill>
                        </a:rPr>
                        <a:t>Green</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$30</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6"/>
                  </a:ext>
                </a:extLst>
              </a:tr>
              <a:tr h="384322">
                <a:tc>
                  <a:txBody>
                    <a:bodyPr/>
                    <a:lstStyle/>
                    <a:p>
                      <a:pPr algn="ctr" fontAlgn="b"/>
                      <a:r>
                        <a:rPr lang="en-US" sz="1200" b="0" i="0" u="none" strike="noStrike" dirty="0">
                          <a:solidFill>
                            <a:srgbClr val="000000"/>
                          </a:solidFill>
                          <a:effectLst/>
                          <a:latin typeface="Calibri" panose="020F0502020204030204" pitchFamily="34" charset="0"/>
                        </a:rPr>
                        <a:t>390a30e6-dc37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00B0F0"/>
                          </a:solidFill>
                        </a:rPr>
                        <a:t>Blue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$10</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7"/>
                  </a:ext>
                </a:extLst>
              </a:tr>
              <a:tr h="384322">
                <a:tc>
                  <a:txBody>
                    <a:bodyPr/>
                    <a:lstStyle/>
                    <a:p>
                      <a:pPr algn="ctr" fontAlgn="b"/>
                      <a:r>
                        <a:rPr lang="en-US" sz="1200" b="0" i="0" u="none" strike="noStrike" dirty="0">
                          <a:solidFill>
                            <a:srgbClr val="000000"/>
                          </a:solidFill>
                          <a:effectLst/>
                          <a:latin typeface="Calibri" panose="020F0502020204030204" pitchFamily="34" charset="0"/>
                        </a:rPr>
                        <a:t>390a30e7-dc37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00B0F0"/>
                          </a:solidFill>
                        </a:rPr>
                        <a:t>Blue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$12</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2692149852"/>
                  </a:ext>
                </a:extLst>
              </a:tr>
              <a:tr h="384322">
                <a:tc>
                  <a:txBody>
                    <a:bodyPr/>
                    <a:lstStyle/>
                    <a:p>
                      <a:pPr algn="ctr" fontAlgn="b"/>
                      <a:r>
                        <a:rPr lang="en-US" sz="1200" b="0" i="0" u="none" strike="noStrike" dirty="0">
                          <a:solidFill>
                            <a:srgbClr val="000000"/>
                          </a:solidFill>
                          <a:effectLst/>
                          <a:latin typeface="Calibri" panose="020F0502020204030204" pitchFamily="34" charset="0"/>
                        </a:rPr>
                        <a:t>390a30e8-dc37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00B0F0"/>
                          </a:solidFill>
                        </a:rPr>
                        <a:t>Blue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424551822"/>
                  </a:ext>
                </a:extLst>
              </a:tr>
              <a:tr h="384322">
                <a:tc>
                  <a:txBody>
                    <a:bodyPr/>
                    <a:lstStyle/>
                    <a:p>
                      <a:pPr algn="ctr" fontAlgn="b"/>
                      <a:r>
                        <a:rPr lang="en-US" sz="1200" b="0" i="0" u="none" strike="noStrike" dirty="0">
                          <a:solidFill>
                            <a:srgbClr val="000000"/>
                          </a:solidFill>
                          <a:effectLst/>
                          <a:latin typeface="Calibri" panose="020F0502020204030204" pitchFamily="34" charset="0"/>
                        </a:rPr>
                        <a:t>390a57f0-dc37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00B0F0"/>
                          </a:solidFill>
                        </a:rPr>
                        <a:t>Blue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$18</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996281848"/>
                  </a:ext>
                </a:extLst>
              </a:tr>
              <a:tr h="384322">
                <a:tc>
                  <a:txBody>
                    <a:bodyPr/>
                    <a:lstStyle/>
                    <a:p>
                      <a:pPr algn="ctr" fontAlgn="b"/>
                      <a:r>
                        <a:rPr lang="en-US" sz="1200" b="0" i="0" u="none" strike="noStrike" dirty="0">
                          <a:solidFill>
                            <a:srgbClr val="000000"/>
                          </a:solidFill>
                          <a:effectLst/>
                          <a:latin typeface="Calibri" panose="020F0502020204030204" pitchFamily="34" charset="0"/>
                        </a:rPr>
                        <a:t>390a57f1-dc37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lang="en-US" b="1" dirty="0">
                          <a:solidFill>
                            <a:srgbClr val="8DC63F"/>
                          </a:solidFill>
                        </a:rPr>
                        <a:t>Green</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$25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617844144"/>
                  </a:ext>
                </a:extLst>
              </a:tr>
            </a:tbl>
          </a:graphicData>
        </a:graphic>
      </p:graphicFrame>
      <p:sp>
        <p:nvSpPr>
          <p:cNvPr id="20" name="TextBox 19"/>
          <p:cNvSpPr txBox="1"/>
          <p:nvPr/>
        </p:nvSpPr>
        <p:spPr>
          <a:xfrm>
            <a:off x="5257901" y="2174405"/>
            <a:ext cx="6664605" cy="3536353"/>
          </a:xfrm>
          <a:prstGeom prst="rect">
            <a:avLst/>
          </a:prstGeom>
          <a:noFill/>
        </p:spPr>
        <p:txBody>
          <a:bodyPr wrap="square" lIns="182880" tIns="146304" rIns="182880" bIns="146304" rtlCol="0">
            <a:spAutoFit/>
          </a:bodyPr>
          <a:lstStyle/>
          <a:p>
            <a:pPr>
              <a:lnSpc>
                <a:spcPct val="90000"/>
              </a:lnSpc>
              <a:spcAft>
                <a:spcPts val="600"/>
              </a:spcAft>
            </a:pPr>
            <a:endParaRPr lang="en-US" sz="1600" b="1" dirty="0">
              <a:gradFill>
                <a:gsLst>
                  <a:gs pos="2917">
                    <a:schemeClr val="tx1"/>
                  </a:gs>
                  <a:gs pos="30000">
                    <a:schemeClr val="tx1"/>
                  </a:gs>
                </a:gsLst>
                <a:lin ang="5400000" scaled="0"/>
              </a:gradFill>
            </a:endParaRPr>
          </a:p>
          <a:p>
            <a:pPr>
              <a:lnSpc>
                <a:spcPct val="90000"/>
              </a:lnSpc>
              <a:spcAft>
                <a:spcPts val="600"/>
              </a:spcAft>
            </a:pPr>
            <a:r>
              <a:rPr lang="en-US" sz="1600" b="1" dirty="0">
                <a:solidFill>
                  <a:srgbClr val="FF0000"/>
                </a:solidFill>
              </a:rPr>
              <a:t>Red</a:t>
            </a:r>
            <a:r>
              <a:rPr lang="en-US" sz="1600" b="1" dirty="0">
                <a:gradFill>
                  <a:gsLst>
                    <a:gs pos="2917">
                      <a:schemeClr val="tx1"/>
                    </a:gs>
                    <a:gs pos="30000">
                      <a:schemeClr val="tx1"/>
                    </a:gs>
                  </a:gsLst>
                  <a:lin ang="5400000" scaled="0"/>
                </a:gradFill>
              </a:rPr>
              <a:t> = </a:t>
            </a:r>
            <a:r>
              <a:rPr lang="en-US" sz="1600" b="1" dirty="0">
                <a:solidFill>
                  <a:srgbClr val="FF0000"/>
                </a:solidFill>
              </a:rPr>
              <a:t>1</a:t>
            </a:r>
            <a:r>
              <a:rPr lang="en-US" sz="1600" b="1" dirty="0">
                <a:gradFill>
                  <a:gsLst>
                    <a:gs pos="2917">
                      <a:schemeClr val="tx1"/>
                    </a:gs>
                    <a:gs pos="30000">
                      <a:schemeClr val="tx1"/>
                    </a:gs>
                  </a:gsLst>
                  <a:lin ang="5400000" scaled="0"/>
                </a:gradFill>
              </a:rPr>
              <a:t>		    </a:t>
            </a:r>
            <a:r>
              <a:rPr lang="en-US" sz="1600" b="1" dirty="0">
                <a:solidFill>
                  <a:srgbClr val="8DC63F"/>
                </a:solidFill>
              </a:rPr>
              <a:t>Green </a:t>
            </a:r>
            <a:r>
              <a:rPr lang="en-US" sz="1600" b="1" dirty="0">
                <a:gradFill>
                  <a:gsLst>
                    <a:gs pos="2917">
                      <a:schemeClr val="tx1"/>
                    </a:gs>
                    <a:gs pos="30000">
                      <a:schemeClr val="tx1"/>
                    </a:gs>
                  </a:gsLst>
                  <a:lin ang="5400000" scaled="0"/>
                </a:gradFill>
              </a:rPr>
              <a:t>= </a:t>
            </a:r>
            <a:r>
              <a:rPr lang="en-US" sz="1600" b="1" dirty="0">
                <a:solidFill>
                  <a:srgbClr val="8DC63F"/>
                </a:solidFill>
              </a:rPr>
              <a:t>2</a:t>
            </a:r>
            <a:r>
              <a:rPr lang="en-US" sz="1600" b="1" dirty="0">
                <a:gradFill>
                  <a:gsLst>
                    <a:gs pos="2917">
                      <a:schemeClr val="tx1"/>
                    </a:gs>
                    <a:gs pos="30000">
                      <a:schemeClr val="tx1"/>
                    </a:gs>
                  </a:gsLst>
                  <a:lin ang="5400000" scaled="0"/>
                </a:gradFill>
              </a:rPr>
              <a:t>		   </a:t>
            </a:r>
            <a:r>
              <a:rPr lang="en-US" sz="1600" b="1" dirty="0">
                <a:solidFill>
                  <a:srgbClr val="00B0F0"/>
                </a:solidFill>
              </a:rPr>
              <a:t>Blue</a:t>
            </a:r>
            <a:r>
              <a:rPr lang="en-US" sz="1600" b="1" dirty="0">
                <a:gradFill>
                  <a:gsLst>
                    <a:gs pos="2917">
                      <a:schemeClr val="tx1"/>
                    </a:gs>
                    <a:gs pos="30000">
                      <a:schemeClr val="tx1"/>
                    </a:gs>
                  </a:gsLst>
                  <a:lin ang="5400000" scaled="0"/>
                </a:gradFill>
              </a:rPr>
              <a:t> = </a:t>
            </a:r>
            <a:r>
              <a:rPr lang="en-US" sz="1600" b="1" dirty="0">
                <a:solidFill>
                  <a:srgbClr val="00B0F0"/>
                </a:solidFill>
              </a:rPr>
              <a:t>3</a:t>
            </a:r>
          </a:p>
          <a:p>
            <a:pPr>
              <a:lnSpc>
                <a:spcPct val="90000"/>
              </a:lnSpc>
              <a:spcAft>
                <a:spcPts val="600"/>
              </a:spcAft>
            </a:pPr>
            <a:endParaRPr lang="en-US" sz="16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Create a Dictionary to create an integer value for text string</a:t>
            </a:r>
          </a:p>
          <a:p>
            <a:pPr>
              <a:lnSpc>
                <a:spcPct val="90000"/>
              </a:lnSpc>
              <a:spcAft>
                <a:spcPts val="600"/>
              </a:spcAft>
            </a:pPr>
            <a:endParaRPr lang="en-US"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Storing 1,2,3 instead of “Red”, “Green”, “Blue” saves memory</a:t>
            </a:r>
          </a:p>
          <a:p>
            <a:pPr>
              <a:lnSpc>
                <a:spcPct val="90000"/>
              </a:lnSpc>
              <a:spcAft>
                <a:spcPts val="600"/>
              </a:spcAft>
            </a:pPr>
            <a:endParaRPr lang="en-US"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1600" b="1" dirty="0">
                <a:solidFill>
                  <a:srgbClr val="00B0F0"/>
                </a:solidFill>
              </a:rPr>
              <a:t>Dictionary encoding is powerful when there are few unique values </a:t>
            </a:r>
            <a:r>
              <a:rPr lang="en-US" sz="1600" dirty="0">
                <a:gradFill>
                  <a:gsLst>
                    <a:gs pos="2917">
                      <a:schemeClr val="tx1"/>
                    </a:gs>
                    <a:gs pos="30000">
                      <a:schemeClr val="tx1"/>
                    </a:gs>
                  </a:gsLst>
                  <a:lin ang="5400000" scaled="0"/>
                </a:gradFill>
              </a:rPr>
              <a:t>in a column</a:t>
            </a:r>
          </a:p>
          <a:p>
            <a:pPr marL="742950" lvl="1" indent="-285750">
              <a:lnSpc>
                <a:spcPct val="90000"/>
              </a:lnSpc>
              <a:spcAft>
                <a:spcPts val="600"/>
              </a:spcAft>
              <a:buFont typeface="Arial" panose="020B0604020202020204" pitchFamily="34" charset="0"/>
              <a:buChar char="•"/>
            </a:pPr>
            <a:r>
              <a:rPr lang="en-US" sz="1600" dirty="0">
                <a:gradFill>
                  <a:gsLst>
                    <a:gs pos="2917">
                      <a:schemeClr val="tx1"/>
                    </a:gs>
                    <a:gs pos="30000">
                      <a:schemeClr val="tx1"/>
                    </a:gs>
                  </a:gsLst>
                  <a:lin ang="5400000" scaled="0"/>
                </a:gradFill>
              </a:rPr>
              <a:t>Ex. Color column – Good for dictionary encoding</a:t>
            </a:r>
          </a:p>
          <a:p>
            <a:pPr marL="742950" lvl="1" indent="-285750">
              <a:lnSpc>
                <a:spcPct val="90000"/>
              </a:lnSpc>
              <a:spcAft>
                <a:spcPts val="600"/>
              </a:spcAft>
              <a:buFont typeface="Arial" panose="020B0604020202020204" pitchFamily="34" charset="0"/>
              <a:buChar char="•"/>
            </a:pPr>
            <a:r>
              <a:rPr lang="en-US" sz="1600" dirty="0">
                <a:gradFill>
                  <a:gsLst>
                    <a:gs pos="2917">
                      <a:schemeClr val="tx1"/>
                    </a:gs>
                    <a:gs pos="30000">
                      <a:schemeClr val="tx1"/>
                    </a:gs>
                  </a:gsLst>
                  <a:lin ang="5400000" scaled="0"/>
                </a:gradFill>
              </a:rPr>
              <a:t>Ex. Sale ID – Bad for dictionary encoding</a:t>
            </a:r>
          </a:p>
        </p:txBody>
      </p:sp>
      <p:sp>
        <p:nvSpPr>
          <p:cNvPr id="9" name="Rectangle 8"/>
          <p:cNvSpPr/>
          <p:nvPr/>
        </p:nvSpPr>
        <p:spPr bwMode="auto">
          <a:xfrm>
            <a:off x="1703017" y="2599362"/>
            <a:ext cx="1184022" cy="4051841"/>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29171315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666" y="1172699"/>
            <a:ext cx="11655840" cy="524527"/>
          </a:xfrm>
        </p:spPr>
        <p:txBody>
          <a:bodyPr vert="horz" wrap="square" lIns="146304" tIns="91440" rIns="146304" bIns="91440" rtlCol="0" anchor="t">
            <a:noAutofit/>
          </a:bodyPr>
          <a:lstStyle/>
          <a:p>
            <a:pPr>
              <a:spcAft>
                <a:spcPts val="600"/>
              </a:spcAft>
            </a:pPr>
            <a:r>
              <a:rPr lang="en-US" sz="2800" b="1" dirty="0">
                <a:latin typeface="+mn-lt"/>
              </a:rPr>
              <a:t>How Power BI Compresses Data – Run Length Encoding</a:t>
            </a:r>
            <a:endParaRPr lang="en-US" sz="2800" b="1" dirty="0">
              <a:gradFill>
                <a:gsLst>
                  <a:gs pos="2917">
                    <a:schemeClr val="tx1"/>
                  </a:gs>
                  <a:gs pos="30000">
                    <a:schemeClr val="tx1"/>
                  </a:gs>
                </a:gsLst>
                <a:lin ang="5400000" scaled="0"/>
              </a:gradFill>
              <a:latin typeface="+mn-lt"/>
            </a:endParaRP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graphicFrame>
        <p:nvGraphicFramePr>
          <p:cNvPr id="10" name="Table 9"/>
          <p:cNvGraphicFramePr>
            <a:graphicFrameLocks noGrp="1"/>
          </p:cNvGraphicFramePr>
          <p:nvPr>
            <p:extLst>
              <p:ext uri="{D42A27DB-BD31-4B8C-83A1-F6EECF244321}">
                <p14:modId xmlns:p14="http://schemas.microsoft.com/office/powerpoint/2010/main" val="28940906"/>
              </p:ext>
            </p:extLst>
          </p:nvPr>
        </p:nvGraphicFramePr>
        <p:xfrm>
          <a:off x="443418" y="2182716"/>
          <a:ext cx="4159404" cy="4500492"/>
        </p:xfrm>
        <a:graphic>
          <a:graphicData uri="http://schemas.openxmlformats.org/drawingml/2006/table">
            <a:tbl>
              <a:tblPr firstRow="1" bandRow="1">
                <a:tableStyleId>{5C22544A-7EE6-4342-B048-85BDC9FD1C3A}</a:tableStyleId>
              </a:tblPr>
              <a:tblGrid>
                <a:gridCol w="1236631">
                  <a:extLst>
                    <a:ext uri="{9D8B030D-6E8A-4147-A177-3AD203B41FA5}">
                      <a16:colId xmlns:a16="http://schemas.microsoft.com/office/drawing/2014/main" val="20000"/>
                    </a:ext>
                  </a:extLst>
                </a:gridCol>
                <a:gridCol w="1214391">
                  <a:extLst>
                    <a:ext uri="{9D8B030D-6E8A-4147-A177-3AD203B41FA5}">
                      <a16:colId xmlns:a16="http://schemas.microsoft.com/office/drawing/2014/main" val="20001"/>
                    </a:ext>
                  </a:extLst>
                </a:gridCol>
                <a:gridCol w="1708382">
                  <a:extLst>
                    <a:ext uri="{9D8B030D-6E8A-4147-A177-3AD203B41FA5}">
                      <a16:colId xmlns:a16="http://schemas.microsoft.com/office/drawing/2014/main" val="20002"/>
                    </a:ext>
                  </a:extLst>
                </a:gridCol>
              </a:tblGrid>
              <a:tr h="384322">
                <a:tc>
                  <a:txBody>
                    <a:bodyPr/>
                    <a:lstStyle/>
                    <a:p>
                      <a:r>
                        <a:rPr lang="en-US" dirty="0"/>
                        <a:t>Sale Id</a:t>
                      </a:r>
                    </a:p>
                  </a:txBody>
                  <a:tcPr>
                    <a:lnB w="12700" cap="flat" cmpd="sng" algn="ctr">
                      <a:solidFill>
                        <a:schemeClr val="bg1">
                          <a:lumMod val="75000"/>
                        </a:schemeClr>
                      </a:solidFill>
                      <a:prstDash val="sysDot"/>
                      <a:round/>
                      <a:headEnd type="none" w="med" len="med"/>
                      <a:tailEnd type="none" w="med" len="med"/>
                    </a:lnB>
                    <a:solidFill>
                      <a:srgbClr val="505050"/>
                    </a:solidFill>
                  </a:tcPr>
                </a:tc>
                <a:tc>
                  <a:txBody>
                    <a:bodyPr/>
                    <a:lstStyle/>
                    <a:p>
                      <a:r>
                        <a:rPr lang="en-US" dirty="0"/>
                        <a:t>Color</a:t>
                      </a:r>
                    </a:p>
                  </a:txBody>
                  <a:tcPr>
                    <a:lnB w="12700" cap="flat" cmpd="sng" algn="ctr">
                      <a:solidFill>
                        <a:schemeClr val="bg1">
                          <a:lumMod val="75000"/>
                        </a:schemeClr>
                      </a:solidFill>
                      <a:prstDash val="sysDot"/>
                      <a:round/>
                      <a:headEnd type="none" w="med" len="med"/>
                      <a:tailEnd type="none" w="med" len="med"/>
                    </a:lnB>
                    <a:solidFill>
                      <a:srgbClr val="505050"/>
                    </a:solidFill>
                  </a:tcPr>
                </a:tc>
                <a:tc>
                  <a:txBody>
                    <a:bodyPr/>
                    <a:lstStyle/>
                    <a:p>
                      <a:r>
                        <a:rPr lang="en-US" dirty="0"/>
                        <a:t>Sales Amount</a:t>
                      </a:r>
                    </a:p>
                  </a:txBody>
                  <a:tcPr>
                    <a:lnB w="12700" cap="flat" cmpd="sng" algn="ctr">
                      <a:solidFill>
                        <a:schemeClr val="bg1">
                          <a:lumMod val="75000"/>
                        </a:schemeClr>
                      </a:solidFill>
                      <a:prstDash val="sysDot"/>
                      <a:round/>
                      <a:headEnd type="none" w="med" len="med"/>
                      <a:tailEnd type="none" w="med" len="med"/>
                    </a:lnB>
                    <a:solidFill>
                      <a:srgbClr val="505050"/>
                    </a:solidFill>
                  </a:tcPr>
                </a:tc>
                <a:extLst>
                  <a:ext uri="{0D108BD9-81ED-4DB2-BD59-A6C34878D82A}">
                    <a16:rowId xmlns:a16="http://schemas.microsoft.com/office/drawing/2014/main" val="10000"/>
                  </a:ext>
                </a:extLst>
              </a:tr>
              <a:tr h="267062">
                <a:tc>
                  <a:txBody>
                    <a:bodyPr/>
                    <a:lstStyle/>
                    <a:p>
                      <a:pPr algn="ctr" fontAlgn="b"/>
                      <a:r>
                        <a:rPr lang="en-US" sz="1200" b="0" i="0" u="none" strike="noStrike" dirty="0">
                          <a:solidFill>
                            <a:srgbClr val="000000"/>
                          </a:solidFill>
                          <a:effectLst/>
                          <a:latin typeface="Calibri" panose="020F0502020204030204" pitchFamily="34" charset="0"/>
                        </a:rPr>
                        <a:t>390a30e0-dc37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FF0000"/>
                          </a:solidFill>
                        </a:rPr>
                        <a:t>Red</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$10</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1"/>
                  </a:ext>
                </a:extLst>
              </a:tr>
              <a:tr h="271906">
                <a:tc>
                  <a:txBody>
                    <a:bodyPr/>
                    <a:lstStyle/>
                    <a:p>
                      <a:pPr algn="ctr" fontAlgn="b"/>
                      <a:r>
                        <a:rPr lang="en-US" sz="1200" b="0" i="0" u="none" strike="noStrike" dirty="0">
                          <a:solidFill>
                            <a:srgbClr val="000000"/>
                          </a:solidFill>
                          <a:effectLst/>
                          <a:latin typeface="Calibri" panose="020F0502020204030204" pitchFamily="34" charset="0"/>
                        </a:rPr>
                        <a:t>390a30e1-dc37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8DC63F"/>
                          </a:solidFill>
                        </a:rPr>
                        <a:t>Green</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$25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2"/>
                  </a:ext>
                </a:extLst>
              </a:tr>
              <a:tr h="266502">
                <a:tc>
                  <a:txBody>
                    <a:bodyPr/>
                    <a:lstStyle/>
                    <a:p>
                      <a:pPr algn="ctr" fontAlgn="b"/>
                      <a:r>
                        <a:rPr lang="en-US" sz="1200" b="0" i="0" u="none" strike="noStrike" dirty="0">
                          <a:solidFill>
                            <a:srgbClr val="000000"/>
                          </a:solidFill>
                          <a:effectLst/>
                          <a:latin typeface="Calibri" panose="020F0502020204030204" pitchFamily="34" charset="0"/>
                        </a:rPr>
                        <a:t>390a30e2-dc37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FF0000"/>
                          </a:solidFill>
                        </a:rPr>
                        <a:t>Red</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$35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3"/>
                  </a:ext>
                </a:extLst>
              </a:tr>
              <a:tr h="315824">
                <a:tc>
                  <a:txBody>
                    <a:bodyPr/>
                    <a:lstStyle/>
                    <a:p>
                      <a:pPr algn="ctr" fontAlgn="b"/>
                      <a:r>
                        <a:rPr lang="en-US" sz="1200" b="0" i="0" u="none" strike="noStrike" dirty="0">
                          <a:solidFill>
                            <a:srgbClr val="000000"/>
                          </a:solidFill>
                          <a:effectLst/>
                          <a:latin typeface="Calibri" panose="020F0502020204030204" pitchFamily="34" charset="0"/>
                        </a:rPr>
                        <a:t>390a30e3-dc37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FF0000"/>
                          </a:solidFill>
                        </a:rPr>
                        <a:t>Red</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4"/>
                  </a:ext>
                </a:extLst>
              </a:tr>
              <a:tr h="266502">
                <a:tc>
                  <a:txBody>
                    <a:bodyPr/>
                    <a:lstStyle/>
                    <a:p>
                      <a:pPr algn="ctr" fontAlgn="b"/>
                      <a:r>
                        <a:rPr lang="en-US" sz="1200" b="0" i="0" u="none" strike="noStrike" dirty="0">
                          <a:solidFill>
                            <a:srgbClr val="000000"/>
                          </a:solidFill>
                          <a:effectLst/>
                          <a:latin typeface="Calibri" panose="020F0502020204030204" pitchFamily="34" charset="0"/>
                        </a:rPr>
                        <a:t>390a30e4-dc37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FF0000"/>
                          </a:solidFill>
                        </a:rPr>
                        <a:t>Red</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$25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5"/>
                  </a:ext>
                </a:extLst>
              </a:tr>
              <a:tr h="351379">
                <a:tc>
                  <a:txBody>
                    <a:bodyPr/>
                    <a:lstStyle/>
                    <a:p>
                      <a:pPr algn="ctr" fontAlgn="b"/>
                      <a:r>
                        <a:rPr lang="en-US" sz="1200" b="0" i="0" u="none" strike="noStrike" dirty="0">
                          <a:solidFill>
                            <a:srgbClr val="000000"/>
                          </a:solidFill>
                          <a:effectLst/>
                          <a:latin typeface="Calibri" panose="020F0502020204030204" pitchFamily="34" charset="0"/>
                        </a:rPr>
                        <a:t>390a30e5-dc37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8DC63F"/>
                          </a:solidFill>
                        </a:rPr>
                        <a:t>Green</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$30</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6"/>
                  </a:ext>
                </a:extLst>
              </a:tr>
              <a:tr h="384322">
                <a:tc>
                  <a:txBody>
                    <a:bodyPr/>
                    <a:lstStyle/>
                    <a:p>
                      <a:pPr algn="ctr" fontAlgn="b"/>
                      <a:r>
                        <a:rPr lang="en-US" sz="1200" b="0" i="0" u="none" strike="noStrike" dirty="0">
                          <a:solidFill>
                            <a:srgbClr val="000000"/>
                          </a:solidFill>
                          <a:effectLst/>
                          <a:latin typeface="Calibri" panose="020F0502020204030204" pitchFamily="34" charset="0"/>
                        </a:rPr>
                        <a:t>390a30e6-dc37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00B0F0"/>
                          </a:solidFill>
                        </a:rPr>
                        <a:t>Blue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$10</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0007"/>
                  </a:ext>
                </a:extLst>
              </a:tr>
              <a:tr h="384322">
                <a:tc>
                  <a:txBody>
                    <a:bodyPr/>
                    <a:lstStyle/>
                    <a:p>
                      <a:pPr algn="ctr" fontAlgn="b"/>
                      <a:r>
                        <a:rPr lang="en-US" sz="1200" b="0" i="0" u="none" strike="noStrike" dirty="0">
                          <a:solidFill>
                            <a:srgbClr val="000000"/>
                          </a:solidFill>
                          <a:effectLst/>
                          <a:latin typeface="Calibri" panose="020F0502020204030204" pitchFamily="34" charset="0"/>
                        </a:rPr>
                        <a:t>390a30e7-dc37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00B0F0"/>
                          </a:solidFill>
                        </a:rPr>
                        <a:t>Blue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$12</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2692149852"/>
                  </a:ext>
                </a:extLst>
              </a:tr>
              <a:tr h="384322">
                <a:tc>
                  <a:txBody>
                    <a:bodyPr/>
                    <a:lstStyle/>
                    <a:p>
                      <a:pPr algn="ctr" fontAlgn="b"/>
                      <a:r>
                        <a:rPr lang="en-US" sz="1200" b="0" i="0" u="none" strike="noStrike" dirty="0">
                          <a:solidFill>
                            <a:srgbClr val="000000"/>
                          </a:solidFill>
                          <a:effectLst/>
                          <a:latin typeface="Calibri" panose="020F0502020204030204" pitchFamily="34" charset="0"/>
                        </a:rPr>
                        <a:t>390a30e8-dc37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00B0F0"/>
                          </a:solidFill>
                        </a:rPr>
                        <a:t>Blue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424551822"/>
                  </a:ext>
                </a:extLst>
              </a:tr>
              <a:tr h="384322">
                <a:tc>
                  <a:txBody>
                    <a:bodyPr/>
                    <a:lstStyle/>
                    <a:p>
                      <a:pPr algn="ctr" fontAlgn="b"/>
                      <a:r>
                        <a:rPr lang="en-US" sz="1200" b="0" i="0" u="none" strike="noStrike" dirty="0">
                          <a:solidFill>
                            <a:srgbClr val="000000"/>
                          </a:solidFill>
                          <a:effectLst/>
                          <a:latin typeface="Calibri" panose="020F0502020204030204" pitchFamily="34" charset="0"/>
                        </a:rPr>
                        <a:t>390a57f0-dc37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b="1" dirty="0">
                          <a:solidFill>
                            <a:srgbClr val="00B0F0"/>
                          </a:solidFill>
                        </a:rPr>
                        <a:t>Blue</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$18</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996281848"/>
                  </a:ext>
                </a:extLst>
              </a:tr>
              <a:tr h="384322">
                <a:tc>
                  <a:txBody>
                    <a:bodyPr/>
                    <a:lstStyle/>
                    <a:p>
                      <a:pPr algn="ctr" fontAlgn="b"/>
                      <a:r>
                        <a:rPr lang="en-US" sz="1200" b="0" i="0" u="none" strike="noStrike" dirty="0">
                          <a:solidFill>
                            <a:srgbClr val="000000"/>
                          </a:solidFill>
                          <a:effectLst/>
                          <a:latin typeface="Calibri" panose="020F0502020204030204" pitchFamily="34" charset="0"/>
                        </a:rPr>
                        <a:t>390a57f1-dc37</a:t>
                      </a:r>
                    </a:p>
                  </a:txBody>
                  <a:tcPr marL="6350" marR="6350" marT="6350" marB="0" anchor="ct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lang="en-US" b="1" dirty="0">
                          <a:solidFill>
                            <a:srgbClr val="8DC63F"/>
                          </a:solidFill>
                        </a:rPr>
                        <a:t>Green</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tc>
                  <a:txBody>
                    <a:bodyPr/>
                    <a:lstStyle/>
                    <a:p>
                      <a:r>
                        <a:rPr lang="en-US" dirty="0"/>
                        <a:t>$25</a:t>
                      </a:r>
                    </a:p>
                  </a:txBody>
                  <a:tcPr>
                    <a:lnL w="12700" cap="flat" cmpd="sng" algn="ctr">
                      <a:solidFill>
                        <a:schemeClr val="bg1">
                          <a:lumMod val="75000"/>
                        </a:schemeClr>
                      </a:solidFill>
                      <a:prstDash val="sysDot"/>
                      <a:round/>
                      <a:headEnd type="none" w="med" len="med"/>
                      <a:tailEnd type="none" w="med" len="med"/>
                    </a:lnL>
                    <a:lnR w="12700" cap="flat" cmpd="sng" algn="ctr">
                      <a:solidFill>
                        <a:schemeClr val="bg1">
                          <a:lumMod val="75000"/>
                        </a:schemeClr>
                      </a:solidFill>
                      <a:prstDash val="sysDot"/>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617844144"/>
                  </a:ext>
                </a:extLst>
              </a:tr>
            </a:tbl>
          </a:graphicData>
        </a:graphic>
      </p:graphicFrame>
      <p:sp>
        <p:nvSpPr>
          <p:cNvPr id="15" name="Rectangle 14"/>
          <p:cNvSpPr/>
          <p:nvPr/>
        </p:nvSpPr>
        <p:spPr bwMode="auto">
          <a:xfrm>
            <a:off x="1703017" y="2599362"/>
            <a:ext cx="1184022" cy="4051841"/>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0" name="TextBox 19"/>
          <p:cNvSpPr txBox="1"/>
          <p:nvPr/>
        </p:nvSpPr>
        <p:spPr>
          <a:xfrm>
            <a:off x="5414547" y="2061389"/>
            <a:ext cx="6507959" cy="4464299"/>
          </a:xfrm>
          <a:prstGeom prst="rect">
            <a:avLst/>
          </a:prstGeom>
          <a:noFill/>
        </p:spPr>
        <p:txBody>
          <a:bodyPr wrap="square" lIns="182880" tIns="146304" rIns="182880" bIns="146304" rtlCol="0">
            <a:spAutoFit/>
          </a:bodyPr>
          <a:lstStyle/>
          <a:p>
            <a:pPr lvl="0">
              <a:lnSpc>
                <a:spcPct val="90000"/>
              </a:lnSpc>
              <a:spcAft>
                <a:spcPts val="600"/>
              </a:spcAft>
            </a:pPr>
            <a:r>
              <a:rPr lang="en-US" sz="2400" b="1" dirty="0">
                <a:gradFill>
                  <a:gsLst>
                    <a:gs pos="2917">
                      <a:srgbClr val="505050"/>
                    </a:gs>
                    <a:gs pos="30000">
                      <a:srgbClr val="505050"/>
                    </a:gs>
                  </a:gsLst>
                  <a:lin ang="5400000" scaled="0"/>
                </a:gradFill>
              </a:rPr>
              <a:t>Run Length Encoding in Power BI </a:t>
            </a:r>
            <a:endParaRPr lang="en-US" sz="1600" dirty="0">
              <a:gradFill>
                <a:gsLst>
                  <a:gs pos="2917">
                    <a:schemeClr val="tx1"/>
                  </a:gs>
                  <a:gs pos="30000">
                    <a:schemeClr val="tx1"/>
                  </a:gs>
                </a:gsLst>
                <a:lin ang="5400000" scaled="0"/>
              </a:gradFill>
            </a:endParaRPr>
          </a:p>
          <a:p>
            <a:pPr>
              <a:lnSpc>
                <a:spcPct val="90000"/>
              </a:lnSpc>
              <a:spcAft>
                <a:spcPts val="600"/>
              </a:spcAft>
            </a:pPr>
            <a:endParaRPr lang="en-US" sz="16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endParaRPr lang="en-US" sz="3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Instead of storing  - 1, 2, 1, 1, 1, 2, 3, 3, 3, 3, 2</a:t>
            </a:r>
            <a:br>
              <a:rPr lang="en-US" dirty="0">
                <a:gradFill>
                  <a:gsLst>
                    <a:gs pos="2917">
                      <a:schemeClr val="tx1"/>
                    </a:gs>
                    <a:gs pos="30000">
                      <a:schemeClr val="tx1"/>
                    </a:gs>
                  </a:gsLst>
                  <a:lin ang="5400000" scaled="0"/>
                </a:gradFill>
              </a:rPr>
            </a:br>
            <a:endParaRPr lang="en-US" sz="10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It Stores: </a:t>
            </a:r>
          </a:p>
          <a:p>
            <a:pPr>
              <a:lnSpc>
                <a:spcPct val="90000"/>
              </a:lnSpc>
              <a:spcAft>
                <a:spcPts val="600"/>
              </a:spcAft>
            </a:pPr>
            <a:r>
              <a:rPr lang="en-US" dirty="0">
                <a:gradFill>
                  <a:gsLst>
                    <a:gs pos="2917">
                      <a:schemeClr val="tx1"/>
                    </a:gs>
                    <a:gs pos="30000">
                      <a:schemeClr val="tx1"/>
                    </a:gs>
                  </a:gsLst>
                  <a:lin ang="5400000" scaled="0"/>
                </a:gradFill>
              </a:rPr>
              <a:t>       </a:t>
            </a:r>
          </a:p>
          <a:p>
            <a:pPr>
              <a:lnSpc>
                <a:spcPct val="90000"/>
              </a:lnSpc>
              <a:spcAft>
                <a:spcPts val="600"/>
              </a:spcAft>
            </a:pPr>
            <a:endParaRPr lang="en-US" dirty="0">
              <a:gradFill>
                <a:gsLst>
                  <a:gs pos="2917">
                    <a:schemeClr val="tx1"/>
                  </a:gs>
                  <a:gs pos="30000">
                    <a:schemeClr val="tx1"/>
                  </a:gs>
                </a:gsLst>
                <a:lin ang="5400000" scaled="0"/>
              </a:gradFill>
            </a:endParaRPr>
          </a:p>
          <a:p>
            <a:pPr>
              <a:lnSpc>
                <a:spcPct val="90000"/>
              </a:lnSpc>
              <a:spcAft>
                <a:spcPts val="600"/>
              </a:spcAft>
            </a:pPr>
            <a:br>
              <a:rPr lang="en-US" dirty="0">
                <a:gradFill>
                  <a:gsLst>
                    <a:gs pos="2917">
                      <a:schemeClr val="tx1"/>
                    </a:gs>
                    <a:gs pos="30000">
                      <a:schemeClr val="tx1"/>
                    </a:gs>
                  </a:gsLst>
                  <a:lin ang="5400000" scaled="0"/>
                </a:gradFill>
              </a:rPr>
            </a:br>
            <a:endParaRPr lang="en-US" dirty="0">
              <a:gradFill>
                <a:gsLst>
                  <a:gs pos="2917">
                    <a:schemeClr val="tx1"/>
                  </a:gs>
                  <a:gs pos="30000">
                    <a:schemeClr val="tx1"/>
                  </a:gs>
                </a:gsLst>
                <a:lin ang="5400000" scaled="0"/>
              </a:gradFill>
            </a:endParaRPr>
          </a:p>
          <a:p>
            <a:pPr>
              <a:lnSpc>
                <a:spcPct val="90000"/>
              </a:lnSpc>
              <a:spcAft>
                <a:spcPts val="600"/>
              </a:spcAft>
            </a:pPr>
            <a:br>
              <a:rPr lang="en-US" dirty="0">
                <a:gradFill>
                  <a:gsLst>
                    <a:gs pos="2917">
                      <a:schemeClr val="tx1"/>
                    </a:gs>
                    <a:gs pos="30000">
                      <a:schemeClr val="tx1"/>
                    </a:gs>
                  </a:gsLst>
                  <a:lin ang="5400000" scaled="0"/>
                </a:gradFill>
              </a:rPr>
            </a:br>
            <a:br>
              <a:rPr lang="en-US" dirty="0">
                <a:gradFill>
                  <a:gsLst>
                    <a:gs pos="2917">
                      <a:schemeClr val="tx1"/>
                    </a:gs>
                    <a:gs pos="30000">
                      <a:schemeClr val="tx1"/>
                    </a:gs>
                  </a:gsLst>
                  <a:lin ang="5400000" scaled="0"/>
                </a:gradFill>
              </a:rPr>
            </a:br>
            <a:endParaRPr lang="en-US"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b="1" dirty="0">
                <a:solidFill>
                  <a:srgbClr val="00B0F0"/>
                </a:solidFill>
              </a:rPr>
              <a:t>Run length encoding </a:t>
            </a:r>
            <a:r>
              <a:rPr lang="en-US" dirty="0">
                <a:gradFill>
                  <a:gsLst>
                    <a:gs pos="2917">
                      <a:schemeClr val="tx1"/>
                    </a:gs>
                    <a:gs pos="30000">
                      <a:schemeClr val="tx1"/>
                    </a:gs>
                  </a:gsLst>
                  <a:lin ang="5400000" scaled="0"/>
                </a:gradFill>
              </a:rPr>
              <a:t>is </a:t>
            </a:r>
            <a:r>
              <a:rPr lang="en-US" b="1" dirty="0">
                <a:solidFill>
                  <a:srgbClr val="00B0F0"/>
                </a:solidFill>
              </a:rPr>
              <a:t>very powerful when data is sorted </a:t>
            </a:r>
            <a:r>
              <a:rPr lang="en-US" dirty="0">
                <a:gradFill>
                  <a:gsLst>
                    <a:gs pos="2917">
                      <a:schemeClr val="tx1"/>
                    </a:gs>
                    <a:gs pos="30000">
                      <a:schemeClr val="tx1"/>
                    </a:gs>
                  </a:gsLst>
                  <a:lin ang="5400000" scaled="0"/>
                </a:gradFill>
              </a:rPr>
              <a:t>well and has few unique values </a:t>
            </a:r>
          </a:p>
        </p:txBody>
      </p:sp>
      <p:graphicFrame>
        <p:nvGraphicFramePr>
          <p:cNvPr id="11" name="Table 10"/>
          <p:cNvGraphicFramePr>
            <a:graphicFrameLocks noGrp="1"/>
          </p:cNvGraphicFramePr>
          <p:nvPr>
            <p:extLst>
              <p:ext uri="{D42A27DB-BD31-4B8C-83A1-F6EECF244321}">
                <p14:modId xmlns:p14="http://schemas.microsoft.com/office/powerpoint/2010/main" val="2293227710"/>
              </p:ext>
            </p:extLst>
          </p:nvPr>
        </p:nvGraphicFramePr>
        <p:xfrm>
          <a:off x="4718372" y="2558266"/>
          <a:ext cx="580625" cy="4092935"/>
        </p:xfrm>
        <a:graphic>
          <a:graphicData uri="http://schemas.openxmlformats.org/drawingml/2006/table">
            <a:tbl>
              <a:tblPr firstRow="1" bandRow="1">
                <a:tableStyleId>{2D5ABB26-0587-4C30-8999-92F81FD0307C}</a:tableStyleId>
              </a:tblPr>
              <a:tblGrid>
                <a:gridCol w="580625">
                  <a:extLst>
                    <a:ext uri="{9D8B030D-6E8A-4147-A177-3AD203B41FA5}">
                      <a16:colId xmlns:a16="http://schemas.microsoft.com/office/drawing/2014/main" val="181911933"/>
                    </a:ext>
                  </a:extLst>
                </a:gridCol>
              </a:tblGrid>
              <a:tr h="372085">
                <a:tc>
                  <a:txBody>
                    <a:bodyPr/>
                    <a:lstStyle/>
                    <a:p>
                      <a:pPr algn="ctr"/>
                      <a:r>
                        <a:rPr lang="en-US" sz="1765" b="1" kern="1200" dirty="0">
                          <a:solidFill>
                            <a:srgbClr val="FF0000"/>
                          </a:solidFill>
                          <a:latin typeface="+mn-lt"/>
                          <a:ea typeface="+mn-ea"/>
                          <a:cs typeface="+mn-cs"/>
                        </a:rPr>
                        <a:t>1</a:t>
                      </a:r>
                    </a:p>
                  </a:txBody>
                  <a:tcPr anchor="ctr">
                    <a:solidFill>
                      <a:schemeClr val="bg1">
                        <a:lumMod val="85000"/>
                      </a:schemeClr>
                    </a:solidFill>
                  </a:tcPr>
                </a:tc>
                <a:extLst>
                  <a:ext uri="{0D108BD9-81ED-4DB2-BD59-A6C34878D82A}">
                    <a16:rowId xmlns:a16="http://schemas.microsoft.com/office/drawing/2014/main" val="1843242427"/>
                  </a:ext>
                </a:extLst>
              </a:tr>
              <a:tr h="372085">
                <a:tc>
                  <a:txBody>
                    <a:bodyPr/>
                    <a:lstStyle/>
                    <a:p>
                      <a:pPr algn="ctr"/>
                      <a:r>
                        <a:rPr lang="en-US" sz="1765" b="1" kern="1200" dirty="0">
                          <a:solidFill>
                            <a:srgbClr val="8DC63F"/>
                          </a:solidFill>
                          <a:latin typeface="+mn-lt"/>
                          <a:ea typeface="+mn-ea"/>
                          <a:cs typeface="+mn-cs"/>
                        </a:rPr>
                        <a:t>2</a:t>
                      </a:r>
                    </a:p>
                  </a:txBody>
                  <a:tcPr anchor="ctr">
                    <a:solidFill>
                      <a:schemeClr val="bg1">
                        <a:lumMod val="85000"/>
                      </a:schemeClr>
                    </a:solidFill>
                  </a:tcPr>
                </a:tc>
                <a:extLst>
                  <a:ext uri="{0D108BD9-81ED-4DB2-BD59-A6C34878D82A}">
                    <a16:rowId xmlns:a16="http://schemas.microsoft.com/office/drawing/2014/main" val="4011958115"/>
                  </a:ext>
                </a:extLst>
              </a:tr>
              <a:tr h="372085">
                <a:tc>
                  <a:txBody>
                    <a:bodyPr/>
                    <a:lstStyle/>
                    <a:p>
                      <a:pPr algn="ctr"/>
                      <a:r>
                        <a:rPr lang="en-US" sz="1765" b="1" kern="1200" dirty="0">
                          <a:solidFill>
                            <a:srgbClr val="FF0000"/>
                          </a:solidFill>
                          <a:latin typeface="+mn-lt"/>
                          <a:ea typeface="+mn-ea"/>
                          <a:cs typeface="+mn-cs"/>
                        </a:rPr>
                        <a:t>1</a:t>
                      </a:r>
                    </a:p>
                  </a:txBody>
                  <a:tcPr anchor="ctr">
                    <a:solidFill>
                      <a:schemeClr val="bg1">
                        <a:lumMod val="85000"/>
                      </a:schemeClr>
                    </a:solidFill>
                  </a:tcPr>
                </a:tc>
                <a:extLst>
                  <a:ext uri="{0D108BD9-81ED-4DB2-BD59-A6C34878D82A}">
                    <a16:rowId xmlns:a16="http://schemas.microsoft.com/office/drawing/2014/main" val="855460740"/>
                  </a:ext>
                </a:extLst>
              </a:tr>
              <a:tr h="372085">
                <a:tc>
                  <a:txBody>
                    <a:bodyPr/>
                    <a:lstStyle/>
                    <a:p>
                      <a:pPr algn="ctr"/>
                      <a:r>
                        <a:rPr lang="en-US" sz="1765" b="1" kern="1200" dirty="0">
                          <a:solidFill>
                            <a:srgbClr val="FF0000"/>
                          </a:solidFill>
                          <a:latin typeface="+mn-lt"/>
                          <a:ea typeface="+mn-ea"/>
                          <a:cs typeface="+mn-cs"/>
                        </a:rPr>
                        <a:t>1</a:t>
                      </a:r>
                    </a:p>
                  </a:txBody>
                  <a:tcPr anchor="ctr">
                    <a:solidFill>
                      <a:schemeClr val="bg1">
                        <a:lumMod val="85000"/>
                      </a:schemeClr>
                    </a:solidFill>
                  </a:tcPr>
                </a:tc>
                <a:extLst>
                  <a:ext uri="{0D108BD9-81ED-4DB2-BD59-A6C34878D82A}">
                    <a16:rowId xmlns:a16="http://schemas.microsoft.com/office/drawing/2014/main" val="3918807997"/>
                  </a:ext>
                </a:extLst>
              </a:tr>
              <a:tr h="372085">
                <a:tc>
                  <a:txBody>
                    <a:bodyPr/>
                    <a:lstStyle/>
                    <a:p>
                      <a:pPr algn="ctr"/>
                      <a:r>
                        <a:rPr lang="en-US" sz="1765" b="1" kern="1200" dirty="0">
                          <a:solidFill>
                            <a:srgbClr val="FF0000"/>
                          </a:solidFill>
                          <a:latin typeface="+mn-lt"/>
                          <a:ea typeface="+mn-ea"/>
                          <a:cs typeface="+mn-cs"/>
                        </a:rPr>
                        <a:t>1</a:t>
                      </a:r>
                    </a:p>
                  </a:txBody>
                  <a:tcPr anchor="ctr">
                    <a:solidFill>
                      <a:schemeClr val="bg1">
                        <a:lumMod val="85000"/>
                      </a:schemeClr>
                    </a:solidFill>
                  </a:tcPr>
                </a:tc>
                <a:extLst>
                  <a:ext uri="{0D108BD9-81ED-4DB2-BD59-A6C34878D82A}">
                    <a16:rowId xmlns:a16="http://schemas.microsoft.com/office/drawing/2014/main" val="4129385742"/>
                  </a:ext>
                </a:extLst>
              </a:tr>
              <a:tr h="372085">
                <a:tc>
                  <a:txBody>
                    <a:bodyPr/>
                    <a:lstStyle/>
                    <a:p>
                      <a:pPr algn="ctr"/>
                      <a:r>
                        <a:rPr lang="en-US" sz="1765" b="1" kern="1200" dirty="0">
                          <a:solidFill>
                            <a:srgbClr val="8DC63F"/>
                          </a:solidFill>
                          <a:latin typeface="+mn-lt"/>
                          <a:ea typeface="+mn-ea"/>
                          <a:cs typeface="+mn-cs"/>
                        </a:rPr>
                        <a:t>2</a:t>
                      </a:r>
                    </a:p>
                  </a:txBody>
                  <a:tcPr anchor="ctr">
                    <a:solidFill>
                      <a:schemeClr val="bg1">
                        <a:lumMod val="85000"/>
                      </a:schemeClr>
                    </a:solidFill>
                  </a:tcPr>
                </a:tc>
                <a:extLst>
                  <a:ext uri="{0D108BD9-81ED-4DB2-BD59-A6C34878D82A}">
                    <a16:rowId xmlns:a16="http://schemas.microsoft.com/office/drawing/2014/main" val="1806865261"/>
                  </a:ext>
                </a:extLst>
              </a:tr>
              <a:tr h="372085">
                <a:tc>
                  <a:txBody>
                    <a:bodyPr/>
                    <a:lstStyle/>
                    <a:p>
                      <a:pPr algn="ctr"/>
                      <a:r>
                        <a:rPr lang="en-US" sz="1765" b="1" kern="1200" dirty="0">
                          <a:solidFill>
                            <a:srgbClr val="00B0F0"/>
                          </a:solidFill>
                          <a:latin typeface="+mn-lt"/>
                          <a:ea typeface="+mn-ea"/>
                          <a:cs typeface="+mn-cs"/>
                        </a:rPr>
                        <a:t>3</a:t>
                      </a:r>
                    </a:p>
                  </a:txBody>
                  <a:tcPr anchor="ctr">
                    <a:solidFill>
                      <a:schemeClr val="bg1">
                        <a:lumMod val="85000"/>
                      </a:schemeClr>
                    </a:solidFill>
                  </a:tcPr>
                </a:tc>
                <a:extLst>
                  <a:ext uri="{0D108BD9-81ED-4DB2-BD59-A6C34878D82A}">
                    <a16:rowId xmlns:a16="http://schemas.microsoft.com/office/drawing/2014/main" val="2050001315"/>
                  </a:ext>
                </a:extLst>
              </a:tr>
              <a:tr h="372085">
                <a:tc>
                  <a:txBody>
                    <a:bodyPr/>
                    <a:lstStyle/>
                    <a:p>
                      <a:pPr algn="ctr"/>
                      <a:r>
                        <a:rPr lang="en-US" sz="1765" b="1" kern="1200" dirty="0">
                          <a:solidFill>
                            <a:srgbClr val="00B0F0"/>
                          </a:solidFill>
                          <a:latin typeface="+mn-lt"/>
                          <a:ea typeface="+mn-ea"/>
                          <a:cs typeface="+mn-cs"/>
                        </a:rPr>
                        <a:t>3</a:t>
                      </a:r>
                    </a:p>
                  </a:txBody>
                  <a:tcPr anchor="ctr">
                    <a:solidFill>
                      <a:schemeClr val="bg1">
                        <a:lumMod val="85000"/>
                      </a:schemeClr>
                    </a:solidFill>
                  </a:tcPr>
                </a:tc>
                <a:extLst>
                  <a:ext uri="{0D108BD9-81ED-4DB2-BD59-A6C34878D82A}">
                    <a16:rowId xmlns:a16="http://schemas.microsoft.com/office/drawing/2014/main" val="3558120586"/>
                  </a:ext>
                </a:extLst>
              </a:tr>
              <a:tr h="372085">
                <a:tc>
                  <a:txBody>
                    <a:bodyPr/>
                    <a:lstStyle/>
                    <a:p>
                      <a:pPr algn="ctr"/>
                      <a:r>
                        <a:rPr lang="en-US" sz="1765" b="1" kern="1200" dirty="0">
                          <a:solidFill>
                            <a:srgbClr val="00B0F0"/>
                          </a:solidFill>
                          <a:latin typeface="+mn-lt"/>
                          <a:ea typeface="+mn-ea"/>
                          <a:cs typeface="+mn-cs"/>
                        </a:rPr>
                        <a:t>3</a:t>
                      </a:r>
                    </a:p>
                  </a:txBody>
                  <a:tcPr anchor="ctr">
                    <a:solidFill>
                      <a:schemeClr val="bg1">
                        <a:lumMod val="85000"/>
                      </a:schemeClr>
                    </a:solidFill>
                  </a:tcPr>
                </a:tc>
                <a:extLst>
                  <a:ext uri="{0D108BD9-81ED-4DB2-BD59-A6C34878D82A}">
                    <a16:rowId xmlns:a16="http://schemas.microsoft.com/office/drawing/2014/main" val="3615636741"/>
                  </a:ext>
                </a:extLst>
              </a:tr>
              <a:tr h="372085">
                <a:tc>
                  <a:txBody>
                    <a:bodyPr/>
                    <a:lstStyle/>
                    <a:p>
                      <a:pPr algn="ctr"/>
                      <a:r>
                        <a:rPr lang="en-US" sz="1765" b="1" kern="1200" dirty="0">
                          <a:solidFill>
                            <a:srgbClr val="00B0F0"/>
                          </a:solidFill>
                          <a:latin typeface="+mn-lt"/>
                          <a:ea typeface="+mn-ea"/>
                          <a:cs typeface="+mn-cs"/>
                        </a:rPr>
                        <a:t>3</a:t>
                      </a:r>
                    </a:p>
                  </a:txBody>
                  <a:tcPr anchor="ctr">
                    <a:solidFill>
                      <a:schemeClr val="bg1">
                        <a:lumMod val="85000"/>
                      </a:schemeClr>
                    </a:solidFill>
                  </a:tcPr>
                </a:tc>
                <a:extLst>
                  <a:ext uri="{0D108BD9-81ED-4DB2-BD59-A6C34878D82A}">
                    <a16:rowId xmlns:a16="http://schemas.microsoft.com/office/drawing/2014/main" val="604121906"/>
                  </a:ext>
                </a:extLst>
              </a:tr>
              <a:tr h="372085">
                <a:tc>
                  <a:txBody>
                    <a:bodyPr/>
                    <a:lstStyle/>
                    <a:p>
                      <a:pPr algn="ctr"/>
                      <a:r>
                        <a:rPr lang="en-US" sz="1765" b="1" kern="1200" dirty="0">
                          <a:solidFill>
                            <a:srgbClr val="8DC63F"/>
                          </a:solidFill>
                          <a:latin typeface="+mn-lt"/>
                          <a:ea typeface="+mn-ea"/>
                          <a:cs typeface="+mn-cs"/>
                        </a:rPr>
                        <a:t>2</a:t>
                      </a:r>
                    </a:p>
                  </a:txBody>
                  <a:tcPr anchor="ctr">
                    <a:solidFill>
                      <a:schemeClr val="bg1">
                        <a:lumMod val="85000"/>
                      </a:schemeClr>
                    </a:solidFill>
                  </a:tcPr>
                </a:tc>
                <a:extLst>
                  <a:ext uri="{0D108BD9-81ED-4DB2-BD59-A6C34878D82A}">
                    <a16:rowId xmlns:a16="http://schemas.microsoft.com/office/drawing/2014/main" val="1040248005"/>
                  </a:ext>
                </a:extLst>
              </a:tr>
            </a:tbl>
          </a:graphicData>
        </a:graphic>
      </p:graphicFrame>
      <p:sp>
        <p:nvSpPr>
          <p:cNvPr id="12" name="TextBox 11"/>
          <p:cNvSpPr txBox="1"/>
          <p:nvPr/>
        </p:nvSpPr>
        <p:spPr>
          <a:xfrm>
            <a:off x="6998710" y="3537292"/>
            <a:ext cx="4097379" cy="2175980"/>
          </a:xfrm>
          <a:prstGeom prst="rect">
            <a:avLst/>
          </a:prstGeom>
          <a:noFill/>
        </p:spPr>
        <p:txBody>
          <a:bodyPr wrap="square" lIns="182880" tIns="146304" rIns="182880" bIns="146304" rtlCol="0">
            <a:spAutoFit/>
          </a:bodyPr>
          <a:lstStyle/>
          <a:p>
            <a:pPr>
              <a:lnSpc>
                <a:spcPct val="90000"/>
              </a:lnSpc>
              <a:spcAft>
                <a:spcPts val="600"/>
              </a:spcAft>
            </a:pPr>
            <a:r>
              <a:rPr lang="en-US" dirty="0">
                <a:gradFill>
                  <a:gsLst>
                    <a:gs pos="2917">
                      <a:schemeClr val="tx1"/>
                    </a:gs>
                    <a:gs pos="30000">
                      <a:schemeClr val="tx1"/>
                    </a:gs>
                  </a:gsLst>
                  <a:lin ang="5400000" scaled="0"/>
                </a:gradFill>
              </a:rPr>
              <a:t>1 – 1	(1 instance of One)</a:t>
            </a:r>
          </a:p>
          <a:p>
            <a:pPr>
              <a:lnSpc>
                <a:spcPct val="90000"/>
              </a:lnSpc>
              <a:spcAft>
                <a:spcPts val="600"/>
              </a:spcAft>
            </a:pPr>
            <a:r>
              <a:rPr lang="en-US" dirty="0">
                <a:gradFill>
                  <a:gsLst>
                    <a:gs pos="2917">
                      <a:schemeClr val="tx1"/>
                    </a:gs>
                    <a:gs pos="30000">
                      <a:schemeClr val="tx1"/>
                    </a:gs>
                  </a:gsLst>
                  <a:lin ang="5400000" scaled="0"/>
                </a:gradFill>
              </a:rPr>
              <a:t>1 – 2	(1 instance of Two)	</a:t>
            </a:r>
          </a:p>
          <a:p>
            <a:pPr>
              <a:lnSpc>
                <a:spcPct val="90000"/>
              </a:lnSpc>
              <a:spcAft>
                <a:spcPts val="600"/>
              </a:spcAft>
            </a:pPr>
            <a:r>
              <a:rPr lang="en-US" dirty="0">
                <a:gradFill>
                  <a:gsLst>
                    <a:gs pos="2917">
                      <a:schemeClr val="tx1"/>
                    </a:gs>
                    <a:gs pos="30000">
                      <a:schemeClr val="tx1"/>
                    </a:gs>
                  </a:gsLst>
                  <a:lin ang="5400000" scaled="0"/>
                </a:gradFill>
              </a:rPr>
              <a:t>3 – 1	(3 instances of One)	</a:t>
            </a:r>
          </a:p>
          <a:p>
            <a:pPr>
              <a:lnSpc>
                <a:spcPct val="90000"/>
              </a:lnSpc>
              <a:spcAft>
                <a:spcPts val="600"/>
              </a:spcAft>
            </a:pPr>
            <a:r>
              <a:rPr lang="en-US" dirty="0">
                <a:gradFill>
                  <a:gsLst>
                    <a:gs pos="2917">
                      <a:schemeClr val="tx1"/>
                    </a:gs>
                    <a:gs pos="30000">
                      <a:schemeClr val="tx1"/>
                    </a:gs>
                  </a:gsLst>
                  <a:lin ang="5400000" scaled="0"/>
                </a:gradFill>
              </a:rPr>
              <a:t>1 – 2	(1 instance of Two)</a:t>
            </a:r>
          </a:p>
          <a:p>
            <a:pPr>
              <a:lnSpc>
                <a:spcPct val="90000"/>
              </a:lnSpc>
              <a:spcAft>
                <a:spcPts val="600"/>
              </a:spcAft>
            </a:pPr>
            <a:r>
              <a:rPr lang="en-US" dirty="0">
                <a:gradFill>
                  <a:gsLst>
                    <a:gs pos="2917">
                      <a:schemeClr val="tx1"/>
                    </a:gs>
                    <a:gs pos="30000">
                      <a:schemeClr val="tx1"/>
                    </a:gs>
                  </a:gsLst>
                  <a:lin ang="5400000" scaled="0"/>
                </a:gradFill>
              </a:rPr>
              <a:t>4 – 3	(4 instances of Three)</a:t>
            </a:r>
          </a:p>
          <a:p>
            <a:pPr>
              <a:lnSpc>
                <a:spcPct val="90000"/>
              </a:lnSpc>
              <a:spcAft>
                <a:spcPts val="600"/>
              </a:spcAft>
            </a:pPr>
            <a:r>
              <a:rPr lang="en-US" dirty="0">
                <a:gradFill>
                  <a:gsLst>
                    <a:gs pos="2917">
                      <a:schemeClr val="tx1"/>
                    </a:gs>
                    <a:gs pos="30000">
                      <a:schemeClr val="tx1"/>
                    </a:gs>
                  </a:gsLst>
                  <a:lin ang="5400000" scaled="0"/>
                </a:gradFill>
              </a:rPr>
              <a:t>1 - 2	(1 instance of Two)	</a:t>
            </a:r>
            <a:endParaRPr lang="en-US" sz="2400" dirty="0">
              <a:gradFill>
                <a:gsLst>
                  <a:gs pos="2917">
                    <a:schemeClr val="tx1"/>
                  </a:gs>
                  <a:gs pos="30000">
                    <a:schemeClr val="tx1"/>
                  </a:gs>
                </a:gsLst>
                <a:lin ang="5400000" scaled="0"/>
              </a:gradFill>
            </a:endParaRPr>
          </a:p>
        </p:txBody>
      </p:sp>
      <p:sp>
        <p:nvSpPr>
          <p:cNvPr id="13" name="TextBox 12"/>
          <p:cNvSpPr txBox="1"/>
          <p:nvPr/>
        </p:nvSpPr>
        <p:spPr>
          <a:xfrm>
            <a:off x="5736915" y="2543048"/>
            <a:ext cx="4475597" cy="517065"/>
          </a:xfrm>
          <a:prstGeom prst="rect">
            <a:avLst/>
          </a:prstGeom>
          <a:noFill/>
        </p:spPr>
        <p:txBody>
          <a:bodyPr wrap="square" lIns="182880" tIns="146304" rIns="182880" bIns="146304" rtlCol="0">
            <a:spAutoFit/>
          </a:bodyPr>
          <a:lstStyle/>
          <a:p>
            <a:pPr>
              <a:lnSpc>
                <a:spcPct val="90000"/>
              </a:lnSpc>
              <a:spcAft>
                <a:spcPts val="600"/>
              </a:spcAft>
            </a:pPr>
            <a:r>
              <a:rPr lang="en-US" sz="1600" dirty="0">
                <a:gradFill>
                  <a:gsLst>
                    <a:gs pos="2917">
                      <a:schemeClr val="tx1"/>
                    </a:gs>
                    <a:gs pos="30000">
                      <a:schemeClr val="tx1"/>
                    </a:gs>
                  </a:gsLst>
                  <a:lin ang="5400000" scaled="0"/>
                </a:gradFill>
              </a:rPr>
              <a:t>Where</a:t>
            </a:r>
            <a:r>
              <a:rPr lang="en-US" sz="1600" b="1" dirty="0">
                <a:solidFill>
                  <a:srgbClr val="FF0000"/>
                </a:solidFill>
              </a:rPr>
              <a:t> Red</a:t>
            </a:r>
            <a:r>
              <a:rPr lang="en-US" sz="1600" b="1" dirty="0">
                <a:gradFill>
                  <a:gsLst>
                    <a:gs pos="2917">
                      <a:schemeClr val="tx1"/>
                    </a:gs>
                    <a:gs pos="30000">
                      <a:schemeClr val="tx1"/>
                    </a:gs>
                  </a:gsLst>
                  <a:lin ang="5400000" scaled="0"/>
                </a:gradFill>
              </a:rPr>
              <a:t> = </a:t>
            </a:r>
            <a:r>
              <a:rPr lang="en-US" sz="1600" b="1" dirty="0">
                <a:solidFill>
                  <a:srgbClr val="FF0000"/>
                </a:solidFill>
              </a:rPr>
              <a:t>1</a:t>
            </a:r>
            <a:r>
              <a:rPr lang="en-US" sz="1600" b="1" dirty="0">
                <a:gradFill>
                  <a:gsLst>
                    <a:gs pos="2917">
                      <a:schemeClr val="tx1"/>
                    </a:gs>
                    <a:gs pos="30000">
                      <a:schemeClr val="tx1"/>
                    </a:gs>
                  </a:gsLst>
                  <a:lin ang="5400000" scaled="0"/>
                </a:gradFill>
              </a:rPr>
              <a:t>  </a:t>
            </a:r>
            <a:r>
              <a:rPr lang="en-US" sz="1600" b="1" dirty="0">
                <a:solidFill>
                  <a:srgbClr val="8DC63F"/>
                </a:solidFill>
              </a:rPr>
              <a:t>Green </a:t>
            </a:r>
            <a:r>
              <a:rPr lang="en-US" sz="1600" b="1" dirty="0">
                <a:gradFill>
                  <a:gsLst>
                    <a:gs pos="2917">
                      <a:schemeClr val="tx1"/>
                    </a:gs>
                    <a:gs pos="30000">
                      <a:schemeClr val="tx1"/>
                    </a:gs>
                  </a:gsLst>
                  <a:lin ang="5400000" scaled="0"/>
                </a:gradFill>
              </a:rPr>
              <a:t>= </a:t>
            </a:r>
            <a:r>
              <a:rPr lang="en-US" sz="1600" b="1" dirty="0">
                <a:solidFill>
                  <a:srgbClr val="8DC63F"/>
                </a:solidFill>
              </a:rPr>
              <a:t>2</a:t>
            </a:r>
            <a:r>
              <a:rPr lang="en-US" sz="1600" b="1" dirty="0">
                <a:gradFill>
                  <a:gsLst>
                    <a:gs pos="2917">
                      <a:schemeClr val="tx1"/>
                    </a:gs>
                    <a:gs pos="30000">
                      <a:schemeClr val="tx1"/>
                    </a:gs>
                  </a:gsLst>
                  <a:lin ang="5400000" scaled="0"/>
                </a:gradFill>
              </a:rPr>
              <a:t>  </a:t>
            </a:r>
            <a:r>
              <a:rPr lang="en-US" sz="1600" b="1" dirty="0">
                <a:solidFill>
                  <a:srgbClr val="00B0F0"/>
                </a:solidFill>
              </a:rPr>
              <a:t>Blue</a:t>
            </a:r>
            <a:r>
              <a:rPr lang="en-US" sz="1600" b="1" dirty="0">
                <a:gradFill>
                  <a:gsLst>
                    <a:gs pos="2917">
                      <a:schemeClr val="tx1"/>
                    </a:gs>
                    <a:gs pos="30000">
                      <a:schemeClr val="tx1"/>
                    </a:gs>
                  </a:gsLst>
                  <a:lin ang="5400000" scaled="0"/>
                </a:gradFill>
              </a:rPr>
              <a:t> = </a:t>
            </a:r>
            <a:r>
              <a:rPr lang="en-US" sz="1600" b="1" dirty="0">
                <a:solidFill>
                  <a:srgbClr val="00B0F0"/>
                </a:solidFill>
              </a:rPr>
              <a:t>3</a:t>
            </a:r>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53106574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Practical Example of Compression</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6616" y="36576"/>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Rectangle 2"/>
          <p:cNvSpPr/>
          <p:nvPr/>
        </p:nvSpPr>
        <p:spPr>
          <a:xfrm>
            <a:off x="6800112" y="2087219"/>
            <a:ext cx="4121888" cy="424732"/>
          </a:xfrm>
          <a:prstGeom prst="rect">
            <a:avLst/>
          </a:prstGeom>
        </p:spPr>
        <p:txBody>
          <a:bodyPr wrap="square">
            <a:spAutoFit/>
          </a:bodyPr>
          <a:lstStyle/>
          <a:p>
            <a:pPr>
              <a:lnSpc>
                <a:spcPct val="90000"/>
              </a:lnSpc>
              <a:spcAft>
                <a:spcPts val="600"/>
              </a:spcAft>
            </a:pPr>
            <a:r>
              <a:rPr lang="en-US" sz="2400" dirty="0">
                <a:gradFill>
                  <a:gsLst>
                    <a:gs pos="2917">
                      <a:schemeClr val="tx1"/>
                    </a:gs>
                    <a:gs pos="30000">
                      <a:schemeClr val="tx1"/>
                    </a:gs>
                  </a:gsLst>
                  <a:lin ang="5400000" scaled="0"/>
                </a:gradFill>
              </a:rPr>
              <a:t>DIAD Complete Data Model</a:t>
            </a:r>
            <a:endParaRPr lang="en-US" sz="2400" b="1" dirty="0">
              <a:gradFill>
                <a:gsLst>
                  <a:gs pos="2917">
                    <a:schemeClr val="tx1"/>
                  </a:gs>
                  <a:gs pos="30000">
                    <a:schemeClr val="tx1"/>
                  </a:gs>
                </a:gsLst>
                <a:lin ang="5400000" scaled="0"/>
              </a:gradFill>
            </a:endParaRPr>
          </a:p>
        </p:txBody>
      </p:sp>
      <p:graphicFrame>
        <p:nvGraphicFramePr>
          <p:cNvPr id="4" name="Table 3"/>
          <p:cNvGraphicFramePr>
            <a:graphicFrameLocks noGrp="1"/>
          </p:cNvGraphicFramePr>
          <p:nvPr>
            <p:extLst>
              <p:ext uri="{D42A27DB-BD31-4B8C-83A1-F6EECF244321}">
                <p14:modId xmlns:p14="http://schemas.microsoft.com/office/powerpoint/2010/main" val="3762797908"/>
              </p:ext>
            </p:extLst>
          </p:nvPr>
        </p:nvGraphicFramePr>
        <p:xfrm>
          <a:off x="1003300" y="2561166"/>
          <a:ext cx="4406900" cy="1483360"/>
        </p:xfrm>
        <a:graphic>
          <a:graphicData uri="http://schemas.openxmlformats.org/drawingml/2006/table">
            <a:tbl>
              <a:tblPr firstRow="1" bandRow="1">
                <a:tableStyleId>{5940675A-B579-460E-94D1-54222C63F5DA}</a:tableStyleId>
              </a:tblPr>
              <a:tblGrid>
                <a:gridCol w="2203450">
                  <a:extLst>
                    <a:ext uri="{9D8B030D-6E8A-4147-A177-3AD203B41FA5}">
                      <a16:colId xmlns:a16="http://schemas.microsoft.com/office/drawing/2014/main" val="2308860202"/>
                    </a:ext>
                  </a:extLst>
                </a:gridCol>
                <a:gridCol w="2203450">
                  <a:extLst>
                    <a:ext uri="{9D8B030D-6E8A-4147-A177-3AD203B41FA5}">
                      <a16:colId xmlns:a16="http://schemas.microsoft.com/office/drawing/2014/main" val="2219730489"/>
                    </a:ext>
                  </a:extLst>
                </a:gridCol>
              </a:tblGrid>
              <a:tr h="370840">
                <a:tc>
                  <a:txBody>
                    <a:bodyPr/>
                    <a:lstStyle/>
                    <a:p>
                      <a:r>
                        <a:rPr lang="en-US" dirty="0"/>
                        <a:t>Sales Fact</a:t>
                      </a:r>
                    </a:p>
                  </a:txBody>
                  <a:tcPr/>
                </a:tc>
                <a:tc>
                  <a:txBody>
                    <a:bodyPr/>
                    <a:lstStyle/>
                    <a:p>
                      <a:pPr algn="r"/>
                      <a:r>
                        <a:rPr lang="en-US" dirty="0"/>
                        <a:t>420.0 MB</a:t>
                      </a:r>
                    </a:p>
                  </a:txBody>
                  <a:tcPr/>
                </a:tc>
                <a:extLst>
                  <a:ext uri="{0D108BD9-81ED-4DB2-BD59-A6C34878D82A}">
                    <a16:rowId xmlns:a16="http://schemas.microsoft.com/office/drawing/2014/main" val="1648256733"/>
                  </a:ext>
                </a:extLst>
              </a:tr>
              <a:tr h="370840">
                <a:tc>
                  <a:txBody>
                    <a:bodyPr/>
                    <a:lstStyle/>
                    <a:p>
                      <a:r>
                        <a:rPr lang="en-US" dirty="0"/>
                        <a:t>Dimensions</a:t>
                      </a:r>
                    </a:p>
                  </a:txBody>
                  <a:tcPr/>
                </a:tc>
                <a:tc>
                  <a:txBody>
                    <a:bodyPr/>
                    <a:lstStyle/>
                    <a:p>
                      <a:pPr algn="r"/>
                      <a:r>
                        <a:rPr lang="en-US" dirty="0"/>
                        <a:t>4.4 MB</a:t>
                      </a:r>
                    </a:p>
                  </a:txBody>
                  <a:tcPr/>
                </a:tc>
                <a:extLst>
                  <a:ext uri="{0D108BD9-81ED-4DB2-BD59-A6C34878D82A}">
                    <a16:rowId xmlns:a16="http://schemas.microsoft.com/office/drawing/2014/main" val="2701711704"/>
                  </a:ext>
                </a:extLst>
              </a:tr>
              <a:tr h="370840">
                <a:tc>
                  <a:txBody>
                    <a:bodyPr/>
                    <a:lstStyle/>
                    <a:p>
                      <a:r>
                        <a:rPr lang="en-US" dirty="0"/>
                        <a:t>Int’l</a:t>
                      </a:r>
                      <a:r>
                        <a:rPr lang="en-US" baseline="0" dirty="0"/>
                        <a:t> Sales</a:t>
                      </a:r>
                      <a:endParaRPr lang="en-US" dirty="0"/>
                    </a:p>
                  </a:txBody>
                  <a:tcPr/>
                </a:tc>
                <a:tc>
                  <a:txBody>
                    <a:bodyPr/>
                    <a:lstStyle/>
                    <a:p>
                      <a:pPr algn="r"/>
                      <a:r>
                        <a:rPr lang="en-US" dirty="0"/>
                        <a:t>32.4 MB</a:t>
                      </a:r>
                    </a:p>
                  </a:txBody>
                  <a:tcPr/>
                </a:tc>
                <a:extLst>
                  <a:ext uri="{0D108BD9-81ED-4DB2-BD59-A6C34878D82A}">
                    <a16:rowId xmlns:a16="http://schemas.microsoft.com/office/drawing/2014/main" val="2862904722"/>
                  </a:ext>
                </a:extLst>
              </a:tr>
              <a:tr h="370840">
                <a:tc>
                  <a:txBody>
                    <a:bodyPr/>
                    <a:lstStyle/>
                    <a:p>
                      <a:r>
                        <a:rPr lang="en-US" b="1" dirty="0"/>
                        <a:t>Total</a:t>
                      </a:r>
                      <a:r>
                        <a:rPr lang="en-US" b="1" baseline="0" dirty="0"/>
                        <a:t> Data</a:t>
                      </a:r>
                      <a:endParaRPr lang="en-US" b="1" dirty="0"/>
                    </a:p>
                  </a:txBody>
                  <a:tcPr/>
                </a:tc>
                <a:tc>
                  <a:txBody>
                    <a:bodyPr/>
                    <a:lstStyle/>
                    <a:p>
                      <a:pPr algn="r"/>
                      <a:r>
                        <a:rPr lang="en-US" b="1" dirty="0"/>
                        <a:t>456.8 MB</a:t>
                      </a:r>
                    </a:p>
                  </a:txBody>
                  <a:tcPr/>
                </a:tc>
                <a:extLst>
                  <a:ext uri="{0D108BD9-81ED-4DB2-BD59-A6C34878D82A}">
                    <a16:rowId xmlns:a16="http://schemas.microsoft.com/office/drawing/2014/main" val="2025601570"/>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3381683380"/>
              </p:ext>
            </p:extLst>
          </p:nvPr>
        </p:nvGraphicFramePr>
        <p:xfrm>
          <a:off x="1003300" y="4631266"/>
          <a:ext cx="4406900" cy="370840"/>
        </p:xfrm>
        <a:graphic>
          <a:graphicData uri="http://schemas.openxmlformats.org/drawingml/2006/table">
            <a:tbl>
              <a:tblPr firstRow="1" bandRow="1">
                <a:tableStyleId>{5940675A-B579-460E-94D1-54222C63F5DA}</a:tableStyleId>
              </a:tblPr>
              <a:tblGrid>
                <a:gridCol w="2203450">
                  <a:extLst>
                    <a:ext uri="{9D8B030D-6E8A-4147-A177-3AD203B41FA5}">
                      <a16:colId xmlns:a16="http://schemas.microsoft.com/office/drawing/2014/main" val="2308860202"/>
                    </a:ext>
                  </a:extLst>
                </a:gridCol>
                <a:gridCol w="2203450">
                  <a:extLst>
                    <a:ext uri="{9D8B030D-6E8A-4147-A177-3AD203B41FA5}">
                      <a16:colId xmlns:a16="http://schemas.microsoft.com/office/drawing/2014/main" val="2219730489"/>
                    </a:ext>
                  </a:extLst>
                </a:gridCol>
              </a:tblGrid>
              <a:tr h="370840">
                <a:tc>
                  <a:txBody>
                    <a:bodyPr/>
                    <a:lstStyle/>
                    <a:p>
                      <a:r>
                        <a:rPr lang="en-US" b="1" dirty="0"/>
                        <a:t>Query Metadata</a:t>
                      </a:r>
                    </a:p>
                  </a:txBody>
                  <a:tcPr/>
                </a:tc>
                <a:tc>
                  <a:txBody>
                    <a:bodyPr/>
                    <a:lstStyle/>
                    <a:p>
                      <a:pPr algn="r"/>
                      <a:r>
                        <a:rPr lang="en-US" b="1" dirty="0"/>
                        <a:t>113 KB</a:t>
                      </a:r>
                    </a:p>
                  </a:txBody>
                  <a:tcPr/>
                </a:tc>
                <a:extLst>
                  <a:ext uri="{0D108BD9-81ED-4DB2-BD59-A6C34878D82A}">
                    <a16:rowId xmlns:a16="http://schemas.microsoft.com/office/drawing/2014/main" val="1648256733"/>
                  </a:ext>
                </a:extLst>
              </a:tr>
            </a:tbl>
          </a:graphicData>
        </a:graphic>
      </p:graphicFrame>
      <p:sp>
        <p:nvSpPr>
          <p:cNvPr id="11" name="Rectangle 10"/>
          <p:cNvSpPr/>
          <p:nvPr/>
        </p:nvSpPr>
        <p:spPr>
          <a:xfrm>
            <a:off x="331000" y="4163167"/>
            <a:ext cx="5087088" cy="424732"/>
          </a:xfrm>
          <a:prstGeom prst="rect">
            <a:avLst/>
          </a:prstGeom>
        </p:spPr>
        <p:txBody>
          <a:bodyPr wrap="square">
            <a:spAutoFit/>
          </a:bodyPr>
          <a:lstStyle/>
          <a:p>
            <a:pPr>
              <a:lnSpc>
                <a:spcPct val="90000"/>
              </a:lnSpc>
              <a:spcAft>
                <a:spcPts val="600"/>
              </a:spcAft>
            </a:pPr>
            <a:r>
              <a:rPr lang="en-US" sz="2400" dirty="0">
                <a:gradFill>
                  <a:gsLst>
                    <a:gs pos="2917">
                      <a:schemeClr val="tx1"/>
                    </a:gs>
                    <a:gs pos="30000">
                      <a:schemeClr val="tx1"/>
                    </a:gs>
                  </a:gsLst>
                  <a:lin ang="5400000" scaled="0"/>
                </a:gradFill>
              </a:rPr>
              <a:t>Queries ONLY – No Data Loaded</a:t>
            </a:r>
            <a:endParaRPr lang="en-US" sz="2400" b="1" dirty="0">
              <a:gradFill>
                <a:gsLst>
                  <a:gs pos="2917">
                    <a:schemeClr val="tx1"/>
                  </a:gs>
                  <a:gs pos="30000">
                    <a:schemeClr val="tx1"/>
                  </a:gs>
                </a:gsLst>
                <a:lin ang="5400000" scaled="0"/>
              </a:gradFill>
            </a:endParaRPr>
          </a:p>
        </p:txBody>
      </p:sp>
      <p:sp>
        <p:nvSpPr>
          <p:cNvPr id="12" name="Rectangle 11"/>
          <p:cNvSpPr/>
          <p:nvPr/>
        </p:nvSpPr>
        <p:spPr>
          <a:xfrm>
            <a:off x="7047762" y="3227805"/>
            <a:ext cx="4121888" cy="978729"/>
          </a:xfrm>
          <a:prstGeom prst="rect">
            <a:avLst/>
          </a:prstGeom>
        </p:spPr>
        <p:txBody>
          <a:bodyPr wrap="square">
            <a:spAutoFit/>
          </a:bodyPr>
          <a:lstStyle/>
          <a:p>
            <a:pPr algn="ctr">
              <a:lnSpc>
                <a:spcPct val="90000"/>
              </a:lnSpc>
              <a:spcAft>
                <a:spcPts val="600"/>
              </a:spcAft>
            </a:pPr>
            <a:r>
              <a:rPr lang="en-US" sz="3200" dirty="0">
                <a:solidFill>
                  <a:srgbClr val="FF0000"/>
                </a:solidFill>
                <a:latin typeface="+mj-lt"/>
              </a:rPr>
              <a:t>Almost 8X Compression!!</a:t>
            </a:r>
            <a:endParaRPr lang="en-US" sz="3200" b="1" dirty="0">
              <a:solidFill>
                <a:srgbClr val="FF0000"/>
              </a:solidFill>
              <a:latin typeface="+mj-lt"/>
            </a:endParaRPr>
          </a:p>
        </p:txBody>
      </p:sp>
      <p:graphicFrame>
        <p:nvGraphicFramePr>
          <p:cNvPr id="13" name="Table 12"/>
          <p:cNvGraphicFramePr>
            <a:graphicFrameLocks noGrp="1"/>
          </p:cNvGraphicFramePr>
          <p:nvPr>
            <p:extLst>
              <p:ext uri="{D42A27DB-BD31-4B8C-83A1-F6EECF244321}">
                <p14:modId xmlns:p14="http://schemas.microsoft.com/office/powerpoint/2010/main" val="487859416"/>
              </p:ext>
            </p:extLst>
          </p:nvPr>
        </p:nvGraphicFramePr>
        <p:xfrm>
          <a:off x="6657606" y="2561166"/>
          <a:ext cx="4406900" cy="457200"/>
        </p:xfrm>
        <a:graphic>
          <a:graphicData uri="http://schemas.openxmlformats.org/drawingml/2006/table">
            <a:tbl>
              <a:tblPr firstRow="1" bandRow="1">
                <a:tableStyleId>{5940675A-B579-460E-94D1-54222C63F5DA}</a:tableStyleId>
              </a:tblPr>
              <a:tblGrid>
                <a:gridCol w="2203450">
                  <a:extLst>
                    <a:ext uri="{9D8B030D-6E8A-4147-A177-3AD203B41FA5}">
                      <a16:colId xmlns:a16="http://schemas.microsoft.com/office/drawing/2014/main" val="2308860202"/>
                    </a:ext>
                  </a:extLst>
                </a:gridCol>
                <a:gridCol w="2203450">
                  <a:extLst>
                    <a:ext uri="{9D8B030D-6E8A-4147-A177-3AD203B41FA5}">
                      <a16:colId xmlns:a16="http://schemas.microsoft.com/office/drawing/2014/main" val="2219730489"/>
                    </a:ext>
                  </a:extLst>
                </a:gridCol>
              </a:tblGrid>
              <a:tr h="370840">
                <a:tc>
                  <a:txBody>
                    <a:bodyPr/>
                    <a:lstStyle/>
                    <a:p>
                      <a:r>
                        <a:rPr lang="en-US" sz="2400" b="1" dirty="0">
                          <a:solidFill>
                            <a:srgbClr val="FF0000"/>
                          </a:solidFill>
                        </a:rPr>
                        <a:t>Data Model</a:t>
                      </a:r>
                    </a:p>
                  </a:txBody>
                  <a:tcPr/>
                </a:tc>
                <a:tc>
                  <a:txBody>
                    <a:bodyPr/>
                    <a:lstStyle/>
                    <a:p>
                      <a:pPr algn="r"/>
                      <a:r>
                        <a:rPr lang="en-US" sz="2400" b="1" dirty="0">
                          <a:solidFill>
                            <a:srgbClr val="FF0000"/>
                          </a:solidFill>
                        </a:rPr>
                        <a:t>59.4 MB</a:t>
                      </a:r>
                    </a:p>
                  </a:txBody>
                  <a:tcPr/>
                </a:tc>
                <a:extLst>
                  <a:ext uri="{0D108BD9-81ED-4DB2-BD59-A6C34878D82A}">
                    <a16:rowId xmlns:a16="http://schemas.microsoft.com/office/drawing/2014/main" val="2025601570"/>
                  </a:ext>
                </a:extLst>
              </a:tr>
            </a:tbl>
          </a:graphicData>
        </a:graphic>
      </p:graphicFrame>
      <p:sp>
        <p:nvSpPr>
          <p:cNvPr id="14" name="Rectangle 13"/>
          <p:cNvSpPr/>
          <p:nvPr/>
        </p:nvSpPr>
        <p:spPr>
          <a:xfrm>
            <a:off x="331000" y="2087219"/>
            <a:ext cx="5087088" cy="424732"/>
          </a:xfrm>
          <a:prstGeom prst="rect">
            <a:avLst/>
          </a:prstGeom>
        </p:spPr>
        <p:txBody>
          <a:bodyPr wrap="square">
            <a:spAutoFit/>
          </a:bodyPr>
          <a:lstStyle/>
          <a:p>
            <a:pPr>
              <a:lnSpc>
                <a:spcPct val="90000"/>
              </a:lnSpc>
              <a:spcAft>
                <a:spcPts val="600"/>
              </a:spcAft>
            </a:pPr>
            <a:r>
              <a:rPr lang="en-US" sz="2400" dirty="0">
                <a:gradFill>
                  <a:gsLst>
                    <a:gs pos="2917">
                      <a:schemeClr val="tx1"/>
                    </a:gs>
                    <a:gs pos="30000">
                      <a:schemeClr val="tx1"/>
                    </a:gs>
                  </a:gsLst>
                  <a:lin ang="5400000" scaled="0"/>
                </a:gradFill>
              </a:rPr>
              <a:t>Dashboard in a Day Class Data</a:t>
            </a:r>
            <a:endParaRPr lang="en-US" sz="2400" b="1"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1047412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Phases in Building a Power BI Desktop File</a:t>
            </a:r>
          </a:p>
        </p:txBody>
      </p:sp>
      <p:sp>
        <p:nvSpPr>
          <p:cNvPr id="6" name="Rectangle 5"/>
          <p:cNvSpPr/>
          <p:nvPr/>
        </p:nvSpPr>
        <p:spPr>
          <a:xfrm>
            <a:off x="1" y="487"/>
            <a:ext cx="12191136"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225"/>
            <a:endParaRPr lang="en-US" sz="3600" dirty="0">
              <a:solidFill>
                <a:prstClr val="black"/>
              </a:solidFill>
              <a:latin typeface="Segoe UI" panose="020B0502040204020203" pitchFamily="34" charset="0"/>
              <a:cs typeface="Segoe UI" panose="020B0502040204020203" pitchFamily="34" charset="0"/>
            </a:endParaRP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Rectangle 3"/>
          <p:cNvSpPr/>
          <p:nvPr/>
        </p:nvSpPr>
        <p:spPr bwMode="auto">
          <a:xfrm>
            <a:off x="520120" y="2705100"/>
            <a:ext cx="2248480" cy="20828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“Get Data” Phase</a:t>
            </a:r>
          </a:p>
        </p:txBody>
      </p:sp>
      <p:sp>
        <p:nvSpPr>
          <p:cNvPr id="5" name="TextBox 4"/>
          <p:cNvSpPr txBox="1"/>
          <p:nvPr/>
        </p:nvSpPr>
        <p:spPr>
          <a:xfrm>
            <a:off x="622300" y="4991100"/>
            <a:ext cx="2146300" cy="849463"/>
          </a:xfrm>
          <a:prstGeom prst="rect">
            <a:avLst/>
          </a:prstGeom>
          <a:noFill/>
        </p:spPr>
        <p:txBody>
          <a:bodyPr wrap="square" lIns="182880" tIns="146304" rIns="182880" bIns="146304" rtlCol="0">
            <a:spAutoFit/>
          </a:bodyPr>
          <a:lstStyle/>
          <a:p>
            <a:pPr algn="ctr">
              <a:lnSpc>
                <a:spcPct val="90000"/>
              </a:lnSpc>
              <a:spcAft>
                <a:spcPts val="600"/>
              </a:spcAft>
            </a:pPr>
            <a:r>
              <a:rPr lang="en-US" sz="2000" dirty="0">
                <a:gradFill>
                  <a:gsLst>
                    <a:gs pos="2917">
                      <a:schemeClr val="tx1"/>
                    </a:gs>
                    <a:gs pos="30000">
                      <a:schemeClr val="tx1"/>
                    </a:gs>
                  </a:gsLst>
                  <a:lin ang="5400000" scaled="0"/>
                </a:gradFill>
              </a:rPr>
              <a:t>Create Query in “M”</a:t>
            </a:r>
          </a:p>
        </p:txBody>
      </p:sp>
      <p:sp>
        <p:nvSpPr>
          <p:cNvPr id="10" name="Rectangle 9"/>
          <p:cNvSpPr/>
          <p:nvPr/>
        </p:nvSpPr>
        <p:spPr bwMode="auto">
          <a:xfrm>
            <a:off x="3485570" y="2705100"/>
            <a:ext cx="2248480" cy="20828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Model Creation Phase</a:t>
            </a:r>
          </a:p>
        </p:txBody>
      </p:sp>
      <p:sp>
        <p:nvSpPr>
          <p:cNvPr id="12" name="TextBox 11"/>
          <p:cNvSpPr txBox="1"/>
          <p:nvPr/>
        </p:nvSpPr>
        <p:spPr>
          <a:xfrm>
            <a:off x="6502110" y="5011774"/>
            <a:ext cx="2146300" cy="1680460"/>
          </a:xfrm>
          <a:prstGeom prst="rect">
            <a:avLst/>
          </a:prstGeom>
          <a:noFill/>
        </p:spPr>
        <p:txBody>
          <a:bodyPr wrap="square" lIns="182880" tIns="146304" rIns="182880" bIns="146304" rtlCol="0">
            <a:spAutoFit/>
          </a:bodyPr>
          <a:lstStyle/>
          <a:p>
            <a:pPr algn="ctr">
              <a:lnSpc>
                <a:spcPct val="90000"/>
              </a:lnSpc>
              <a:spcAft>
                <a:spcPts val="600"/>
              </a:spcAft>
            </a:pPr>
            <a:r>
              <a:rPr lang="en-US" sz="2000" dirty="0">
                <a:gradFill>
                  <a:gsLst>
                    <a:gs pos="2917">
                      <a:schemeClr val="tx1"/>
                    </a:gs>
                    <a:gs pos="30000">
                      <a:schemeClr val="tx1"/>
                    </a:gs>
                  </a:gsLst>
                  <a:lin ang="5400000" scaled="0"/>
                </a:gradFill>
              </a:rPr>
              <a:t>Add calculated columns, measures, add missing relationships</a:t>
            </a:r>
          </a:p>
        </p:txBody>
      </p:sp>
      <p:sp>
        <p:nvSpPr>
          <p:cNvPr id="13" name="Rectangle 12"/>
          <p:cNvSpPr/>
          <p:nvPr/>
        </p:nvSpPr>
        <p:spPr bwMode="auto">
          <a:xfrm>
            <a:off x="6451020" y="2705100"/>
            <a:ext cx="2248480" cy="20828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Model </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Enhancement</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Phase</a:t>
            </a:r>
          </a:p>
        </p:txBody>
      </p:sp>
      <p:sp>
        <p:nvSpPr>
          <p:cNvPr id="14" name="Rectangle 13"/>
          <p:cNvSpPr/>
          <p:nvPr/>
        </p:nvSpPr>
        <p:spPr bwMode="auto">
          <a:xfrm>
            <a:off x="9413585" y="2705100"/>
            <a:ext cx="2248480" cy="20828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Visual</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Building Phase</a:t>
            </a:r>
          </a:p>
        </p:txBody>
      </p:sp>
      <p:sp>
        <p:nvSpPr>
          <p:cNvPr id="15" name="TextBox 14"/>
          <p:cNvSpPr txBox="1"/>
          <p:nvPr/>
        </p:nvSpPr>
        <p:spPr>
          <a:xfrm>
            <a:off x="3613005" y="5007787"/>
            <a:ext cx="2146300" cy="1757404"/>
          </a:xfrm>
          <a:prstGeom prst="rect">
            <a:avLst/>
          </a:prstGeom>
          <a:noFill/>
        </p:spPr>
        <p:txBody>
          <a:bodyPr wrap="square" lIns="182880" tIns="146304" rIns="182880" bIns="146304" rtlCol="0">
            <a:spAutoFit/>
          </a:bodyPr>
          <a:lstStyle/>
          <a:p>
            <a:pPr algn="ctr">
              <a:lnSpc>
                <a:spcPct val="90000"/>
              </a:lnSpc>
              <a:spcAft>
                <a:spcPts val="600"/>
              </a:spcAft>
            </a:pPr>
            <a:r>
              <a:rPr lang="en-US" sz="2000" dirty="0">
                <a:gradFill>
                  <a:gsLst>
                    <a:gs pos="2917">
                      <a:schemeClr val="tx1"/>
                    </a:gs>
                    <a:gs pos="30000">
                      <a:schemeClr val="tx1"/>
                    </a:gs>
                  </a:gsLst>
                  <a:lin ang="5400000" scaled="0"/>
                </a:gradFill>
              </a:rPr>
              <a:t>Compress data, auto detect relationships</a:t>
            </a:r>
          </a:p>
          <a:p>
            <a:pPr algn="ctr">
              <a:lnSpc>
                <a:spcPct val="90000"/>
              </a:lnSpc>
              <a:spcAft>
                <a:spcPts val="600"/>
              </a:spcAft>
            </a:pPr>
            <a:r>
              <a:rPr lang="en-US" sz="2000" dirty="0">
                <a:gradFill>
                  <a:gsLst>
                    <a:gs pos="2917">
                      <a:schemeClr val="tx1"/>
                    </a:gs>
                    <a:gs pos="30000">
                      <a:schemeClr val="tx1"/>
                    </a:gs>
                  </a:gsLst>
                  <a:lin ang="5400000" scaled="0"/>
                </a:gradFill>
              </a:rPr>
              <a:t>(Automatically done by Tool)</a:t>
            </a:r>
          </a:p>
        </p:txBody>
      </p:sp>
      <p:sp>
        <p:nvSpPr>
          <p:cNvPr id="16" name="TextBox 15"/>
          <p:cNvSpPr txBox="1"/>
          <p:nvPr/>
        </p:nvSpPr>
        <p:spPr>
          <a:xfrm>
            <a:off x="9391215" y="4991099"/>
            <a:ext cx="2146300" cy="1403461"/>
          </a:xfrm>
          <a:prstGeom prst="rect">
            <a:avLst/>
          </a:prstGeom>
          <a:noFill/>
        </p:spPr>
        <p:txBody>
          <a:bodyPr wrap="square" lIns="182880" tIns="146304" rIns="182880" bIns="146304" rtlCol="0">
            <a:spAutoFit/>
          </a:bodyPr>
          <a:lstStyle/>
          <a:p>
            <a:pPr algn="ctr">
              <a:lnSpc>
                <a:spcPct val="90000"/>
              </a:lnSpc>
              <a:spcAft>
                <a:spcPts val="600"/>
              </a:spcAft>
            </a:pPr>
            <a:r>
              <a:rPr lang="en-US" sz="2000" dirty="0">
                <a:gradFill>
                  <a:gsLst>
                    <a:gs pos="2917">
                      <a:schemeClr val="tx1"/>
                    </a:gs>
                    <a:gs pos="30000">
                      <a:schemeClr val="tx1"/>
                    </a:gs>
                  </a:gsLst>
                  <a:lin ang="5400000" scaled="0"/>
                </a:gradFill>
              </a:rPr>
              <a:t>Evaluate Measures and build each visual</a:t>
            </a:r>
          </a:p>
        </p:txBody>
      </p:sp>
      <p:sp>
        <p:nvSpPr>
          <p:cNvPr id="9" name="Right Arrow 8"/>
          <p:cNvSpPr/>
          <p:nvPr/>
        </p:nvSpPr>
        <p:spPr bwMode="auto">
          <a:xfrm>
            <a:off x="2768600" y="3479800"/>
            <a:ext cx="716970" cy="5334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7" name="Right Arrow 16"/>
          <p:cNvSpPr/>
          <p:nvPr/>
        </p:nvSpPr>
        <p:spPr bwMode="auto">
          <a:xfrm>
            <a:off x="5736935" y="3495578"/>
            <a:ext cx="716970" cy="5334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8" name="Right Arrow 17"/>
          <p:cNvSpPr/>
          <p:nvPr/>
        </p:nvSpPr>
        <p:spPr bwMode="auto">
          <a:xfrm>
            <a:off x="8696615" y="3479800"/>
            <a:ext cx="716970" cy="53340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p:cNvPicPr>
            <a:picLocks noChangeAspect="1"/>
          </p:cNvPicPr>
          <p:nvPr/>
        </p:nvPicPr>
        <p:blipFill>
          <a:blip r:embed="rId4"/>
          <a:stretch>
            <a:fillRect/>
          </a:stretch>
        </p:blipFill>
        <p:spPr>
          <a:xfrm>
            <a:off x="1288982" y="1859544"/>
            <a:ext cx="591706" cy="843496"/>
          </a:xfrm>
          <a:prstGeom prst="rect">
            <a:avLst/>
          </a:prstGeom>
        </p:spPr>
      </p:pic>
      <p:pic>
        <p:nvPicPr>
          <p:cNvPr id="20" name="Picture 19"/>
          <p:cNvPicPr>
            <a:picLocks noChangeAspect="1"/>
          </p:cNvPicPr>
          <p:nvPr/>
        </p:nvPicPr>
        <p:blipFill>
          <a:blip r:embed="rId5"/>
          <a:stretch>
            <a:fillRect/>
          </a:stretch>
        </p:blipFill>
        <p:spPr>
          <a:xfrm>
            <a:off x="4334607" y="1859543"/>
            <a:ext cx="415808" cy="843496"/>
          </a:xfrm>
          <a:prstGeom prst="rect">
            <a:avLst/>
          </a:prstGeom>
        </p:spPr>
      </p:pic>
      <p:pic>
        <p:nvPicPr>
          <p:cNvPr id="21" name="Picture 20"/>
          <p:cNvPicPr>
            <a:picLocks noChangeAspect="1"/>
          </p:cNvPicPr>
          <p:nvPr/>
        </p:nvPicPr>
        <p:blipFill>
          <a:blip r:embed="rId6"/>
          <a:stretch>
            <a:fillRect/>
          </a:stretch>
        </p:blipFill>
        <p:spPr>
          <a:xfrm>
            <a:off x="6774564" y="1859543"/>
            <a:ext cx="1297686" cy="843496"/>
          </a:xfrm>
          <a:prstGeom prst="rect">
            <a:avLst/>
          </a:prstGeom>
        </p:spPr>
      </p:pic>
      <p:pic>
        <p:nvPicPr>
          <p:cNvPr id="22" name="Picture 21"/>
          <p:cNvPicPr>
            <a:picLocks noChangeAspect="1"/>
          </p:cNvPicPr>
          <p:nvPr/>
        </p:nvPicPr>
        <p:blipFill rotWithShape="1">
          <a:blip r:embed="rId7"/>
          <a:srcRect r="49784"/>
          <a:stretch/>
        </p:blipFill>
        <p:spPr>
          <a:xfrm>
            <a:off x="9719565" y="1912000"/>
            <a:ext cx="1489600" cy="791039"/>
          </a:xfrm>
          <a:prstGeom prst="rect">
            <a:avLst/>
          </a:prstGeom>
        </p:spPr>
      </p:pic>
      <p:sp>
        <p:nvSpPr>
          <p:cNvPr id="23" name="TextBox 22"/>
          <p:cNvSpPr txBox="1"/>
          <p:nvPr/>
        </p:nvSpPr>
        <p:spPr>
          <a:xfrm>
            <a:off x="356616" y="36576"/>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spTree>
    <p:extLst>
      <p:ext uri="{BB962C8B-B14F-4D97-AF65-F5344CB8AC3E}">
        <p14:creationId xmlns:p14="http://schemas.microsoft.com/office/powerpoint/2010/main" val="65347142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Key takeaways to design a good Power BI Desktop data model</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TextBox 4"/>
          <p:cNvSpPr txBox="1"/>
          <p:nvPr/>
        </p:nvSpPr>
        <p:spPr>
          <a:xfrm>
            <a:off x="355042" y="1909011"/>
            <a:ext cx="12173842" cy="4598182"/>
          </a:xfrm>
          <a:prstGeom prst="rect">
            <a:avLst/>
          </a:prstGeom>
          <a:noFill/>
        </p:spPr>
        <p:txBody>
          <a:bodyPr wrap="square" lIns="182880" tIns="146304" rIns="182880" bIns="146304" rtlCol="0">
            <a:spAutoFit/>
          </a:bodyPr>
          <a:lstStyle/>
          <a:p>
            <a:pPr marL="285750" indent="-285750">
              <a:lnSpc>
                <a:spcPct val="90000"/>
              </a:lnSpc>
              <a:spcAft>
                <a:spcPts val="600"/>
              </a:spcAft>
              <a:buFont typeface="Arial" panose="020B0604020202020204" pitchFamily="34" charset="0"/>
              <a:buChar char="•"/>
            </a:pPr>
            <a:r>
              <a:rPr lang="en-US" b="1" dirty="0">
                <a:solidFill>
                  <a:srgbClr val="00B0F0"/>
                </a:solidFill>
              </a:rPr>
              <a:t>RAM is precious !!!!! </a:t>
            </a:r>
          </a:p>
          <a:p>
            <a:pPr>
              <a:lnSpc>
                <a:spcPct val="90000"/>
              </a:lnSpc>
              <a:spcAft>
                <a:spcPts val="600"/>
              </a:spcAft>
            </a:pPr>
            <a:endParaRPr lang="en-US" dirty="0">
              <a:gradFill>
                <a:gsLst>
                  <a:gs pos="2917">
                    <a:schemeClr val="tx1"/>
                  </a:gs>
                  <a:gs pos="30000">
                    <a:schemeClr val="tx1"/>
                  </a:gs>
                </a:gsLst>
                <a:lin ang="5400000" scaled="0"/>
              </a:gradFill>
            </a:endParaRPr>
          </a:p>
          <a:p>
            <a:pPr>
              <a:lnSpc>
                <a:spcPct val="90000"/>
              </a:lnSpc>
              <a:spcAft>
                <a:spcPts val="600"/>
              </a:spcAft>
            </a:pPr>
            <a:r>
              <a:rPr lang="en-US" sz="2800" b="1" dirty="0">
                <a:gradFill>
                  <a:gsLst>
                    <a:gs pos="2917">
                      <a:schemeClr val="tx1"/>
                    </a:gs>
                    <a:gs pos="30000">
                      <a:schemeClr val="tx1"/>
                    </a:gs>
                  </a:gsLst>
                  <a:lin ang="5400000" scaled="0"/>
                </a:gradFill>
              </a:rPr>
              <a:t>Some Tips and tricks to save RAM and increase speed of model </a:t>
            </a:r>
          </a:p>
          <a:p>
            <a:pPr>
              <a:lnSpc>
                <a:spcPct val="90000"/>
              </a:lnSpc>
              <a:spcAft>
                <a:spcPts val="600"/>
              </a:spcAft>
            </a:pPr>
            <a:r>
              <a:rPr lang="en-US" b="1" dirty="0">
                <a:gradFill>
                  <a:gsLst>
                    <a:gs pos="2917">
                      <a:schemeClr val="tx1"/>
                    </a:gs>
                    <a:gs pos="30000">
                      <a:schemeClr val="tx1"/>
                    </a:gs>
                  </a:gsLst>
                  <a:lin ang="5400000" scaled="0"/>
                </a:gradFill>
              </a:rPr>
              <a:t> </a:t>
            </a:r>
            <a:endParaRPr lang="en-US"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If a fact table contains an ID field which is unique for each record, </a:t>
            </a:r>
            <a:r>
              <a:rPr lang="en-US" b="1" dirty="0">
                <a:solidFill>
                  <a:srgbClr val="00B0F0"/>
                </a:solidFill>
              </a:rPr>
              <a:t>remove it</a:t>
            </a:r>
            <a:endParaRPr lang="en-US" b="1" dirty="0">
              <a:gradFill>
                <a:gsLst>
                  <a:gs pos="2917">
                    <a:schemeClr val="tx1"/>
                  </a:gs>
                  <a:gs pos="30000">
                    <a:schemeClr val="tx1"/>
                  </a:gs>
                </a:gsLst>
                <a:lin ang="5400000" scaled="0"/>
              </a:gradFill>
            </a:endParaRPr>
          </a:p>
          <a:p>
            <a:pPr marL="742950" lvl="1"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Ex. Transaction ID </a:t>
            </a:r>
          </a:p>
          <a:p>
            <a:pPr>
              <a:lnSpc>
                <a:spcPct val="90000"/>
              </a:lnSpc>
              <a:spcAft>
                <a:spcPts val="600"/>
              </a:spcAft>
            </a:pPr>
            <a:endParaRPr lang="en-US"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b="1" dirty="0">
                <a:solidFill>
                  <a:srgbClr val="00B0F0"/>
                </a:solidFill>
              </a:rPr>
              <a:t>Sort columns </a:t>
            </a:r>
            <a:r>
              <a:rPr lang="en-US" dirty="0">
                <a:gradFill>
                  <a:gsLst>
                    <a:gs pos="2917">
                      <a:schemeClr val="tx1"/>
                    </a:gs>
                    <a:gs pos="30000">
                      <a:schemeClr val="tx1"/>
                    </a:gs>
                  </a:gsLst>
                  <a:lin ang="5400000" scaled="0"/>
                </a:gradFill>
              </a:rPr>
              <a:t>before bringing them into a Power BI data model</a:t>
            </a:r>
          </a:p>
          <a:p>
            <a:pPr>
              <a:lnSpc>
                <a:spcPct val="90000"/>
              </a:lnSpc>
              <a:spcAft>
                <a:spcPts val="600"/>
              </a:spcAft>
            </a:pPr>
            <a:endParaRPr lang="en-US"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The DateTime data type is usually not needed, unless you are specifically using the Time component </a:t>
            </a:r>
          </a:p>
          <a:p>
            <a:pPr marL="742950" lvl="1"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If you really need Time, </a:t>
            </a:r>
            <a:r>
              <a:rPr lang="en-US" b="1" dirty="0">
                <a:solidFill>
                  <a:srgbClr val="00B0F0"/>
                </a:solidFill>
              </a:rPr>
              <a:t>try splitting Date &amp; Time </a:t>
            </a:r>
            <a:r>
              <a:rPr lang="en-US" dirty="0">
                <a:gradFill>
                  <a:gsLst>
                    <a:gs pos="2917">
                      <a:schemeClr val="tx1"/>
                    </a:gs>
                    <a:gs pos="30000">
                      <a:schemeClr val="tx1"/>
                    </a:gs>
                  </a:gsLst>
                  <a:lin ang="5400000" scaled="0"/>
                </a:gradFill>
              </a:rPr>
              <a:t>into two columns - Reduces # of unique values</a:t>
            </a:r>
          </a:p>
          <a:p>
            <a:pPr lvl="1">
              <a:lnSpc>
                <a:spcPct val="90000"/>
              </a:lnSpc>
              <a:spcAft>
                <a:spcPts val="600"/>
              </a:spcAft>
            </a:pPr>
            <a:endParaRPr lang="en-US" dirty="0">
              <a:gradFill>
                <a:gsLst>
                  <a:gs pos="2917">
                    <a:schemeClr val="tx1"/>
                  </a:gs>
                  <a:gs pos="30000">
                    <a:schemeClr val="tx1"/>
                  </a:gs>
                </a:gsLst>
                <a:lin ang="5400000" scaled="0"/>
              </a:gradFill>
            </a:endParaRPr>
          </a:p>
          <a:p>
            <a:pPr>
              <a:lnSpc>
                <a:spcPct val="90000"/>
              </a:lnSpc>
              <a:spcAft>
                <a:spcPts val="600"/>
              </a:spcAft>
            </a:pPr>
            <a:r>
              <a:rPr lang="en-US" b="1" dirty="0">
                <a:gradFill>
                  <a:gsLst>
                    <a:gs pos="2917">
                      <a:schemeClr val="tx1"/>
                    </a:gs>
                    <a:gs pos="30000">
                      <a:schemeClr val="tx1"/>
                    </a:gs>
                  </a:gsLst>
                  <a:lin ang="5400000" scaled="0"/>
                </a:gradFill>
              </a:rPr>
              <a:t>Star Schema</a:t>
            </a:r>
            <a:r>
              <a:rPr lang="en-US" dirty="0">
                <a:gradFill>
                  <a:gsLst>
                    <a:gs pos="2917">
                      <a:schemeClr val="tx1"/>
                    </a:gs>
                    <a:gs pos="30000">
                      <a:schemeClr val="tx1"/>
                    </a:gs>
                  </a:gsLst>
                  <a:lin ang="5400000" scaled="0"/>
                </a:gradFill>
              </a:rPr>
              <a:t> – Good for most Data Models</a:t>
            </a:r>
          </a:p>
        </p:txBody>
      </p:sp>
    </p:spTree>
    <p:extLst>
      <p:ext uri="{BB962C8B-B14F-4D97-AF65-F5344CB8AC3E}">
        <p14:creationId xmlns:p14="http://schemas.microsoft.com/office/powerpoint/2010/main" val="13683910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Data Types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TextBox 2"/>
          <p:cNvSpPr txBox="1"/>
          <p:nvPr/>
        </p:nvSpPr>
        <p:spPr>
          <a:xfrm>
            <a:off x="355042" y="1672683"/>
            <a:ext cx="10561320" cy="4438138"/>
          </a:xfrm>
          <a:prstGeom prst="rect">
            <a:avLst/>
          </a:prstGeom>
          <a:noFill/>
        </p:spPr>
        <p:txBody>
          <a:bodyPr wrap="square" lIns="182880" tIns="146304" rIns="182880" bIns="146304" rtlCol="0">
            <a:spAutoFit/>
          </a:bodyPr>
          <a:lstStyle/>
          <a:p>
            <a:pPr>
              <a:lnSpc>
                <a:spcPct val="90000"/>
              </a:lnSpc>
              <a:spcAft>
                <a:spcPts val="600"/>
              </a:spcAft>
            </a:pPr>
            <a:r>
              <a:rPr lang="en-US" sz="2400" b="1" dirty="0">
                <a:gradFill>
                  <a:gsLst>
                    <a:gs pos="2917">
                      <a:schemeClr val="tx1"/>
                    </a:gs>
                    <a:gs pos="30000">
                      <a:schemeClr val="tx1"/>
                    </a:gs>
                  </a:gsLst>
                  <a:lin ang="5400000" scaled="0"/>
                </a:gradFill>
                <a:latin typeface="+mj-lt"/>
              </a:rPr>
              <a:t>Numeric Data Types</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Whole Number </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Decimal Number </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Fixed Decimal Number (Floating point stored as integer)</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Boolean</a:t>
            </a:r>
          </a:p>
          <a:p>
            <a:pPr>
              <a:lnSpc>
                <a:spcPct val="90000"/>
              </a:lnSpc>
              <a:spcAft>
                <a:spcPts val="600"/>
              </a:spcAft>
            </a:pPr>
            <a:r>
              <a:rPr lang="en-US" sz="2400" b="1" dirty="0">
                <a:gradFill>
                  <a:gsLst>
                    <a:gs pos="2917">
                      <a:schemeClr val="tx1"/>
                    </a:gs>
                    <a:gs pos="30000">
                      <a:schemeClr val="tx1"/>
                    </a:gs>
                  </a:gsLst>
                  <a:lin ang="5400000" scaled="0"/>
                </a:gradFill>
                <a:latin typeface="+mj-lt"/>
              </a:rPr>
              <a:t>Date/Time Data Types</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Date – Internally stored as an integer</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Time – Internally stored as a fraction between 0 and 1</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Date Time </a:t>
            </a:r>
          </a:p>
          <a:p>
            <a:pPr>
              <a:lnSpc>
                <a:spcPct val="90000"/>
              </a:lnSpc>
              <a:spcAft>
                <a:spcPts val="600"/>
              </a:spcAft>
            </a:pPr>
            <a:r>
              <a:rPr lang="en-US" sz="2400" b="1" dirty="0">
                <a:gradFill>
                  <a:gsLst>
                    <a:gs pos="2917">
                      <a:schemeClr val="tx1"/>
                    </a:gs>
                    <a:gs pos="30000">
                      <a:schemeClr val="tx1"/>
                    </a:gs>
                  </a:gsLst>
                  <a:lin ang="5400000" scaled="0"/>
                </a:gradFill>
                <a:latin typeface="+mj-lt"/>
              </a:rPr>
              <a:t>Other Data Types</a:t>
            </a:r>
          </a:p>
          <a:p>
            <a:pPr marL="342900" indent="-34290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Text </a:t>
            </a:r>
          </a:p>
          <a:p>
            <a:pPr marL="342900" indent="-342900">
              <a:lnSpc>
                <a:spcPct val="90000"/>
              </a:lnSpc>
              <a:spcAft>
                <a:spcPts val="600"/>
              </a:spcAft>
              <a:buFont typeface="Arial" panose="020B0604020202020204" pitchFamily="34" charset="0"/>
              <a:buChar char="•"/>
            </a:pPr>
            <a:r>
              <a:rPr lang="en-US" sz="2000" b="1" dirty="0">
                <a:solidFill>
                  <a:srgbClr val="00B0F0"/>
                </a:solidFill>
              </a:rPr>
              <a:t>Any – You should never see this in a data model. Bad things can happen!!</a:t>
            </a:r>
          </a:p>
        </p:txBody>
      </p:sp>
      <p:sp>
        <p:nvSpPr>
          <p:cNvPr id="4" name="TextBox 3"/>
          <p:cNvSpPr txBox="1"/>
          <p:nvPr/>
        </p:nvSpPr>
        <p:spPr>
          <a:xfrm>
            <a:off x="267500" y="6275070"/>
            <a:ext cx="11655840" cy="341632"/>
          </a:xfrm>
          <a:prstGeom prst="rect">
            <a:avLst/>
          </a:prstGeom>
          <a:solidFill>
            <a:schemeClr val="bg1"/>
          </a:solidFill>
        </p:spPr>
        <p:txBody>
          <a:bodyPr wrap="square">
            <a:spAutoFit/>
          </a:bodyPr>
          <a:lstStyle>
            <a:defPPr>
              <a:defRPr lang="en-US"/>
            </a:defPPr>
            <a:lvl1pPr>
              <a:lnSpc>
                <a:spcPct val="90000"/>
              </a:lnSpc>
              <a:spcAft>
                <a:spcPts val="600"/>
              </a:spcAft>
              <a:defRPr b="1">
                <a:gradFill>
                  <a:gsLst>
                    <a:gs pos="2917">
                      <a:schemeClr val="tx1"/>
                    </a:gs>
                    <a:gs pos="30000">
                      <a:schemeClr val="tx1"/>
                    </a:gs>
                  </a:gsLst>
                  <a:lin ang="5400000" scaled="0"/>
                </a:gradFill>
              </a:defRPr>
            </a:lvl1pPr>
          </a:lstStyle>
          <a:p>
            <a:r>
              <a:rPr lang="en-US" dirty="0"/>
              <a:t>Pro Tip: Data type is different from data format</a:t>
            </a:r>
          </a:p>
        </p:txBody>
      </p:sp>
      <p:sp>
        <p:nvSpPr>
          <p:cNvPr id="5" name="Rounded Rectangle 4"/>
          <p:cNvSpPr/>
          <p:nvPr/>
        </p:nvSpPr>
        <p:spPr bwMode="auto">
          <a:xfrm>
            <a:off x="8109679" y="1074729"/>
            <a:ext cx="3344962" cy="3467292"/>
          </a:xfrm>
          <a:prstGeom prst="roundRect">
            <a:avLst/>
          </a:prstGeom>
          <a:solidFill>
            <a:srgbClr val="FDF6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i="1" dirty="0">
                <a:solidFill>
                  <a:schemeClr val="tx1"/>
                </a:solidFill>
                <a:latin typeface="+mj-lt"/>
                <a:ea typeface="Segoe UI" pitchFamily="34" charset="0"/>
                <a:cs typeface="Segoe UI" pitchFamily="34" charset="0"/>
              </a:rPr>
              <a:t>Set your </a:t>
            </a:r>
            <a:br>
              <a:rPr lang="en-US" sz="2400" i="1" dirty="0">
                <a:solidFill>
                  <a:schemeClr val="tx1"/>
                </a:solidFill>
                <a:latin typeface="+mj-lt"/>
                <a:ea typeface="Segoe UI" pitchFamily="34" charset="0"/>
                <a:cs typeface="Segoe UI" pitchFamily="34" charset="0"/>
              </a:rPr>
            </a:br>
            <a:r>
              <a:rPr lang="en-US" sz="2400" b="1" i="1" dirty="0">
                <a:solidFill>
                  <a:schemeClr val="tx1"/>
                </a:solidFill>
                <a:latin typeface="+mj-lt"/>
                <a:ea typeface="Segoe UI" pitchFamily="34" charset="0"/>
                <a:cs typeface="Segoe UI" pitchFamily="34" charset="0"/>
              </a:rPr>
              <a:t>Data Types</a:t>
            </a:r>
            <a:r>
              <a:rPr lang="en-US" sz="2400" i="1" dirty="0">
                <a:solidFill>
                  <a:schemeClr val="tx1"/>
                </a:solidFill>
                <a:latin typeface="+mj-lt"/>
                <a:ea typeface="Segoe UI" pitchFamily="34" charset="0"/>
                <a:cs typeface="Segoe UI" pitchFamily="34" charset="0"/>
              </a:rPr>
              <a:t> </a:t>
            </a:r>
            <a:br>
              <a:rPr lang="en-US" sz="2400" i="1" dirty="0">
                <a:solidFill>
                  <a:schemeClr val="tx1"/>
                </a:solidFill>
                <a:latin typeface="+mj-lt"/>
                <a:ea typeface="Segoe UI" pitchFamily="34" charset="0"/>
                <a:cs typeface="Segoe UI" pitchFamily="34" charset="0"/>
              </a:rPr>
            </a:br>
            <a:r>
              <a:rPr lang="en-US" sz="2400" i="1" dirty="0">
                <a:solidFill>
                  <a:schemeClr val="tx1"/>
                </a:solidFill>
                <a:latin typeface="+mj-lt"/>
                <a:ea typeface="Segoe UI" pitchFamily="34" charset="0"/>
                <a:cs typeface="Segoe UI" pitchFamily="34" charset="0"/>
              </a:rPr>
              <a:t>in the </a:t>
            </a:r>
            <a:br>
              <a:rPr lang="en-US" sz="2400" i="1" dirty="0">
                <a:solidFill>
                  <a:schemeClr val="tx1"/>
                </a:solidFill>
                <a:latin typeface="+mj-lt"/>
                <a:ea typeface="Segoe UI" pitchFamily="34" charset="0"/>
                <a:cs typeface="Segoe UI" pitchFamily="34" charset="0"/>
              </a:rPr>
            </a:br>
            <a:r>
              <a:rPr lang="en-US" sz="2400" i="1" u="sng" dirty="0">
                <a:solidFill>
                  <a:schemeClr val="tx1"/>
                </a:solidFill>
                <a:latin typeface="+mj-lt"/>
                <a:ea typeface="Segoe UI" pitchFamily="34" charset="0"/>
                <a:cs typeface="Segoe UI" pitchFamily="34" charset="0"/>
              </a:rPr>
              <a:t>Query Editor</a:t>
            </a:r>
          </a:p>
          <a:p>
            <a:pPr algn="ctr" defTabSz="932472" fontAlgn="base">
              <a:lnSpc>
                <a:spcPct val="90000"/>
              </a:lnSpc>
              <a:spcBef>
                <a:spcPct val="0"/>
              </a:spcBef>
              <a:spcAft>
                <a:spcPct val="0"/>
              </a:spcAft>
            </a:pPr>
            <a:endParaRPr lang="en-US" sz="2400" i="1" dirty="0">
              <a:solidFill>
                <a:schemeClr val="tx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2400" i="1" dirty="0">
                <a:solidFill>
                  <a:schemeClr val="tx1"/>
                </a:solidFill>
                <a:latin typeface="+mj-lt"/>
                <a:ea typeface="Segoe UI" pitchFamily="34" charset="0"/>
                <a:cs typeface="Segoe UI" pitchFamily="34" charset="0"/>
              </a:rPr>
              <a:t>Set your </a:t>
            </a:r>
            <a:br>
              <a:rPr lang="en-US" sz="2400" i="1" dirty="0">
                <a:solidFill>
                  <a:schemeClr val="tx1"/>
                </a:solidFill>
                <a:latin typeface="+mj-lt"/>
                <a:ea typeface="Segoe UI" pitchFamily="34" charset="0"/>
                <a:cs typeface="Segoe UI" pitchFamily="34" charset="0"/>
              </a:rPr>
            </a:br>
            <a:r>
              <a:rPr lang="en-US" sz="2400" b="1" i="1" dirty="0">
                <a:solidFill>
                  <a:schemeClr val="tx1"/>
                </a:solidFill>
                <a:latin typeface="+mj-lt"/>
                <a:ea typeface="Segoe UI" pitchFamily="34" charset="0"/>
                <a:cs typeface="Segoe UI" pitchFamily="34" charset="0"/>
              </a:rPr>
              <a:t>Data Formats </a:t>
            </a:r>
            <a:br>
              <a:rPr lang="en-US" sz="2400" i="1" dirty="0">
                <a:solidFill>
                  <a:schemeClr val="tx1"/>
                </a:solidFill>
                <a:latin typeface="+mj-lt"/>
                <a:ea typeface="Segoe UI" pitchFamily="34" charset="0"/>
                <a:cs typeface="Segoe UI" pitchFamily="34" charset="0"/>
              </a:rPr>
            </a:br>
            <a:r>
              <a:rPr lang="en-US" sz="2400" i="1" dirty="0">
                <a:solidFill>
                  <a:schemeClr val="tx1"/>
                </a:solidFill>
                <a:latin typeface="+mj-lt"/>
                <a:ea typeface="Segoe UI" pitchFamily="34" charset="0"/>
                <a:cs typeface="Segoe UI" pitchFamily="34" charset="0"/>
              </a:rPr>
              <a:t>($ %, </a:t>
            </a:r>
            <a:r>
              <a:rPr lang="en-US" sz="2400" i="1" dirty="0" err="1">
                <a:solidFill>
                  <a:schemeClr val="tx1"/>
                </a:solidFill>
                <a:latin typeface="+mj-lt"/>
                <a:ea typeface="Segoe UI" pitchFamily="34" charset="0"/>
                <a:cs typeface="Segoe UI" pitchFamily="34" charset="0"/>
              </a:rPr>
              <a:t>etc</a:t>
            </a:r>
            <a:r>
              <a:rPr lang="en-US" sz="2400" i="1" dirty="0">
                <a:solidFill>
                  <a:schemeClr val="tx1"/>
                </a:solidFill>
                <a:latin typeface="+mj-lt"/>
                <a:ea typeface="Segoe UI" pitchFamily="34" charset="0"/>
                <a:cs typeface="Segoe UI" pitchFamily="34" charset="0"/>
              </a:rPr>
              <a:t>) </a:t>
            </a:r>
            <a:br>
              <a:rPr lang="en-US" sz="2400" i="1" dirty="0">
                <a:solidFill>
                  <a:schemeClr val="tx1"/>
                </a:solidFill>
                <a:latin typeface="+mj-lt"/>
                <a:ea typeface="Segoe UI" pitchFamily="34" charset="0"/>
                <a:cs typeface="Segoe UI" pitchFamily="34" charset="0"/>
              </a:rPr>
            </a:br>
            <a:r>
              <a:rPr lang="en-US" sz="2400" i="1" dirty="0">
                <a:solidFill>
                  <a:schemeClr val="tx1"/>
                </a:solidFill>
                <a:latin typeface="+mj-lt"/>
                <a:ea typeface="Segoe UI" pitchFamily="34" charset="0"/>
                <a:cs typeface="Segoe UI" pitchFamily="34" charset="0"/>
              </a:rPr>
              <a:t>in the Data Model</a:t>
            </a:r>
          </a:p>
        </p:txBody>
      </p:sp>
    </p:spTree>
    <p:extLst>
      <p:ext uri="{BB962C8B-B14F-4D97-AF65-F5344CB8AC3E}">
        <p14:creationId xmlns:p14="http://schemas.microsoft.com/office/powerpoint/2010/main" val="374038558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65" y="487"/>
            <a:ext cx="12190271" cy="694944"/>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4" name="TextBox 3"/>
          <p:cNvSpPr txBox="1"/>
          <p:nvPr/>
        </p:nvSpPr>
        <p:spPr>
          <a:xfrm>
            <a:off x="341117" y="28945"/>
            <a:ext cx="11099599" cy="646331"/>
          </a:xfrm>
          <a:prstGeom prst="rect">
            <a:avLst/>
          </a:prstGeom>
          <a:solidFill>
            <a:srgbClr val="F2C811"/>
          </a:solidFill>
        </p:spPr>
        <p:txBody>
          <a:bodyPr wrap="squar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lang="en-US" sz="3600" dirty="0">
                <a:solidFill>
                  <a:prstClr val="black"/>
                </a:solidFill>
                <a:latin typeface="Segoe UI" panose="020B0502040204020203" pitchFamily="34" charset="0"/>
                <a:cs typeface="Segoe UI" panose="020B0502040204020203" pitchFamily="34" charset="0"/>
              </a:rPr>
              <a:t>Prerequisites and Setup Steps</a:t>
            </a:r>
          </a:p>
        </p:txBody>
      </p:sp>
      <p:sp>
        <p:nvSpPr>
          <p:cNvPr id="10" name="Rectangle 11"/>
          <p:cNvSpPr>
            <a:spLocks noChangeArrowheads="1"/>
          </p:cNvSpPr>
          <p:nvPr/>
        </p:nvSpPr>
        <p:spPr bwMode="auto">
          <a:xfrm>
            <a:off x="231888" y="712512"/>
            <a:ext cx="11728224" cy="60162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9642" tIns="44821" rIns="89642" bIns="44821" numCol="1" anchor="ctr" anchorCtr="0" compatLnSpc="1">
            <a:prstTxWarp prst="textNoShape">
              <a:avLst/>
            </a:prstTxWarp>
            <a:normAutofit lnSpcReduction="10000"/>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896386" rtl="0" eaLnBrk="0" fontAlgn="base" latinLnBrk="0" hangingPunct="0">
              <a:lnSpc>
                <a:spcPct val="100000"/>
              </a:lnSpc>
              <a:spcBef>
                <a:spcPct val="0"/>
              </a:spcBef>
              <a:spcAft>
                <a:spcPct val="0"/>
              </a:spcAft>
              <a:buClrTx/>
              <a:buSzTx/>
              <a:tabLst/>
              <a:defRPr/>
            </a:pPr>
            <a:r>
              <a:rPr kumimoji="0" lang="en-US" sz="1765" b="1" i="0" u="none" strike="noStrike" kern="1200" cap="none" spc="0" normalizeH="0" baseline="0" noProof="0" dirty="0">
                <a:ln>
                  <a:noFill/>
                </a:ln>
                <a:solidFill>
                  <a:prstClr val="black"/>
                </a:solidFill>
                <a:effectLst/>
                <a:uLnTx/>
                <a:uFillTx/>
                <a:latin typeface="+mn-lt"/>
                <a:ea typeface="Calibri" panose="020F0502020204030204" pitchFamily="34" charset="0"/>
                <a:cs typeface="Segoe UI Light" panose="020B0502040204020203" pitchFamily="34" charset="0"/>
              </a:rPr>
              <a:t>Internet connectivity:</a:t>
            </a:r>
            <a:r>
              <a:rPr kumimoji="0" lang="en-US" sz="1765" b="0" i="0" u="none" strike="noStrike" kern="1200" cap="none" spc="0" normalizeH="0" baseline="0" noProof="0" dirty="0">
                <a:ln>
                  <a:noFill/>
                </a:ln>
                <a:solidFill>
                  <a:prstClr val="black"/>
                </a:solidFill>
                <a:effectLst/>
                <a:uLnTx/>
                <a:uFillTx/>
                <a:latin typeface="+mn-lt"/>
                <a:ea typeface="Calibri" panose="020F0502020204030204" pitchFamily="34" charset="0"/>
                <a:cs typeface="Segoe UI Light" panose="020B0502040204020203" pitchFamily="34" charset="0"/>
              </a:rPr>
              <a:t>  </a:t>
            </a:r>
            <a:r>
              <a:rPr lang="en-US" sz="1765" dirty="0">
                <a:latin typeface="+mn-lt"/>
                <a:ea typeface="Calibri" panose="020F0502020204030204" pitchFamily="34" charset="0"/>
                <a:cs typeface="Segoe UI" panose="020B0502040204020203" pitchFamily="34" charset="0"/>
              </a:rPr>
              <a:t>You must be connected </a:t>
            </a:r>
            <a:r>
              <a:rPr kumimoji="0" lang="en-US" sz="1765" b="0" i="0" u="none" strike="noStrike" kern="1200" cap="none" spc="0" normalizeH="0" baseline="0" noProof="0" dirty="0">
                <a:ln>
                  <a:noFill/>
                </a:ln>
                <a:solidFill>
                  <a:prstClr val="black"/>
                </a:solidFill>
                <a:effectLst/>
                <a:uLnTx/>
                <a:uFillTx/>
                <a:latin typeface="+mn-lt"/>
                <a:ea typeface="Calibri" panose="020F0502020204030204" pitchFamily="34" charset="0"/>
                <a:cs typeface="Segoe UI Light" panose="020B0502040204020203" pitchFamily="34" charset="0"/>
              </a:rPr>
              <a:t>to the internet</a:t>
            </a:r>
            <a:endParaRPr kumimoji="0" lang="en-US" sz="1765" b="0" i="0" u="none" strike="noStrike" kern="1200" cap="none" spc="0" normalizeH="0" baseline="0" noProof="0" dirty="0">
              <a:ln>
                <a:noFill/>
              </a:ln>
              <a:solidFill>
                <a:prstClr val="black"/>
              </a:solidFill>
              <a:effectLst/>
              <a:uLnTx/>
              <a:uFillTx/>
              <a:latin typeface="+mn-lt"/>
              <a:cs typeface="Segoe UI Light" panose="020B0502040204020203" pitchFamily="34" charset="0"/>
            </a:endParaRPr>
          </a:p>
          <a:p>
            <a:pPr marL="0" marR="0" lvl="0" indent="0" algn="l" defTabSz="896386" rtl="0" eaLnBrk="0" fontAlgn="base" latinLnBrk="0" hangingPunct="0">
              <a:lnSpc>
                <a:spcPct val="100000"/>
              </a:lnSpc>
              <a:spcBef>
                <a:spcPct val="0"/>
              </a:spcBef>
              <a:spcAft>
                <a:spcPct val="0"/>
              </a:spcAft>
              <a:buClrTx/>
              <a:buSzTx/>
              <a:buFontTx/>
              <a:buChar char="•"/>
              <a:tabLst/>
              <a:defRPr/>
            </a:pPr>
            <a:r>
              <a:rPr kumimoji="0" lang="en-US" sz="1765" b="0" i="0" u="none" strike="noStrike" kern="1200" cap="none" spc="0" normalizeH="0" baseline="0" noProof="0" dirty="0">
                <a:ln>
                  <a:noFill/>
                </a:ln>
                <a:solidFill>
                  <a:prstClr val="black"/>
                </a:solidFill>
                <a:effectLst/>
                <a:uLnTx/>
                <a:uFillTx/>
                <a:latin typeface="+mn-lt"/>
                <a:ea typeface="Calibri" panose="020F0502020204030204" pitchFamily="34" charset="0"/>
                <a:cs typeface="Segoe UI Light" panose="020B0502040204020203" pitchFamily="34" charset="0"/>
              </a:rPr>
              <a:t> At minimum, a computer with 2-cores and 4GB RAM running one of the following version of Windows: Windows 7, </a:t>
            </a:r>
          </a:p>
          <a:p>
            <a:pPr marL="0" marR="0" lvl="0" indent="0" algn="l" defTabSz="896386" rtl="0" eaLnBrk="0" fontAlgn="base" latinLnBrk="0" hangingPunct="0">
              <a:lnSpc>
                <a:spcPct val="100000"/>
              </a:lnSpc>
              <a:spcBef>
                <a:spcPct val="0"/>
              </a:spcBef>
              <a:spcAft>
                <a:spcPct val="0"/>
              </a:spcAft>
              <a:buClrTx/>
              <a:buSzTx/>
              <a:buFontTx/>
              <a:buNone/>
              <a:tabLst/>
              <a:defRPr/>
            </a:pPr>
            <a:r>
              <a:rPr kumimoji="0" lang="en-US" sz="1765" b="0" i="0" u="none" strike="noStrike" kern="1200" cap="none" spc="0" normalizeH="0" baseline="0" noProof="0" dirty="0">
                <a:ln>
                  <a:noFill/>
                </a:ln>
                <a:solidFill>
                  <a:prstClr val="black"/>
                </a:solidFill>
                <a:effectLst/>
                <a:uLnTx/>
                <a:uFillTx/>
                <a:latin typeface="+mn-lt"/>
                <a:ea typeface="Calibri" panose="020F0502020204030204" pitchFamily="34" charset="0"/>
                <a:cs typeface="Segoe UI Light" panose="020B0502040204020203" pitchFamily="34" charset="0"/>
              </a:rPr>
              <a:t>   Windows 8, (64-bit preferred), Windows 8.1 or Windows 10 or Windows Server 2008 R2 or Windows Server 2012/R2 </a:t>
            </a:r>
            <a:endParaRPr kumimoji="0" lang="en-US" sz="1765" b="0" i="0" u="none" strike="noStrike" kern="1200" cap="none" spc="0" normalizeH="0" baseline="0" noProof="0" dirty="0">
              <a:ln>
                <a:noFill/>
              </a:ln>
              <a:solidFill>
                <a:prstClr val="black"/>
              </a:solidFill>
              <a:effectLst/>
              <a:uLnTx/>
              <a:uFillTx/>
              <a:latin typeface="+mn-lt"/>
              <a:cs typeface="Segoe UI Light" panose="020B0502040204020203" pitchFamily="34" charset="0"/>
            </a:endParaRPr>
          </a:p>
          <a:p>
            <a:pPr marL="0" marR="0" lvl="0" indent="0" algn="l" defTabSz="896386" rtl="0" eaLnBrk="0" fontAlgn="base" latinLnBrk="0" hangingPunct="0">
              <a:lnSpc>
                <a:spcPct val="100000"/>
              </a:lnSpc>
              <a:spcBef>
                <a:spcPct val="0"/>
              </a:spcBef>
              <a:spcAft>
                <a:spcPct val="0"/>
              </a:spcAft>
              <a:buClrTx/>
              <a:buSzTx/>
              <a:buFontTx/>
              <a:buChar char="•"/>
              <a:tabLst/>
              <a:defRPr/>
            </a:pPr>
            <a:r>
              <a:rPr kumimoji="0" lang="en-US" sz="1765" b="0" i="0" u="none" strike="noStrike" kern="1200" cap="none" spc="0" normalizeH="0" baseline="0" noProof="0" dirty="0">
                <a:ln>
                  <a:noFill/>
                </a:ln>
                <a:solidFill>
                  <a:prstClr val="black"/>
                </a:solidFill>
                <a:effectLst/>
                <a:uLnTx/>
                <a:uFillTx/>
                <a:latin typeface="+mn-lt"/>
                <a:ea typeface="Times New Roman" panose="02020603050405020304" pitchFamily="18" charset="0"/>
                <a:cs typeface="Segoe UI Light" panose="020B0502040204020203" pitchFamily="34" charset="0"/>
              </a:rPr>
              <a:t> Microsoft Power BI Desktop requires Internet Explorer 9 or greater</a:t>
            </a:r>
            <a:endParaRPr kumimoji="0" lang="en-US" sz="1765" b="0" i="0" u="none" strike="noStrike" kern="1200" cap="none" spc="0" normalizeH="0" baseline="0" noProof="0" dirty="0">
              <a:ln>
                <a:noFill/>
              </a:ln>
              <a:solidFill>
                <a:prstClr val="black"/>
              </a:solidFill>
              <a:effectLst/>
              <a:uLnTx/>
              <a:uFillTx/>
              <a:latin typeface="+mn-lt"/>
              <a:cs typeface="Segoe UI Light" panose="020B0502040204020203" pitchFamily="34" charset="0"/>
            </a:endParaRPr>
          </a:p>
          <a:p>
            <a:pPr marL="0" marR="0" lvl="0" indent="0" algn="l" defTabSz="896386" rtl="0" eaLnBrk="0" fontAlgn="base" latinLnBrk="0" hangingPunct="0">
              <a:lnSpc>
                <a:spcPct val="100000"/>
              </a:lnSpc>
              <a:spcBef>
                <a:spcPct val="0"/>
              </a:spcBef>
              <a:spcAft>
                <a:spcPct val="0"/>
              </a:spcAft>
              <a:buClrTx/>
              <a:buSzTx/>
              <a:buFontTx/>
              <a:buChar char="•"/>
              <a:tabLst/>
              <a:defRPr/>
            </a:pPr>
            <a:r>
              <a:rPr kumimoji="0" lang="en-US" sz="1765" b="0" i="0" u="none" strike="noStrike" kern="1200" cap="none" spc="0" normalizeH="0" baseline="0" noProof="0" dirty="0">
                <a:ln>
                  <a:noFill/>
                </a:ln>
                <a:solidFill>
                  <a:prstClr val="black"/>
                </a:solidFill>
                <a:effectLst/>
                <a:uLnTx/>
                <a:uFillTx/>
                <a:latin typeface="+mn-lt"/>
                <a:cs typeface="Segoe UI Light" panose="020B0502040204020203" pitchFamily="34" charset="0"/>
              </a:rPr>
              <a:t> Verify if you have 32bit or 64bit operating system to decide if you need to install the 32bit or 64bit applications. </a:t>
            </a:r>
          </a:p>
          <a:p>
            <a:pPr marL="896386" marR="0" lvl="2" indent="0" algn="l" defTabSz="896386" rtl="0" eaLnBrk="0" fontAlgn="base" latinLnBrk="0" hangingPunct="0">
              <a:lnSpc>
                <a:spcPct val="100000"/>
              </a:lnSpc>
              <a:spcBef>
                <a:spcPct val="0"/>
              </a:spcBef>
              <a:spcAft>
                <a:spcPct val="0"/>
              </a:spcAft>
              <a:buClrTx/>
              <a:buSzTx/>
              <a:buFont typeface="Courier New" panose="02070309020205020404" pitchFamily="49" charset="0"/>
              <a:buChar char="o"/>
              <a:tabLst/>
              <a:defRPr/>
            </a:pPr>
            <a:r>
              <a:rPr kumimoji="0" lang="en-US" sz="1765" b="0" i="0" u="none" strike="noStrike" kern="1200" cap="none" spc="0" normalizeH="0" baseline="0" noProof="0" dirty="0">
                <a:ln>
                  <a:noFill/>
                </a:ln>
                <a:solidFill>
                  <a:prstClr val="black"/>
                </a:solidFill>
                <a:effectLst/>
                <a:uLnTx/>
                <a:uFillTx/>
                <a:latin typeface="+mn-lt"/>
                <a:cs typeface="Segoe UI Light" panose="020B0502040204020203" pitchFamily="34" charset="0"/>
              </a:rPr>
              <a:t> Search for computer on your PC, right click properties for your computer</a:t>
            </a:r>
          </a:p>
          <a:p>
            <a:pPr marL="896386" marR="0" lvl="2" indent="0" algn="l" defTabSz="896386" rtl="0" eaLnBrk="0" fontAlgn="base" latinLnBrk="0" hangingPunct="0">
              <a:lnSpc>
                <a:spcPct val="100000"/>
              </a:lnSpc>
              <a:spcBef>
                <a:spcPct val="0"/>
              </a:spcBef>
              <a:spcAft>
                <a:spcPct val="0"/>
              </a:spcAft>
              <a:buClrTx/>
              <a:buSzTx/>
              <a:buFont typeface="Courier New" panose="02070309020205020404" pitchFamily="49" charset="0"/>
              <a:buChar char="o"/>
              <a:tabLst/>
              <a:defRPr/>
            </a:pPr>
            <a:r>
              <a:rPr kumimoji="0" lang="en-US" sz="1765" b="0" i="0" u="none" strike="noStrike" kern="1200" cap="none" spc="0" normalizeH="0" baseline="0" noProof="0" dirty="0">
                <a:ln>
                  <a:noFill/>
                </a:ln>
                <a:solidFill>
                  <a:prstClr val="black"/>
                </a:solidFill>
                <a:effectLst/>
                <a:uLnTx/>
                <a:uFillTx/>
                <a:latin typeface="+mn-lt"/>
                <a:cs typeface="Segoe UI Light" panose="020B0502040204020203" pitchFamily="34" charset="0"/>
              </a:rPr>
              <a:t> You will be able to identify if your operating system is 64 or 32 bit  based on “system type” as shown below</a:t>
            </a:r>
          </a:p>
          <a:p>
            <a:pPr marL="896386" marR="0" lvl="2" indent="0" algn="l" defTabSz="896386" rtl="0" eaLnBrk="0" fontAlgn="base" latinLnBrk="0" hangingPunct="0">
              <a:lnSpc>
                <a:spcPct val="100000"/>
              </a:lnSpc>
              <a:spcBef>
                <a:spcPct val="0"/>
              </a:spcBef>
              <a:spcAft>
                <a:spcPct val="0"/>
              </a:spcAft>
              <a:buClrTx/>
              <a:buSzTx/>
              <a:buFontTx/>
              <a:buNone/>
              <a:tabLst/>
              <a:defRPr/>
            </a:pPr>
            <a:endParaRPr kumimoji="0" lang="en-US" sz="1765" b="0" i="0" u="none" strike="noStrike" kern="1200" cap="none" spc="0" normalizeH="0" baseline="0" noProof="0" dirty="0">
              <a:ln>
                <a:noFill/>
              </a:ln>
              <a:solidFill>
                <a:prstClr val="black"/>
              </a:solidFill>
              <a:effectLst/>
              <a:uLnTx/>
              <a:uFillTx/>
              <a:latin typeface="+mn-lt"/>
              <a:cs typeface="Segoe UI Light" panose="020B0502040204020203" pitchFamily="34" charset="0"/>
            </a:endParaRPr>
          </a:p>
          <a:p>
            <a:pPr marR="0" lvl="0" algn="l" defTabSz="896386" rtl="0" eaLnBrk="0" fontAlgn="base" latinLnBrk="0" hangingPunct="0">
              <a:lnSpc>
                <a:spcPct val="100000"/>
              </a:lnSpc>
              <a:spcBef>
                <a:spcPct val="0"/>
              </a:spcBef>
              <a:spcAft>
                <a:spcPct val="0"/>
              </a:spcAft>
              <a:buClrTx/>
              <a:buSzTx/>
              <a:tabLst/>
              <a:defRPr/>
            </a:pPr>
            <a:r>
              <a:rPr kumimoji="0" lang="en-US" sz="1765" b="1" i="0" u="none" strike="noStrike" kern="1200" cap="none" spc="0" normalizeH="0" baseline="0" noProof="0" dirty="0">
                <a:ln>
                  <a:noFill/>
                </a:ln>
                <a:solidFill>
                  <a:prstClr val="black"/>
                </a:solidFill>
                <a:effectLst/>
                <a:uLnTx/>
                <a:uFillTx/>
                <a:latin typeface="+mn-lt"/>
                <a:cs typeface="Segoe UI Light" panose="020B0502040204020203" pitchFamily="34" charset="0"/>
              </a:rPr>
              <a:t>Download and install Power BI Desktop: </a:t>
            </a:r>
            <a:r>
              <a:rPr kumimoji="0" lang="en-US" sz="1765" b="0" i="0" u="none" strike="noStrike" kern="1200" cap="none" spc="0" normalizeH="0" baseline="0" noProof="0" dirty="0">
                <a:ln>
                  <a:noFill/>
                </a:ln>
                <a:solidFill>
                  <a:prstClr val="black"/>
                </a:solidFill>
                <a:effectLst/>
                <a:uLnTx/>
                <a:uFillTx/>
                <a:latin typeface="+mn-lt"/>
                <a:cs typeface="Segoe UI Light" panose="020B0502040204020203" pitchFamily="34" charset="0"/>
              </a:rPr>
              <a:t>Download and install Microsoft Power BI Desktop from </a:t>
            </a:r>
            <a:r>
              <a:rPr kumimoji="0" lang="en-US" sz="1765" b="0" i="0" u="none" strike="noStrike" kern="1200" cap="none" spc="0" normalizeH="0" baseline="0" noProof="0" dirty="0">
                <a:ln>
                  <a:noFill/>
                </a:ln>
                <a:solidFill>
                  <a:prstClr val="black"/>
                </a:solidFill>
                <a:effectLst/>
                <a:uLnTx/>
                <a:uFillTx/>
                <a:latin typeface="+mn-lt"/>
                <a:cs typeface="Segoe UI Light" panose="020B0502040204020203" pitchFamily="34" charset="0"/>
                <a:hlinkClick r:id="rId3"/>
              </a:rPr>
              <a:t>http://www.microsoft.com/en-us/download/details.aspx?id=45331</a:t>
            </a:r>
            <a:r>
              <a:rPr kumimoji="0" lang="en-US" sz="1765" b="0" i="0" u="sng" strike="noStrike" kern="1200" cap="none" spc="0" normalizeH="0" baseline="0" noProof="0" dirty="0">
                <a:ln>
                  <a:noFill/>
                </a:ln>
                <a:solidFill>
                  <a:srgbClr val="0000FF"/>
                </a:solidFill>
                <a:effectLst/>
                <a:uLnTx/>
                <a:uFillTx/>
                <a:latin typeface="+mn-lt"/>
                <a:cs typeface="Segoe UI Light" panose="020B0502040204020203" pitchFamily="34" charset="0"/>
              </a:rPr>
              <a:t>.</a:t>
            </a:r>
            <a:r>
              <a:rPr kumimoji="0" lang="en-US" sz="1765" b="0" i="0" u="none" strike="noStrike" kern="1200" cap="none" spc="0" normalizeH="0" baseline="0" noProof="0" dirty="0">
                <a:ln>
                  <a:noFill/>
                </a:ln>
                <a:solidFill>
                  <a:prstClr val="black"/>
                </a:solidFill>
                <a:effectLst/>
                <a:uLnTx/>
                <a:uFillTx/>
                <a:latin typeface="+mn-lt"/>
                <a:cs typeface="Segoe UI Light" panose="020B0502040204020203" pitchFamily="34" charset="0"/>
              </a:rPr>
              <a:t> Optionally, you can also install the Power BI Desktop tool from the </a:t>
            </a:r>
            <a:r>
              <a:rPr kumimoji="0" lang="en-US" sz="1765" b="1" i="0" u="none" strike="noStrike" kern="1200" cap="none" spc="0" normalizeH="0" baseline="0" noProof="0" dirty="0">
                <a:ln>
                  <a:noFill/>
                </a:ln>
                <a:solidFill>
                  <a:prstClr val="black"/>
                </a:solidFill>
                <a:effectLst/>
                <a:uLnTx/>
                <a:uFillTx/>
                <a:latin typeface="+mn-lt"/>
                <a:cs typeface="Segoe UI Light" panose="020B0502040204020203" pitchFamily="34" charset="0"/>
              </a:rPr>
              <a:t>Power BI Desktop Install</a:t>
            </a:r>
            <a:r>
              <a:rPr kumimoji="0" lang="en-US" sz="1765" b="0" i="0" u="none" strike="noStrike" kern="1200" cap="none" spc="0" normalizeH="0" baseline="0" noProof="0" dirty="0">
                <a:ln>
                  <a:noFill/>
                </a:ln>
                <a:solidFill>
                  <a:prstClr val="black"/>
                </a:solidFill>
                <a:effectLst/>
                <a:uLnTx/>
                <a:uFillTx/>
                <a:latin typeface="+mn-lt"/>
                <a:cs typeface="Segoe UI Light" panose="020B0502040204020203" pitchFamily="34" charset="0"/>
              </a:rPr>
              <a:t> folder on the flash drive that will be provided on the day of the session. Please choose appropriate 64-bit or 32-bit version depending on your platform. Microsoft Power BI Desktop is available for 32-bit (x86) and 64-bit (x64) platforms</a:t>
            </a:r>
          </a:p>
          <a:p>
            <a:pPr marL="164960" marR="0" lvl="0" indent="-164960" algn="l" defTabSz="896386" rtl="0" eaLnBrk="0" fontAlgn="base" latinLnBrk="0" hangingPunct="0">
              <a:lnSpc>
                <a:spcPct val="100000"/>
              </a:lnSpc>
              <a:spcBef>
                <a:spcPct val="0"/>
              </a:spcBef>
              <a:spcAft>
                <a:spcPct val="0"/>
              </a:spcAft>
              <a:buClrTx/>
              <a:buSzTx/>
              <a:buFontTx/>
              <a:buChar char="•"/>
              <a:tabLst/>
              <a:defRPr/>
            </a:pPr>
            <a:endParaRPr kumimoji="0" lang="en-US" sz="1770" b="0" i="0" u="none" strike="noStrike" kern="1200" cap="none" spc="0" normalizeH="0" baseline="0" noProof="0" dirty="0">
              <a:ln>
                <a:noFill/>
              </a:ln>
              <a:solidFill>
                <a:prstClr val="black"/>
              </a:solidFill>
              <a:effectLst/>
              <a:uLnTx/>
              <a:uFillTx/>
              <a:latin typeface="+mn-lt"/>
              <a:cs typeface="Segoe UI Light" panose="020B0502040204020203" pitchFamily="34" charset="0"/>
            </a:endParaRPr>
          </a:p>
          <a:p>
            <a:pPr defTabSz="896386"/>
            <a:r>
              <a:rPr lang="en-US" sz="1770" b="1" dirty="0">
                <a:latin typeface="+mn-lt"/>
                <a:ea typeface="Calibri" panose="020F0502020204030204" pitchFamily="34" charset="0"/>
                <a:cs typeface="Segoe UI" panose="020B0502040204020203" pitchFamily="34" charset="0"/>
              </a:rPr>
              <a:t>Download Class Files:</a:t>
            </a:r>
            <a:r>
              <a:rPr lang="en-US" sz="1770" dirty="0">
                <a:latin typeface="+mn-lt"/>
                <a:ea typeface="Calibri" panose="020F0502020204030204" pitchFamily="34" charset="0"/>
                <a:cs typeface="Segoe UI" panose="020B0502040204020203" pitchFamily="34" charset="0"/>
              </a:rPr>
              <a:t> </a:t>
            </a:r>
          </a:p>
          <a:p>
            <a:pPr marL="457200" lvl="0" indent="-457200" defTabSz="896386">
              <a:buFontTx/>
              <a:buChar char="•"/>
              <a:defRPr/>
            </a:pPr>
            <a:r>
              <a:rPr lang="en-US" kern="0" dirty="0">
                <a:latin typeface="+mn-lt"/>
                <a:ea typeface="Calibri" panose="020F0502020204030204" pitchFamily="34" charset="0"/>
                <a:cs typeface="Segoe UI Light" panose="020B0502040204020203" pitchFamily="34" charset="0"/>
              </a:rPr>
              <a:t>Copy Files from your USB to </a:t>
            </a:r>
            <a:r>
              <a:rPr lang="en-US" b="1" kern="0" dirty="0">
                <a:latin typeface="+mn-lt"/>
                <a:ea typeface="Calibri" panose="020F0502020204030204" pitchFamily="34" charset="0"/>
                <a:cs typeface="Segoe UI Light" panose="020B0502040204020203" pitchFamily="34" charset="0"/>
              </a:rPr>
              <a:t>C:\Power </a:t>
            </a:r>
            <a:r>
              <a:rPr lang="en-US" b="1" kern="0" dirty="0" err="1">
                <a:latin typeface="+mn-lt"/>
                <a:ea typeface="Calibri" panose="020F0502020204030204" pitchFamily="34" charset="0"/>
                <a:cs typeface="Segoe UI Light" panose="020B0502040204020203" pitchFamily="34" charset="0"/>
              </a:rPr>
              <a:t>BI_Adv_Model</a:t>
            </a:r>
            <a:r>
              <a:rPr lang="en-US" b="1" kern="0" dirty="0">
                <a:latin typeface="+mn-lt"/>
                <a:ea typeface="Calibri" panose="020F0502020204030204" pitchFamily="34" charset="0"/>
                <a:cs typeface="Segoe UI Light" panose="020B0502040204020203" pitchFamily="34" charset="0"/>
              </a:rPr>
              <a:t>\  </a:t>
            </a:r>
            <a:r>
              <a:rPr lang="en-US" sz="1600" kern="0" dirty="0">
                <a:latin typeface="+mn-lt"/>
                <a:ea typeface="Calibri" panose="020F0502020204030204" pitchFamily="34" charset="0"/>
                <a:cs typeface="Segoe UI Light" panose="020B0502040204020203" pitchFamily="34" charset="0"/>
              </a:rPr>
              <a:t> </a:t>
            </a:r>
            <a:r>
              <a:rPr lang="en-US" dirty="0">
                <a:solidFill>
                  <a:prstClr val="black"/>
                </a:solidFill>
                <a:latin typeface="+mn-lt"/>
                <a:cs typeface="Segoe UI Light" panose="020B0502040204020203" pitchFamily="34" charset="0"/>
              </a:rPr>
              <a:t>(Please return the USBs)</a:t>
            </a:r>
          </a:p>
          <a:p>
            <a:endParaRPr lang="en-US" b="1" dirty="0"/>
          </a:p>
          <a:p>
            <a:r>
              <a:rPr lang="en-US" b="1" dirty="0"/>
              <a:t>NOTE:</a:t>
            </a:r>
            <a:r>
              <a:rPr lang="en-US" dirty="0"/>
              <a:t>  This lab is using real anonymized data and is provided by </a:t>
            </a:r>
            <a:r>
              <a:rPr lang="en-US" dirty="0" err="1"/>
              <a:t>ObviEnce</a:t>
            </a:r>
            <a:r>
              <a:rPr lang="en-US" dirty="0"/>
              <a:t> LLC. Visit their site to learn about their services: </a:t>
            </a:r>
            <a:r>
              <a:rPr lang="en-US" u="sng" dirty="0">
                <a:hlinkClick r:id="rId4"/>
              </a:rPr>
              <a:t>www.obvience.com </a:t>
            </a:r>
            <a:r>
              <a:rPr lang="en-US" dirty="0">
                <a:hlinkClick r:id="rId4"/>
              </a:rPr>
              <a:t>.</a:t>
            </a:r>
            <a:r>
              <a:rPr lang="en-US" dirty="0"/>
              <a:t>   </a:t>
            </a:r>
          </a:p>
          <a:p>
            <a:r>
              <a:rPr lang="en-US" dirty="0"/>
              <a:t>This data is property of </a:t>
            </a:r>
            <a:r>
              <a:rPr lang="en-US" dirty="0" err="1"/>
              <a:t>ObviEnce</a:t>
            </a:r>
            <a:r>
              <a:rPr lang="en-US" dirty="0"/>
              <a:t> LLC and has been shared for the purpose of demonstrating PowerBI functionality with industry sample data.   Any uses of this data must include this attribution to </a:t>
            </a:r>
            <a:r>
              <a:rPr lang="en-US" dirty="0" err="1"/>
              <a:t>ObviEnce</a:t>
            </a:r>
            <a:r>
              <a:rPr lang="en-US" dirty="0"/>
              <a:t> LLC. </a:t>
            </a:r>
            <a:endParaRPr lang="en-US" kern="0" dirty="0">
              <a:ea typeface="Calibri" panose="020F0502020204030204" pitchFamily="34" charset="0"/>
              <a:cs typeface="Segoe UI" panose="020B0502040204020203" pitchFamily="34" charset="0"/>
            </a:endParaRPr>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Tree>
    <p:extLst>
      <p:ext uri="{BB962C8B-B14F-4D97-AF65-F5344CB8AC3E}">
        <p14:creationId xmlns:p14="http://schemas.microsoft.com/office/powerpoint/2010/main" val="1885942784"/>
      </p:ext>
    </p:extLst>
  </p:cSld>
  <p:clrMapOvr>
    <a:masterClrMapping/>
  </p:clrMapOvr>
  <p:transition spd="med">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Hierarchies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TextBox 2"/>
          <p:cNvSpPr txBox="1"/>
          <p:nvPr/>
        </p:nvSpPr>
        <p:spPr>
          <a:xfrm>
            <a:off x="355042" y="1672683"/>
            <a:ext cx="5491122" cy="3031599"/>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b="1" dirty="0">
                <a:gradFill>
                  <a:gsLst>
                    <a:gs pos="2917">
                      <a:schemeClr val="tx1"/>
                    </a:gs>
                    <a:gs pos="30000">
                      <a:schemeClr val="tx1"/>
                    </a:gs>
                  </a:gsLst>
                  <a:lin ang="5400000" scaled="0"/>
                </a:gradFill>
                <a:latin typeface="+mj-lt"/>
              </a:rPr>
              <a:t>Power BI generates Date hierarchies when dates are added to visuals, this allows the end user to drill from Year, Quarter, Month &amp; Day.</a:t>
            </a:r>
            <a:br>
              <a:rPr lang="en-US" sz="2400" b="1" dirty="0">
                <a:gradFill>
                  <a:gsLst>
                    <a:gs pos="2917">
                      <a:schemeClr val="tx1"/>
                    </a:gs>
                    <a:gs pos="30000">
                      <a:schemeClr val="tx1"/>
                    </a:gs>
                  </a:gsLst>
                  <a:lin ang="5400000" scaled="0"/>
                </a:gradFill>
                <a:latin typeface="+mj-lt"/>
              </a:rPr>
            </a:br>
            <a:endParaRPr lang="en-US" sz="2400" b="1" dirty="0">
              <a:gradFill>
                <a:gsLst>
                  <a:gs pos="2917">
                    <a:schemeClr val="tx1"/>
                  </a:gs>
                  <a:gs pos="30000">
                    <a:schemeClr val="tx1"/>
                  </a:gs>
                </a:gsLst>
                <a:lin ang="5400000" scaled="0"/>
              </a:gradFill>
              <a:latin typeface="+mj-lt"/>
            </a:endParaRPr>
          </a:p>
          <a:p>
            <a:pPr marL="342900" indent="-342900">
              <a:lnSpc>
                <a:spcPct val="90000"/>
              </a:lnSpc>
              <a:spcAft>
                <a:spcPts val="600"/>
              </a:spcAft>
              <a:buFont typeface="Arial" panose="020B0604020202020204" pitchFamily="34" charset="0"/>
              <a:buChar char="•"/>
            </a:pPr>
            <a:r>
              <a:rPr lang="en-US" sz="2400" b="1" dirty="0">
                <a:gradFill>
                  <a:gsLst>
                    <a:gs pos="2917">
                      <a:schemeClr val="tx1"/>
                    </a:gs>
                    <a:gs pos="30000">
                      <a:schemeClr val="tx1"/>
                    </a:gs>
                  </a:gsLst>
                  <a:lin ang="5400000" scaled="0"/>
                </a:gradFill>
                <a:latin typeface="+mj-lt"/>
              </a:rPr>
              <a:t>Users can also create custom hierarchies in the model by dragging a lower level field onto the parent.</a:t>
            </a:r>
            <a:endParaRPr lang="en-US" sz="2000" b="1" dirty="0">
              <a:solidFill>
                <a:srgbClr val="00B0F0"/>
              </a:solidFill>
            </a:endParaRPr>
          </a:p>
        </p:txBody>
      </p:sp>
      <p:pic>
        <p:nvPicPr>
          <p:cNvPr id="9" name="Picture 8"/>
          <p:cNvPicPr>
            <a:picLocks noChangeAspect="1"/>
          </p:cNvPicPr>
          <p:nvPr/>
        </p:nvPicPr>
        <p:blipFill>
          <a:blip r:embed="rId4"/>
          <a:stretch>
            <a:fillRect/>
          </a:stretch>
        </p:blipFill>
        <p:spPr>
          <a:xfrm>
            <a:off x="6955437" y="968274"/>
            <a:ext cx="2449806" cy="3097644"/>
          </a:xfrm>
          <a:prstGeom prst="rect">
            <a:avLst/>
          </a:prstGeom>
        </p:spPr>
      </p:pic>
      <p:pic>
        <p:nvPicPr>
          <p:cNvPr id="10" name="Picture 9"/>
          <p:cNvPicPr>
            <a:picLocks noChangeAspect="1"/>
          </p:cNvPicPr>
          <p:nvPr/>
        </p:nvPicPr>
        <p:blipFill>
          <a:blip r:embed="rId5"/>
          <a:stretch>
            <a:fillRect/>
          </a:stretch>
        </p:blipFill>
        <p:spPr>
          <a:xfrm>
            <a:off x="3145574" y="4964065"/>
            <a:ext cx="2535698" cy="1272562"/>
          </a:xfrm>
          <a:prstGeom prst="rect">
            <a:avLst/>
          </a:prstGeom>
        </p:spPr>
      </p:pic>
    </p:spTree>
    <p:extLst>
      <p:ext uri="{BB962C8B-B14F-4D97-AF65-F5344CB8AC3E}">
        <p14:creationId xmlns:p14="http://schemas.microsoft.com/office/powerpoint/2010/main" val="99071093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Sort By Column</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Basic Data Modeling &amp; </a:t>
            </a:r>
            <a:r>
              <a:rPr lang="en-US" sz="3600" i="1" dirty="0">
                <a:solidFill>
                  <a:prstClr val="black"/>
                </a:solidFill>
                <a:latin typeface="Segoe UI" panose="020B0502040204020203" pitchFamily="34" charset="0"/>
                <a:cs typeface="Segoe UI" panose="020B0502040204020203" pitchFamily="34" charset="0"/>
              </a:rPr>
              <a:t>Power BI Desktop </a:t>
            </a:r>
            <a:r>
              <a:rPr lang="en-US" sz="3600" dirty="0">
                <a:solidFill>
                  <a:prstClr val="black"/>
                </a:solidFill>
                <a:latin typeface="Segoe UI" panose="020B0502040204020203" pitchFamily="34" charset="0"/>
                <a:cs typeface="Segoe UI" panose="020B0502040204020203" pitchFamily="34" charset="0"/>
              </a:rPr>
              <a:t>Internals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TextBox 2"/>
          <p:cNvSpPr txBox="1"/>
          <p:nvPr/>
        </p:nvSpPr>
        <p:spPr>
          <a:xfrm>
            <a:off x="355042" y="1672683"/>
            <a:ext cx="5491122" cy="2034403"/>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b="1" dirty="0">
                <a:gradFill>
                  <a:gsLst>
                    <a:gs pos="2917">
                      <a:schemeClr val="tx1"/>
                    </a:gs>
                    <a:gs pos="30000">
                      <a:schemeClr val="tx1"/>
                    </a:gs>
                  </a:gsLst>
                  <a:lin ang="5400000" scaled="0"/>
                </a:gradFill>
                <a:latin typeface="+mj-lt"/>
              </a:rPr>
              <a:t>Enables sorting one text field by another (numeric) field</a:t>
            </a:r>
            <a:br>
              <a:rPr lang="en-US" sz="2400" b="1" dirty="0">
                <a:gradFill>
                  <a:gsLst>
                    <a:gs pos="2917">
                      <a:schemeClr val="tx1"/>
                    </a:gs>
                    <a:gs pos="30000">
                      <a:schemeClr val="tx1"/>
                    </a:gs>
                  </a:gsLst>
                  <a:lin ang="5400000" scaled="0"/>
                </a:gradFill>
                <a:latin typeface="+mj-lt"/>
              </a:rPr>
            </a:br>
            <a:endParaRPr lang="en-US" sz="2400" b="1" dirty="0">
              <a:gradFill>
                <a:gsLst>
                  <a:gs pos="2917">
                    <a:schemeClr val="tx1"/>
                  </a:gs>
                  <a:gs pos="30000">
                    <a:schemeClr val="tx1"/>
                  </a:gs>
                </a:gsLst>
                <a:lin ang="5400000" scaled="0"/>
              </a:gradFill>
              <a:latin typeface="+mj-lt"/>
            </a:endParaRPr>
          </a:p>
          <a:p>
            <a:pPr marL="342900" indent="-342900">
              <a:lnSpc>
                <a:spcPct val="90000"/>
              </a:lnSpc>
              <a:spcAft>
                <a:spcPts val="600"/>
              </a:spcAft>
              <a:buFont typeface="Arial" panose="020B0604020202020204" pitchFamily="34" charset="0"/>
              <a:buChar char="•"/>
            </a:pPr>
            <a:r>
              <a:rPr lang="en-US" sz="2400" b="1" dirty="0">
                <a:gradFill>
                  <a:gsLst>
                    <a:gs pos="2917">
                      <a:schemeClr val="tx1"/>
                    </a:gs>
                    <a:gs pos="30000">
                      <a:schemeClr val="tx1"/>
                    </a:gs>
                  </a:gsLst>
                  <a:lin ang="5400000" scaled="0"/>
                </a:gradFill>
                <a:latin typeface="+mj-lt"/>
              </a:rPr>
              <a:t>Both columns must have the same number of distinct values</a:t>
            </a:r>
            <a:endParaRPr lang="en-US" sz="2000" b="1" dirty="0">
              <a:solidFill>
                <a:srgbClr val="00B0F0"/>
              </a:solidFill>
            </a:endParaRPr>
          </a:p>
        </p:txBody>
      </p:sp>
      <p:pic>
        <p:nvPicPr>
          <p:cNvPr id="5" name="Picture 4"/>
          <p:cNvPicPr>
            <a:picLocks noChangeAspect="1"/>
          </p:cNvPicPr>
          <p:nvPr/>
        </p:nvPicPr>
        <p:blipFill>
          <a:blip r:embed="rId4"/>
          <a:stretch>
            <a:fillRect/>
          </a:stretch>
        </p:blipFill>
        <p:spPr>
          <a:xfrm>
            <a:off x="7574533" y="1781885"/>
            <a:ext cx="3098959" cy="2813195"/>
          </a:xfrm>
          <a:prstGeom prst="rect">
            <a:avLst/>
          </a:prstGeom>
        </p:spPr>
      </p:pic>
      <p:sp>
        <p:nvSpPr>
          <p:cNvPr id="11" name="Rectangle 10"/>
          <p:cNvSpPr/>
          <p:nvPr/>
        </p:nvSpPr>
        <p:spPr bwMode="auto">
          <a:xfrm>
            <a:off x="8429863" y="1957338"/>
            <a:ext cx="519265" cy="785861"/>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31155497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98548" y="1805928"/>
            <a:ext cx="10142452" cy="2486671"/>
          </a:xfrm>
        </p:spPr>
        <p:txBody>
          <a:bodyPr>
            <a:normAutofit/>
          </a:bodyPr>
          <a:lstStyle/>
          <a:p>
            <a:r>
              <a:rPr lang="en-US" sz="6600" b="1" dirty="0">
                <a:solidFill>
                  <a:schemeClr val="tx1"/>
                </a:solidFill>
              </a:rPr>
              <a:t>Module 3 Lab</a:t>
            </a:r>
          </a:p>
          <a:p>
            <a:r>
              <a:rPr lang="en-US" sz="4800" b="1" dirty="0">
                <a:solidFill>
                  <a:schemeClr val="tx1"/>
                </a:solidFill>
              </a:rPr>
              <a:t>Creating Relationships</a:t>
            </a:r>
          </a:p>
        </p:txBody>
      </p:sp>
    </p:spTree>
    <p:extLst>
      <p:ext uri="{BB962C8B-B14F-4D97-AF65-F5344CB8AC3E}">
        <p14:creationId xmlns:p14="http://schemas.microsoft.com/office/powerpoint/2010/main" val="4079159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268E0-5AED-407F-92AB-665B9DB82667}"/>
              </a:ext>
            </a:extLst>
          </p:cNvPr>
          <p:cNvSpPr>
            <a:spLocks noGrp="1"/>
          </p:cNvSpPr>
          <p:nvPr>
            <p:ph type="title"/>
          </p:nvPr>
        </p:nvSpPr>
        <p:spPr/>
        <p:txBody>
          <a:bodyPr>
            <a:normAutofit fontScale="90000"/>
          </a:bodyPr>
          <a:lstStyle/>
          <a:p>
            <a:r>
              <a:rPr lang="en-US" dirty="0"/>
              <a:t>Module 3 Lab – Quick Prep</a:t>
            </a:r>
          </a:p>
        </p:txBody>
      </p:sp>
      <p:sp>
        <p:nvSpPr>
          <p:cNvPr id="4" name="Rectangle 3"/>
          <p:cNvSpPr/>
          <p:nvPr/>
        </p:nvSpPr>
        <p:spPr>
          <a:xfrm>
            <a:off x="418709" y="1243786"/>
            <a:ext cx="11354582" cy="2677656"/>
          </a:xfrm>
          <a:prstGeom prst="rect">
            <a:avLst/>
          </a:prstGeom>
        </p:spPr>
        <p:txBody>
          <a:bodyPr wrap="square">
            <a:spAutoFit/>
          </a:bodyPr>
          <a:lstStyle/>
          <a:p>
            <a:pPr marL="457200" indent="-457200">
              <a:buAutoNum type="arabicPeriod"/>
            </a:pPr>
            <a:r>
              <a:rPr lang="en-US" sz="2800" dirty="0">
                <a:gradFill>
                  <a:gsLst>
                    <a:gs pos="1250">
                      <a:schemeClr val="tx1"/>
                    </a:gs>
                    <a:gs pos="100000">
                      <a:schemeClr val="tx1"/>
                    </a:gs>
                  </a:gsLst>
                  <a:lin ang="5400000" scaled="0"/>
                </a:gradFill>
              </a:rPr>
              <a:t>Open up the file </a:t>
            </a:r>
            <a:r>
              <a:rPr lang="en-US" sz="2800" b="1" dirty="0">
                <a:gradFill>
                  <a:gsLst>
                    <a:gs pos="1250">
                      <a:schemeClr val="tx1"/>
                    </a:gs>
                    <a:gs pos="100000">
                      <a:schemeClr val="tx1"/>
                    </a:gs>
                  </a:gsLst>
                  <a:lin ang="5400000" scaled="0"/>
                </a:gradFill>
              </a:rPr>
              <a:t>Student Modeling Pre-</a:t>
            </a:r>
            <a:r>
              <a:rPr lang="en-US" sz="2800" b="1" dirty="0" err="1">
                <a:gradFill>
                  <a:gsLst>
                    <a:gs pos="1250">
                      <a:schemeClr val="tx1"/>
                    </a:gs>
                    <a:gs pos="100000">
                      <a:schemeClr val="tx1"/>
                    </a:gs>
                  </a:gsLst>
                  <a:lin ang="5400000" scaled="0"/>
                </a:gradFill>
              </a:rPr>
              <a:t>class.pbix</a:t>
            </a:r>
            <a:endParaRPr lang="en-US" sz="2800" b="1" dirty="0">
              <a:gradFill>
                <a:gsLst>
                  <a:gs pos="1250">
                    <a:schemeClr val="tx1"/>
                  </a:gs>
                  <a:gs pos="100000">
                    <a:schemeClr val="tx1"/>
                  </a:gs>
                </a:gsLst>
                <a:lin ang="5400000" scaled="0"/>
              </a:gradFill>
            </a:endParaRPr>
          </a:p>
          <a:p>
            <a:pPr marL="457200" indent="-457200">
              <a:buAutoNum type="arabicPeriod"/>
            </a:pPr>
            <a:endParaRPr lang="en-US" sz="2800" b="1" dirty="0">
              <a:gradFill>
                <a:gsLst>
                  <a:gs pos="1250">
                    <a:schemeClr val="tx1"/>
                  </a:gs>
                  <a:gs pos="100000">
                    <a:schemeClr val="tx1"/>
                  </a:gs>
                </a:gsLst>
                <a:lin ang="5400000" scaled="0"/>
              </a:gradFill>
            </a:endParaRPr>
          </a:p>
          <a:p>
            <a:pPr marL="457200" indent="-457200">
              <a:buAutoNum type="arabicPeriod"/>
            </a:pPr>
            <a:r>
              <a:rPr lang="en-US" sz="2800" b="1" dirty="0">
                <a:gradFill>
                  <a:gsLst>
                    <a:gs pos="1250">
                      <a:schemeClr val="tx1"/>
                    </a:gs>
                    <a:gs pos="100000">
                      <a:schemeClr val="tx1"/>
                    </a:gs>
                  </a:gsLst>
                  <a:lin ang="5400000" scaled="0"/>
                </a:gradFill>
              </a:rPr>
              <a:t>Open the Query Editor </a:t>
            </a:r>
          </a:p>
          <a:p>
            <a:pPr marL="457200" indent="-457200">
              <a:buAutoNum type="arabicPeriod"/>
            </a:pPr>
            <a:endParaRPr lang="en-US" sz="2800" b="1" dirty="0">
              <a:gradFill>
                <a:gsLst>
                  <a:gs pos="1250">
                    <a:schemeClr val="tx1"/>
                  </a:gs>
                  <a:gs pos="100000">
                    <a:schemeClr val="tx1"/>
                  </a:gs>
                </a:gsLst>
                <a:lin ang="5400000" scaled="0"/>
              </a:gradFill>
            </a:endParaRPr>
          </a:p>
          <a:p>
            <a:pPr marL="457200" indent="-457200">
              <a:buAutoNum type="arabicPeriod"/>
            </a:pPr>
            <a:r>
              <a:rPr lang="en-US" sz="2800" b="1" dirty="0">
                <a:gradFill>
                  <a:gsLst>
                    <a:gs pos="1250">
                      <a:schemeClr val="tx1"/>
                    </a:gs>
                    <a:gs pos="100000">
                      <a:schemeClr val="tx1"/>
                    </a:gs>
                  </a:gsLst>
                  <a:lin ang="5400000" scaled="0"/>
                </a:gradFill>
              </a:rPr>
              <a:t>Change the </a:t>
            </a:r>
            <a:r>
              <a:rPr lang="en-US" sz="2800" b="1" dirty="0" err="1">
                <a:gradFill>
                  <a:gsLst>
                    <a:gs pos="1250">
                      <a:schemeClr val="tx1"/>
                    </a:gs>
                    <a:gs pos="100000">
                      <a:schemeClr val="tx1"/>
                    </a:gs>
                  </a:gsLst>
                  <a:lin ang="5400000" scaled="0"/>
                </a:gradFill>
              </a:rPr>
              <a:t>FullPath</a:t>
            </a:r>
            <a:r>
              <a:rPr lang="en-US" sz="2800" b="1" dirty="0">
                <a:gradFill>
                  <a:gsLst>
                    <a:gs pos="1250">
                      <a:schemeClr val="tx1"/>
                    </a:gs>
                    <a:gs pos="100000">
                      <a:schemeClr val="tx1"/>
                    </a:gs>
                  </a:gsLst>
                  <a:lin ang="5400000" scaled="0"/>
                </a:gradFill>
              </a:rPr>
              <a:t> parameter to the location of </a:t>
            </a:r>
            <a:r>
              <a:rPr lang="en-US" sz="2800" b="1" dirty="0" err="1">
                <a:gradFill>
                  <a:gsLst>
                    <a:gs pos="1250">
                      <a:schemeClr val="tx1"/>
                    </a:gs>
                    <a:gs pos="100000">
                      <a:schemeClr val="tx1"/>
                    </a:gs>
                  </a:gsLst>
                  <a:lin ang="5400000" scaled="0"/>
                </a:gradFill>
              </a:rPr>
              <a:t>VanArsdel_Actuals</a:t>
            </a:r>
            <a:r>
              <a:rPr lang="en-US" sz="2800" b="1" dirty="0">
                <a:gradFill>
                  <a:gsLst>
                    <a:gs pos="1250">
                      <a:schemeClr val="tx1"/>
                    </a:gs>
                    <a:gs pos="100000">
                      <a:schemeClr val="tx1"/>
                    </a:gs>
                  </a:gsLst>
                  <a:lin ang="5400000" scaled="0"/>
                </a:gradFill>
              </a:rPr>
              <a:t> file</a:t>
            </a:r>
          </a:p>
          <a:p>
            <a:pPr marL="457200" indent="-457200">
              <a:buAutoNum type="arabicPeriod"/>
            </a:pPr>
            <a:endParaRPr lang="en-US" sz="2800" b="1" dirty="0">
              <a:gradFill>
                <a:gsLst>
                  <a:gs pos="1250">
                    <a:schemeClr val="tx1"/>
                  </a:gs>
                  <a:gs pos="100000">
                    <a:schemeClr val="tx1"/>
                  </a:gs>
                </a:gsLst>
                <a:lin ang="5400000" scaled="0"/>
              </a:gradFill>
            </a:endParaRPr>
          </a:p>
        </p:txBody>
      </p:sp>
    </p:spTree>
    <p:extLst>
      <p:ext uri="{BB962C8B-B14F-4D97-AF65-F5344CB8AC3E}">
        <p14:creationId xmlns:p14="http://schemas.microsoft.com/office/powerpoint/2010/main" val="366408412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DBA3E-448D-422D-AFF8-085A8341DED9}"/>
              </a:ext>
            </a:extLst>
          </p:cNvPr>
          <p:cNvSpPr>
            <a:spLocks noGrp="1"/>
          </p:cNvSpPr>
          <p:nvPr>
            <p:ph type="title"/>
          </p:nvPr>
        </p:nvSpPr>
        <p:spPr/>
        <p:txBody>
          <a:bodyPr>
            <a:normAutofit fontScale="90000"/>
          </a:bodyPr>
          <a:lstStyle/>
          <a:p>
            <a:r>
              <a:rPr lang="en-US" dirty="0"/>
              <a:t>Module 3 Lab – Relationships</a:t>
            </a:r>
          </a:p>
        </p:txBody>
      </p:sp>
      <p:sp>
        <p:nvSpPr>
          <p:cNvPr id="3" name="Text Placeholder 2">
            <a:extLst>
              <a:ext uri="{FF2B5EF4-FFF2-40B4-BE49-F238E27FC236}">
                <a16:creationId xmlns:a16="http://schemas.microsoft.com/office/drawing/2014/main" id="{2D199B2F-C266-4121-9408-DEB45691B3CE}"/>
              </a:ext>
            </a:extLst>
          </p:cNvPr>
          <p:cNvSpPr>
            <a:spLocks noGrp="1"/>
          </p:cNvSpPr>
          <p:nvPr>
            <p:ph type="body" sz="quarter" idx="13"/>
          </p:nvPr>
        </p:nvSpPr>
        <p:spPr/>
        <p:txBody>
          <a:bodyPr/>
          <a:lstStyle/>
          <a:p>
            <a:pPr marL="457200" indent="-457200">
              <a:buAutoNum type="arabicPeriod"/>
            </a:pPr>
            <a:r>
              <a:rPr lang="en-US" dirty="0">
                <a:gradFill>
                  <a:gsLst>
                    <a:gs pos="1250">
                      <a:schemeClr val="tx1"/>
                    </a:gs>
                    <a:gs pos="100000">
                      <a:schemeClr val="tx1"/>
                    </a:gs>
                  </a:gsLst>
                  <a:lin ang="5400000" scaled="0"/>
                </a:gradFill>
              </a:rPr>
              <a:t>Create the relationships between the tables!</a:t>
            </a:r>
          </a:p>
          <a:p>
            <a:pPr lvl="1"/>
            <a:r>
              <a:rPr lang="en-US" dirty="0">
                <a:gradFill>
                  <a:gsLst>
                    <a:gs pos="1250">
                      <a:schemeClr val="tx1"/>
                    </a:gs>
                    <a:gs pos="100000">
                      <a:schemeClr val="tx1"/>
                    </a:gs>
                  </a:gsLst>
                  <a:lin ang="5400000" scaled="0"/>
                </a:gradFill>
              </a:rPr>
              <a:t>HINT: You may need to preview some of the tables to see what is in them</a:t>
            </a:r>
          </a:p>
          <a:p>
            <a:pPr lvl="1"/>
            <a:endParaRPr lang="en-US" sz="2800" dirty="0">
              <a:gradFill>
                <a:gsLst>
                  <a:gs pos="1250">
                    <a:schemeClr val="tx1"/>
                  </a:gs>
                  <a:gs pos="100000">
                    <a:schemeClr val="tx1"/>
                  </a:gs>
                </a:gsLst>
                <a:lin ang="5400000" scaled="0"/>
              </a:gradFill>
            </a:endParaRPr>
          </a:p>
          <a:p>
            <a:pPr lvl="1"/>
            <a:r>
              <a:rPr lang="en-US" sz="2800" dirty="0">
                <a:gradFill>
                  <a:gsLst>
                    <a:gs pos="1250">
                      <a:schemeClr val="tx1"/>
                    </a:gs>
                    <a:gs pos="100000">
                      <a:schemeClr val="tx1"/>
                    </a:gs>
                  </a:gsLst>
                  <a:lin ang="5400000" scaled="0"/>
                </a:gradFill>
              </a:rPr>
              <a:t>Think about: What sort of data model are you creating?</a:t>
            </a:r>
          </a:p>
          <a:p>
            <a:pPr lvl="1"/>
            <a:endParaRPr lang="en-US" sz="2800" dirty="0">
              <a:gradFill>
                <a:gsLst>
                  <a:gs pos="1250">
                    <a:schemeClr val="tx1"/>
                  </a:gs>
                  <a:gs pos="100000">
                    <a:schemeClr val="tx1"/>
                  </a:gs>
                </a:gsLst>
                <a:lin ang="5400000" scaled="0"/>
              </a:gradFill>
            </a:endParaRPr>
          </a:p>
          <a:p>
            <a:pPr lvl="1"/>
            <a:r>
              <a:rPr lang="en-US" sz="2800" dirty="0">
                <a:gradFill>
                  <a:gsLst>
                    <a:gs pos="1250">
                      <a:schemeClr val="tx1"/>
                    </a:gs>
                    <a:gs pos="100000">
                      <a:schemeClr val="tx1"/>
                    </a:gs>
                  </a:gsLst>
                  <a:lin ang="5400000" scaled="0"/>
                </a:gradFill>
              </a:rPr>
              <a:t>Star Schema</a:t>
            </a:r>
          </a:p>
          <a:p>
            <a:endParaRPr lang="en-US" dirty="0"/>
          </a:p>
        </p:txBody>
      </p:sp>
    </p:spTree>
    <p:extLst>
      <p:ext uri="{BB962C8B-B14F-4D97-AF65-F5344CB8AC3E}">
        <p14:creationId xmlns:p14="http://schemas.microsoft.com/office/powerpoint/2010/main" val="338126054"/>
      </p:ext>
    </p:extLst>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31833" y="1185026"/>
            <a:ext cx="11037454" cy="5004447"/>
          </a:xfrm>
          <a:prstGeom prst="rect">
            <a:avLst/>
          </a:prstGeom>
        </p:spPr>
        <p:txBody>
          <a:bodyPr wrap="square">
            <a:spAutoFit/>
          </a:bodyPr>
          <a:lstStyle/>
          <a:p>
            <a:pPr marL="457200" indent="-457200">
              <a:lnSpc>
                <a:spcPct val="120000"/>
              </a:lnSpc>
              <a:spcAft>
                <a:spcPts val="1800"/>
              </a:spcAft>
              <a:buFont typeface="+mj-lt"/>
              <a:buAutoNum type="arabicPeriod"/>
            </a:pPr>
            <a:r>
              <a:rPr lang="en-US" sz="2400" dirty="0">
                <a:solidFill>
                  <a:schemeClr val="tx1">
                    <a:lumMod val="50000"/>
                  </a:schemeClr>
                </a:solidFill>
              </a:rPr>
              <a:t>What is a </a:t>
            </a:r>
            <a:r>
              <a:rPr lang="en-US" sz="2400" i="1" dirty="0">
                <a:solidFill>
                  <a:schemeClr val="tx1">
                    <a:lumMod val="50000"/>
                  </a:schemeClr>
                </a:solidFill>
              </a:rPr>
              <a:t>data model</a:t>
            </a:r>
            <a:r>
              <a:rPr lang="en-US" sz="2400" dirty="0">
                <a:solidFill>
                  <a:schemeClr val="tx1">
                    <a:lumMod val="50000"/>
                  </a:schemeClr>
                </a:solidFill>
              </a:rPr>
              <a:t> in the context of Power BI?</a:t>
            </a:r>
          </a:p>
          <a:p>
            <a:pPr marL="457200" indent="-457200">
              <a:lnSpc>
                <a:spcPct val="120000"/>
              </a:lnSpc>
              <a:spcAft>
                <a:spcPts val="1800"/>
              </a:spcAft>
              <a:buFont typeface="+mj-lt"/>
              <a:buAutoNum type="arabicPeriod"/>
            </a:pPr>
            <a:r>
              <a:rPr lang="en-US" sz="2400" dirty="0">
                <a:solidFill>
                  <a:schemeClr val="tx1">
                    <a:lumMod val="50000"/>
                  </a:schemeClr>
                </a:solidFill>
              </a:rPr>
              <a:t>What are some advantages of a star schema over a flat or denormalized model?</a:t>
            </a:r>
          </a:p>
          <a:p>
            <a:pPr marL="457200" indent="-457200">
              <a:lnSpc>
                <a:spcPct val="120000"/>
              </a:lnSpc>
              <a:spcAft>
                <a:spcPts val="1800"/>
              </a:spcAft>
              <a:buFont typeface="+mj-lt"/>
              <a:buAutoNum type="arabicPeriod"/>
            </a:pPr>
            <a:r>
              <a:rPr lang="en-US" sz="2400" dirty="0">
                <a:solidFill>
                  <a:schemeClr val="tx1">
                    <a:lumMod val="50000"/>
                  </a:schemeClr>
                </a:solidFill>
              </a:rPr>
              <a:t>How might you improve the performance of a Power BI model?</a:t>
            </a:r>
          </a:p>
          <a:p>
            <a:pPr marL="457200" indent="-457200">
              <a:lnSpc>
                <a:spcPct val="120000"/>
              </a:lnSpc>
              <a:spcAft>
                <a:spcPts val="1800"/>
              </a:spcAft>
              <a:buFont typeface="+mj-lt"/>
              <a:buAutoNum type="arabicPeriod"/>
            </a:pPr>
            <a:r>
              <a:rPr lang="en-US" sz="2400" dirty="0">
                <a:solidFill>
                  <a:schemeClr val="tx1">
                    <a:lumMod val="50000"/>
                  </a:schemeClr>
                </a:solidFill>
              </a:rPr>
              <a:t>How does Power BI store DateTime information? What are some consequences of this?</a:t>
            </a:r>
          </a:p>
          <a:p>
            <a:pPr marL="457200" indent="-457200">
              <a:lnSpc>
                <a:spcPct val="120000"/>
              </a:lnSpc>
              <a:buFont typeface="+mj-lt"/>
              <a:buAutoNum type="arabicPeriod"/>
            </a:pPr>
            <a:endParaRPr lang="en-US" sz="2400" dirty="0">
              <a:solidFill>
                <a:schemeClr val="tx1">
                  <a:lumMod val="50000"/>
                </a:schemeClr>
              </a:solidFill>
            </a:endParaRPr>
          </a:p>
          <a:p>
            <a:pPr marL="342900" indent="-342900">
              <a:lnSpc>
                <a:spcPct val="120000"/>
              </a:lnSpc>
              <a:buFont typeface="Arial" panose="020B0604020202020204" pitchFamily="34" charset="0"/>
              <a:buChar char="•"/>
            </a:pPr>
            <a:endParaRPr lang="en-US" sz="2400" dirty="0">
              <a:solidFill>
                <a:schemeClr val="tx1">
                  <a:lumMod val="50000"/>
                </a:schemeClr>
              </a:solidFill>
            </a:endParaRPr>
          </a:p>
          <a:p>
            <a:pPr>
              <a:lnSpc>
                <a:spcPct val="120000"/>
              </a:lnSpc>
            </a:pPr>
            <a:endParaRPr lang="en-US" sz="2400" dirty="0">
              <a:solidFill>
                <a:schemeClr val="tx1">
                  <a:lumMod val="50000"/>
                </a:schemeClr>
              </a:solidFill>
            </a:endParaRP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KNOWLEDGE CHECK Module 3</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Tree>
    <p:extLst>
      <p:ext uri="{BB962C8B-B14F-4D97-AF65-F5344CB8AC3E}">
        <p14:creationId xmlns:p14="http://schemas.microsoft.com/office/powerpoint/2010/main" val="79347814"/>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2084175"/>
            <a:ext cx="9860673" cy="4247317"/>
          </a:xfrm>
        </p:spPr>
        <p:txBody>
          <a:bodyPr/>
          <a:lstStyle/>
          <a:p>
            <a:r>
              <a:rPr lang="en-US" sz="6600" b="1" dirty="0">
                <a:solidFill>
                  <a:schemeClr val="tx1"/>
                </a:solidFill>
              </a:rPr>
              <a:t>Module 4</a:t>
            </a:r>
          </a:p>
          <a:p>
            <a:r>
              <a:rPr lang="en-US" sz="6600" b="1" dirty="0">
                <a:solidFill>
                  <a:schemeClr val="tx1"/>
                </a:solidFill>
              </a:rPr>
              <a:t>DAX </a:t>
            </a:r>
            <a:r>
              <a:rPr lang="en-US" sz="6600" b="1" kern="0" dirty="0">
                <a:solidFill>
                  <a:schemeClr val="tx1"/>
                </a:solidFill>
              </a:rPr>
              <a:t>Calculated Columns &amp; Measures</a:t>
            </a:r>
          </a:p>
          <a:p>
            <a:endParaRPr lang="en-US" sz="6600" b="1" i="1" dirty="0">
              <a:solidFill>
                <a:schemeClr val="tx1"/>
              </a:solidFill>
            </a:endParaRPr>
          </a:p>
        </p:txBody>
      </p:sp>
    </p:spTree>
    <p:extLst>
      <p:ext uri="{BB962C8B-B14F-4D97-AF65-F5344CB8AC3E}">
        <p14:creationId xmlns:p14="http://schemas.microsoft.com/office/powerpoint/2010/main" val="62293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MODULE 4 OBJECTIVE </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5" name="Rectangle 4"/>
          <p:cNvSpPr/>
          <p:nvPr/>
        </p:nvSpPr>
        <p:spPr>
          <a:xfrm>
            <a:off x="231833" y="1185026"/>
            <a:ext cx="11037454" cy="2505751"/>
          </a:xfrm>
          <a:prstGeom prst="rect">
            <a:avLst/>
          </a:prstGeom>
        </p:spPr>
        <p:txBody>
          <a:bodyPr wrap="square">
            <a:spAutoFit/>
          </a:bodyPr>
          <a:lstStyle/>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differences between calculated columns and measures (uses, evaluation, performance, etc.)</a:t>
            </a:r>
          </a:p>
          <a:p>
            <a:pPr marL="342900" indent="-342900">
              <a:lnSpc>
                <a:spcPct val="120000"/>
              </a:lnSpc>
              <a:buFont typeface="Arial" panose="020B0604020202020204" pitchFamily="34" charset="0"/>
              <a:buChar char="•"/>
            </a:pPr>
            <a:r>
              <a:rPr lang="en-US" sz="2400" dirty="0">
                <a:solidFill>
                  <a:schemeClr val="tx1">
                    <a:lumMod val="50000"/>
                  </a:schemeClr>
                </a:solidFill>
              </a:rPr>
              <a:t>What is DAX</a:t>
            </a:r>
          </a:p>
          <a:p>
            <a:pPr marL="800100" lvl="1" indent="-342900">
              <a:lnSpc>
                <a:spcPct val="120000"/>
              </a:lnSpc>
              <a:buFont typeface="Arial" panose="020B0604020202020204" pitchFamily="34" charset="0"/>
              <a:buChar char="•"/>
            </a:pPr>
            <a:endParaRPr lang="en-US" sz="2400" dirty="0">
              <a:solidFill>
                <a:schemeClr val="tx1">
                  <a:lumMod val="50000"/>
                </a:schemeClr>
              </a:solidFill>
            </a:endParaRPr>
          </a:p>
          <a:p>
            <a:pPr>
              <a:lnSpc>
                <a:spcPct val="120000"/>
              </a:lnSpc>
            </a:pPr>
            <a:endParaRPr lang="en-US" sz="2400" dirty="0">
              <a:solidFill>
                <a:schemeClr val="tx1">
                  <a:lumMod val="50000"/>
                </a:schemeClr>
              </a:solidFill>
            </a:endParaRPr>
          </a:p>
        </p:txBody>
      </p:sp>
    </p:spTree>
    <p:extLst>
      <p:ext uri="{BB962C8B-B14F-4D97-AF65-F5344CB8AC3E}">
        <p14:creationId xmlns:p14="http://schemas.microsoft.com/office/powerpoint/2010/main" val="4072135908"/>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Level Set</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5" name="Rectangle 4"/>
          <p:cNvSpPr/>
          <p:nvPr/>
        </p:nvSpPr>
        <p:spPr>
          <a:xfrm>
            <a:off x="231833" y="1185026"/>
            <a:ext cx="11037454" cy="5022914"/>
          </a:xfrm>
          <a:prstGeom prst="rect">
            <a:avLst/>
          </a:prstGeom>
        </p:spPr>
        <p:txBody>
          <a:bodyPr wrap="square">
            <a:spAutoFit/>
          </a:bodyPr>
          <a:lstStyle/>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DAX looks similar to Excel functions but they have key differences</a:t>
            </a:r>
          </a:p>
          <a:p>
            <a:pPr marL="342900" indent="-342900">
              <a:lnSpc>
                <a:spcPct val="120000"/>
              </a:lnSpc>
              <a:spcAft>
                <a:spcPts val="1800"/>
              </a:spcAft>
              <a:buFont typeface="Arial" panose="020B0604020202020204" pitchFamily="34" charset="0"/>
              <a:buChar char="•"/>
            </a:pPr>
            <a:endParaRPr lang="en-US" sz="2400" dirty="0">
              <a:solidFill>
                <a:schemeClr val="tx1">
                  <a:lumMod val="50000"/>
                </a:schemeClr>
              </a:solidFill>
            </a:endParaRP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DAX is a very deep and elegant…</a:t>
            </a:r>
          </a:p>
          <a:p>
            <a:pPr marL="342900" indent="-342900">
              <a:lnSpc>
                <a:spcPct val="120000"/>
              </a:lnSpc>
              <a:spcAft>
                <a:spcPts val="1800"/>
              </a:spcAft>
              <a:buFont typeface="Arial" panose="020B0604020202020204" pitchFamily="34" charset="0"/>
              <a:buChar char="•"/>
            </a:pPr>
            <a:endParaRPr lang="en-US" sz="2400" dirty="0">
              <a:solidFill>
                <a:schemeClr val="tx1">
                  <a:lumMod val="50000"/>
                </a:schemeClr>
              </a:solidFill>
            </a:endParaRP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This class provides a solid base in DAX, but don’t expect to leave being able to write the most complex DAX patterns--they take practice.</a:t>
            </a:r>
          </a:p>
          <a:p>
            <a:pPr marL="342900" indent="-342900">
              <a:lnSpc>
                <a:spcPct val="120000"/>
              </a:lnSpc>
              <a:spcAft>
                <a:spcPts val="1800"/>
              </a:spcAft>
              <a:buFont typeface="Arial" panose="020B0604020202020204" pitchFamily="34" charset="0"/>
              <a:buChar char="•"/>
            </a:pPr>
            <a:endParaRPr lang="en-US" sz="2400" dirty="0">
              <a:solidFill>
                <a:schemeClr val="tx1">
                  <a:lumMod val="50000"/>
                </a:schemeClr>
              </a:solidFill>
            </a:endParaRPr>
          </a:p>
          <a:p>
            <a:pPr>
              <a:lnSpc>
                <a:spcPct val="120000"/>
              </a:lnSpc>
            </a:pPr>
            <a:endParaRPr lang="en-US" sz="2400" dirty="0">
              <a:solidFill>
                <a:schemeClr val="tx1">
                  <a:lumMod val="50000"/>
                </a:schemeClr>
              </a:solidFill>
            </a:endParaRPr>
          </a:p>
        </p:txBody>
      </p:sp>
    </p:spTree>
    <p:extLst>
      <p:ext uri="{BB962C8B-B14F-4D97-AF65-F5344CB8AC3E}">
        <p14:creationId xmlns:p14="http://schemas.microsoft.com/office/powerpoint/2010/main" val="450816189"/>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FDF36-458E-4FD9-B020-CBC5520500B1}"/>
              </a:ext>
            </a:extLst>
          </p:cNvPr>
          <p:cNvSpPr>
            <a:spLocks noGrp="1"/>
          </p:cNvSpPr>
          <p:nvPr>
            <p:ph type="title"/>
          </p:nvPr>
        </p:nvSpPr>
        <p:spPr/>
        <p:txBody>
          <a:bodyPr>
            <a:normAutofit fontScale="90000"/>
          </a:bodyPr>
          <a:lstStyle/>
          <a:p>
            <a:r>
              <a:rPr lang="en-US" dirty="0"/>
              <a:t>Module 4 - DAX Foundations</a:t>
            </a:r>
          </a:p>
        </p:txBody>
      </p:sp>
      <p:sp>
        <p:nvSpPr>
          <p:cNvPr id="3" name="Text Placeholder 2">
            <a:extLst>
              <a:ext uri="{FF2B5EF4-FFF2-40B4-BE49-F238E27FC236}">
                <a16:creationId xmlns:a16="http://schemas.microsoft.com/office/drawing/2014/main" id="{FC4FCCDF-8635-4C19-8BE2-1F9963B2200D}"/>
              </a:ext>
            </a:extLst>
          </p:cNvPr>
          <p:cNvSpPr>
            <a:spLocks noGrp="1"/>
          </p:cNvSpPr>
          <p:nvPr>
            <p:ph type="body" sz="quarter" idx="13"/>
          </p:nvPr>
        </p:nvSpPr>
        <p:spPr/>
        <p:txBody>
          <a:bodyPr/>
          <a:lstStyle/>
          <a:p>
            <a:r>
              <a:rPr lang="en-US" dirty="0"/>
              <a:t>What is DAX?</a:t>
            </a:r>
          </a:p>
          <a:p>
            <a:pPr lvl="1"/>
            <a:r>
              <a:rPr lang="en-US" dirty="0"/>
              <a:t>Functional language used in Power BI &amp; Power Pivot to create intelligent values from a Data Model</a:t>
            </a:r>
            <a:br>
              <a:rPr lang="en-US" dirty="0"/>
            </a:br>
            <a:endParaRPr lang="en-US" dirty="0"/>
          </a:p>
          <a:p>
            <a:pPr lvl="1"/>
            <a:r>
              <a:rPr lang="en-US" dirty="0"/>
              <a:t>Compute values over columns in tables</a:t>
            </a:r>
            <a:br>
              <a:rPr lang="en-US" dirty="0"/>
            </a:br>
            <a:endParaRPr lang="en-US" dirty="0"/>
          </a:p>
          <a:p>
            <a:pPr lvl="1"/>
            <a:r>
              <a:rPr lang="en-US" dirty="0"/>
              <a:t>Works with data types to compute aggregations, time intelligence, statistical functions, and logical results </a:t>
            </a:r>
            <a:br>
              <a:rPr lang="en-US" dirty="0"/>
            </a:br>
            <a:endParaRPr lang="en-US" dirty="0"/>
          </a:p>
          <a:p>
            <a:pPr lvl="1"/>
            <a:r>
              <a:rPr lang="en-US" dirty="0"/>
              <a:t>Can be used in Columns &amp; Measures</a:t>
            </a:r>
          </a:p>
        </p:txBody>
      </p:sp>
    </p:spTree>
    <p:extLst>
      <p:ext uri="{BB962C8B-B14F-4D97-AF65-F5344CB8AC3E}">
        <p14:creationId xmlns:p14="http://schemas.microsoft.com/office/powerpoint/2010/main" val="2886756764"/>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5000" b="-5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72F747A-9115-4483-A58E-12D45B58110C}"/>
              </a:ext>
            </a:extLst>
          </p:cNvPr>
          <p:cNvPicPr>
            <a:picLocks noChangeAspect="1"/>
          </p:cNvPicPr>
          <p:nvPr/>
        </p:nvPicPr>
        <p:blipFill>
          <a:blip r:embed="rId4"/>
          <a:stretch>
            <a:fillRect/>
          </a:stretch>
        </p:blipFill>
        <p:spPr>
          <a:xfrm>
            <a:off x="2945481" y="2933700"/>
            <a:ext cx="6099212" cy="3809508"/>
          </a:xfrm>
          <a:prstGeom prst="rect">
            <a:avLst/>
          </a:prstGeom>
        </p:spPr>
      </p:pic>
      <p:sp>
        <p:nvSpPr>
          <p:cNvPr id="6" name="Text Box 2">
            <a:extLst>
              <a:ext uri="{FF2B5EF4-FFF2-40B4-BE49-F238E27FC236}">
                <a16:creationId xmlns:a16="http://schemas.microsoft.com/office/drawing/2014/main" id="{92F29BB3-C0C9-40ED-8672-1B8751B86358}"/>
              </a:ext>
            </a:extLst>
          </p:cNvPr>
          <p:cNvSpPr txBox="1">
            <a:spLocks noChangeArrowheads="1"/>
          </p:cNvSpPr>
          <p:nvPr/>
        </p:nvSpPr>
        <p:spPr bwMode="auto">
          <a:xfrm>
            <a:off x="210729" y="1436452"/>
            <a:ext cx="8333740" cy="893445"/>
          </a:xfrm>
          <a:prstGeom prst="rect">
            <a:avLst/>
          </a:prstGeom>
          <a:noFill/>
          <a:ln w="9525">
            <a:noFill/>
            <a:miter lim="800000"/>
            <a:headEnd/>
            <a:tailEnd/>
          </a:ln>
        </p:spPr>
        <p:txBody>
          <a:bodyPr rot="0" vert="horz" wrap="square" lIns="91440" tIns="45720" rIns="91440" bIns="45720" anchor="t" anchorCtr="0">
            <a:noAutofit/>
          </a:bodyPr>
          <a:lstStyle/>
          <a:p>
            <a:pPr marL="6350" marR="0" lvl="0" indent="-6350" algn="l" defTabSz="914400" rtl="0" eaLnBrk="1" fontAlgn="auto" latinLnBrk="0" hangingPunct="1">
              <a:lnSpc>
                <a:spcPct val="103000"/>
              </a:lnSpc>
              <a:spcBef>
                <a:spcPts val="0"/>
              </a:spcBef>
              <a:spcAft>
                <a:spcPts val="550"/>
              </a:spcAft>
              <a:buClrTx/>
              <a:buSzTx/>
              <a:buFontTx/>
              <a:buNone/>
              <a:tabLst/>
              <a:defRPr/>
            </a:pPr>
            <a:r>
              <a:rPr kumimoji="0" lang="en-US" sz="3600" b="1" i="0" u="none" strike="noStrike" kern="120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Segoe UI" panose="020B0502040204020203" pitchFamily="34" charset="0"/>
              </a:rPr>
              <a:t>Project Professional Workshop Program</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mn-cs"/>
            </a:endParaRPr>
          </a:p>
        </p:txBody>
      </p:sp>
      <p:pic>
        <p:nvPicPr>
          <p:cNvPr id="7" name="Picture 6">
            <a:extLst>
              <a:ext uri="{FF2B5EF4-FFF2-40B4-BE49-F238E27FC236}">
                <a16:creationId xmlns:a16="http://schemas.microsoft.com/office/drawing/2014/main" id="{9A6884E6-590F-4691-8C0F-37978D531DF0}"/>
              </a:ext>
            </a:extLst>
          </p:cNvPr>
          <p:cNvPicPr/>
          <p:nvPr/>
        </p:nvPicPr>
        <p:blipFill>
          <a:blip r:embed="rId5">
            <a:extLst>
              <a:ext uri="{28A0092B-C50C-407E-A947-70E740481C1C}">
                <a14:useLocalDpi xmlns:a14="http://schemas.microsoft.com/office/drawing/2010/main" val="0"/>
              </a:ext>
            </a:extLst>
          </a:blip>
          <a:stretch>
            <a:fillRect/>
          </a:stretch>
        </p:blipFill>
        <p:spPr>
          <a:xfrm>
            <a:off x="210729" y="114792"/>
            <a:ext cx="3025140" cy="1156335"/>
          </a:xfrm>
          <a:prstGeom prst="rect">
            <a:avLst/>
          </a:prstGeom>
        </p:spPr>
      </p:pic>
      <p:sp>
        <p:nvSpPr>
          <p:cNvPr id="8" name="Text Box 2">
            <a:extLst>
              <a:ext uri="{FF2B5EF4-FFF2-40B4-BE49-F238E27FC236}">
                <a16:creationId xmlns:a16="http://schemas.microsoft.com/office/drawing/2014/main" id="{5B2E0C74-87CE-4AEF-81A4-53C32526703C}"/>
              </a:ext>
            </a:extLst>
          </p:cNvPr>
          <p:cNvSpPr txBox="1">
            <a:spLocks noChangeArrowheads="1"/>
          </p:cNvSpPr>
          <p:nvPr/>
        </p:nvSpPr>
        <p:spPr bwMode="auto">
          <a:xfrm>
            <a:off x="210729" y="2094722"/>
            <a:ext cx="8333740" cy="471170"/>
          </a:xfrm>
          <a:prstGeom prst="rect">
            <a:avLst/>
          </a:prstGeom>
          <a:noFill/>
          <a:ln w="9525">
            <a:noFill/>
            <a:miter lim="800000"/>
            <a:headEnd/>
            <a:tailEnd/>
          </a:ln>
        </p:spPr>
        <p:txBody>
          <a:bodyPr rot="0" vert="horz" wrap="square" lIns="91440" tIns="45720" rIns="91440" bIns="45720" anchor="t" anchorCtr="0">
            <a:noAutofit/>
          </a:bodyPr>
          <a:lstStyle/>
          <a:p>
            <a:pPr lvl="0"/>
            <a:r>
              <a:rPr lang="en-US" sz="2800" dirty="0">
                <a:solidFill>
                  <a:prstClr val="black"/>
                </a:solidFill>
                <a:latin typeface="Calibri" panose="020F0502020204030204"/>
              </a:rPr>
              <a:t>Module 3 – Modeling &amp; DAX</a:t>
            </a:r>
          </a:p>
        </p:txBody>
      </p:sp>
      <p:pic>
        <p:nvPicPr>
          <p:cNvPr id="10" name="Picture 9" descr="A close up of a sign&#10;&#10;Description generated with very high confidence">
            <a:extLst>
              <a:ext uri="{FF2B5EF4-FFF2-40B4-BE49-F238E27FC236}">
                <a16:creationId xmlns:a16="http://schemas.microsoft.com/office/drawing/2014/main" id="{B4A57615-B2A1-4CED-B4C9-BB206F13ED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52000" y="114792"/>
            <a:ext cx="2451100" cy="2451100"/>
          </a:xfrm>
          <a:prstGeom prst="rect">
            <a:avLst/>
          </a:prstGeom>
        </p:spPr>
      </p:pic>
    </p:spTree>
    <p:extLst>
      <p:ext uri="{BB962C8B-B14F-4D97-AF65-F5344CB8AC3E}">
        <p14:creationId xmlns:p14="http://schemas.microsoft.com/office/powerpoint/2010/main" val="1608411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Module 4 - 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4"/>
          <p:cNvSpPr/>
          <p:nvPr/>
        </p:nvSpPr>
        <p:spPr bwMode="auto">
          <a:xfrm>
            <a:off x="2082788" y="4962800"/>
            <a:ext cx="8026424" cy="926926"/>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Calculated Columns and Measures</a:t>
            </a:r>
          </a:p>
        </p:txBody>
      </p:sp>
      <p:sp>
        <p:nvSpPr>
          <p:cNvPr id="11" name="Rectangle 10"/>
          <p:cNvSpPr/>
          <p:nvPr/>
        </p:nvSpPr>
        <p:spPr bwMode="auto">
          <a:xfrm>
            <a:off x="3413414" y="3576227"/>
            <a:ext cx="5741675"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CALCULATE</a:t>
            </a:r>
          </a:p>
        </p:txBody>
      </p:sp>
      <p:sp>
        <p:nvSpPr>
          <p:cNvPr id="13" name="Rectangle 12"/>
          <p:cNvSpPr/>
          <p:nvPr/>
        </p:nvSpPr>
        <p:spPr bwMode="auto">
          <a:xfrm>
            <a:off x="4595524" y="1431737"/>
            <a:ext cx="3377455"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Evaluation Contexts</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5" name="Title 1"/>
          <p:cNvSpPr>
            <a:spLocks noGrp="1"/>
          </p:cNvSpPr>
          <p:nvPr>
            <p:ph type="title"/>
          </p:nvPr>
        </p:nvSpPr>
        <p:spPr>
          <a:xfrm>
            <a:off x="112735" y="801365"/>
            <a:ext cx="11655840" cy="524527"/>
          </a:xfrm>
        </p:spPr>
        <p:txBody>
          <a:bodyPr vert="horz" wrap="square" lIns="146304" tIns="91440" rIns="146304" bIns="91440" rtlCol="0" anchor="t">
            <a:noAutofit/>
          </a:bodyPr>
          <a:lstStyle/>
          <a:p>
            <a:r>
              <a:rPr lang="en-US" sz="2800" b="1" dirty="0">
                <a:latin typeface="+mn-lt"/>
              </a:rPr>
              <a:t>Path to DAX Expertise</a:t>
            </a:r>
          </a:p>
        </p:txBody>
      </p:sp>
    </p:spTree>
    <p:extLst>
      <p:ext uri="{BB962C8B-B14F-4D97-AF65-F5344CB8AC3E}">
        <p14:creationId xmlns:p14="http://schemas.microsoft.com/office/powerpoint/2010/main" val="622074195"/>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Module 4 - 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2" name="Rectangle 1"/>
          <p:cNvSpPr/>
          <p:nvPr/>
        </p:nvSpPr>
        <p:spPr bwMode="auto">
          <a:xfrm>
            <a:off x="1993900" y="2235200"/>
            <a:ext cx="3175000" cy="279400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Calculated Column</a:t>
            </a:r>
          </a:p>
        </p:txBody>
      </p:sp>
      <p:sp>
        <p:nvSpPr>
          <p:cNvPr id="14" name="Rectangle 13"/>
          <p:cNvSpPr/>
          <p:nvPr/>
        </p:nvSpPr>
        <p:spPr bwMode="auto">
          <a:xfrm>
            <a:off x="7216704" y="2235200"/>
            <a:ext cx="3175000" cy="27940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Measure</a:t>
            </a:r>
          </a:p>
        </p:txBody>
      </p:sp>
    </p:spTree>
    <p:extLst>
      <p:ext uri="{BB962C8B-B14F-4D97-AF65-F5344CB8AC3E}">
        <p14:creationId xmlns:p14="http://schemas.microsoft.com/office/powerpoint/2010/main" val="3171021955"/>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5E8CA1-0563-45CA-9420-96797DE86E52}"/>
              </a:ext>
            </a:extLst>
          </p:cNvPr>
          <p:cNvSpPr>
            <a:spLocks noGrp="1"/>
          </p:cNvSpPr>
          <p:nvPr>
            <p:ph type="title"/>
          </p:nvPr>
        </p:nvSpPr>
        <p:spPr/>
        <p:txBody>
          <a:bodyPr>
            <a:normAutofit fontScale="90000"/>
          </a:bodyPr>
          <a:lstStyle/>
          <a:p>
            <a:r>
              <a:rPr lang="en-US" dirty="0"/>
              <a:t>Module 4 - Calculated Columns in DAX</a:t>
            </a:r>
          </a:p>
        </p:txBody>
      </p:sp>
      <p:sp>
        <p:nvSpPr>
          <p:cNvPr id="5" name="Text Placeholder 4">
            <a:extLst>
              <a:ext uri="{FF2B5EF4-FFF2-40B4-BE49-F238E27FC236}">
                <a16:creationId xmlns:a16="http://schemas.microsoft.com/office/drawing/2014/main" id="{5677393F-3D58-42AC-88FC-94CE7DADD48B}"/>
              </a:ext>
            </a:extLst>
          </p:cNvPr>
          <p:cNvSpPr>
            <a:spLocks noGrp="1"/>
          </p:cNvSpPr>
          <p:nvPr>
            <p:ph type="body" sz="quarter" idx="13"/>
          </p:nvPr>
        </p:nvSpPr>
        <p:spPr>
          <a:xfrm>
            <a:off x="104774" y="1028700"/>
            <a:ext cx="10918825" cy="4978400"/>
          </a:xfrm>
        </p:spPr>
        <p:txBody>
          <a:bodyPr>
            <a:normAutofit/>
          </a:bodyPr>
          <a:lstStyle/>
          <a:p>
            <a:r>
              <a:rPr lang="en-US" dirty="0"/>
              <a:t>What is a Calculated Column</a:t>
            </a:r>
          </a:p>
          <a:p>
            <a:pPr lvl="1"/>
            <a:r>
              <a:rPr lang="en-US" dirty="0"/>
              <a:t>DAX expression that applies to every row in a data set</a:t>
            </a:r>
          </a:p>
          <a:p>
            <a:pPr lvl="1"/>
            <a:r>
              <a:rPr lang="en-US" dirty="0"/>
              <a:t>Uses Row by Row Calculation in the current context</a:t>
            </a:r>
          </a:p>
          <a:p>
            <a:pPr lvl="1"/>
            <a:r>
              <a:rPr lang="en-US" dirty="0"/>
              <a:t>Computed during data refreshes</a:t>
            </a:r>
          </a:p>
          <a:p>
            <a:pPr lvl="1"/>
            <a:r>
              <a:rPr lang="en-US" dirty="0"/>
              <a:t>Bound to current row &amp; table</a:t>
            </a:r>
          </a:p>
          <a:p>
            <a:pPr lvl="1"/>
            <a:endParaRPr lang="en-US" dirty="0"/>
          </a:p>
          <a:p>
            <a:r>
              <a:rPr lang="en-US" dirty="0"/>
              <a:t>Used for:</a:t>
            </a:r>
          </a:p>
          <a:p>
            <a:pPr lvl="1"/>
            <a:r>
              <a:rPr lang="en-US" dirty="0"/>
              <a:t>Categorize text or numbers</a:t>
            </a:r>
          </a:p>
          <a:p>
            <a:pPr lvl="1"/>
            <a:r>
              <a:rPr lang="en-US" dirty="0"/>
              <a:t>Define an expression for a filter or value</a:t>
            </a:r>
          </a:p>
          <a:p>
            <a:pPr lvl="1"/>
            <a:r>
              <a:rPr lang="en-US" dirty="0"/>
              <a:t>Can also be done in Power Query</a:t>
            </a:r>
          </a:p>
          <a:p>
            <a:pPr lvl="1"/>
            <a:r>
              <a:rPr lang="en-US" dirty="0"/>
              <a:t>Help create relationships</a:t>
            </a:r>
          </a:p>
          <a:p>
            <a:pPr lvl="1"/>
            <a:endParaRPr lang="en-US" dirty="0"/>
          </a:p>
          <a:p>
            <a:pPr lvl="1"/>
            <a:endParaRPr lang="en-US" dirty="0"/>
          </a:p>
        </p:txBody>
      </p:sp>
    </p:spTree>
    <p:extLst>
      <p:ext uri="{BB962C8B-B14F-4D97-AF65-F5344CB8AC3E}">
        <p14:creationId xmlns:p14="http://schemas.microsoft.com/office/powerpoint/2010/main" val="2276033388"/>
      </p:ext>
    </p:extLst>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722A22F-F52F-44C9-9B90-5929923210DF}"/>
              </a:ext>
            </a:extLst>
          </p:cNvPr>
          <p:cNvSpPr>
            <a:spLocks noGrp="1"/>
          </p:cNvSpPr>
          <p:nvPr>
            <p:ph type="title"/>
          </p:nvPr>
        </p:nvSpPr>
        <p:spPr/>
        <p:txBody>
          <a:bodyPr>
            <a:normAutofit fontScale="90000"/>
          </a:bodyPr>
          <a:lstStyle/>
          <a:p>
            <a:r>
              <a:rPr lang="en-US" dirty="0"/>
              <a:t>Module 4 - Calculated Measures</a:t>
            </a:r>
          </a:p>
        </p:txBody>
      </p:sp>
      <p:sp>
        <p:nvSpPr>
          <p:cNvPr id="5" name="Text Placeholder 4">
            <a:extLst>
              <a:ext uri="{FF2B5EF4-FFF2-40B4-BE49-F238E27FC236}">
                <a16:creationId xmlns:a16="http://schemas.microsoft.com/office/drawing/2014/main" id="{92A71B3C-50E7-48B8-927F-27D60B8CE65B}"/>
              </a:ext>
            </a:extLst>
          </p:cNvPr>
          <p:cNvSpPr>
            <a:spLocks noGrp="1"/>
          </p:cNvSpPr>
          <p:nvPr>
            <p:ph type="body" sz="quarter" idx="13"/>
          </p:nvPr>
        </p:nvSpPr>
        <p:spPr/>
        <p:txBody>
          <a:bodyPr/>
          <a:lstStyle/>
          <a:p>
            <a:r>
              <a:rPr lang="en-US" dirty="0"/>
              <a:t>What is a Measure?</a:t>
            </a:r>
          </a:p>
          <a:p>
            <a:pPr lvl="1"/>
            <a:r>
              <a:rPr lang="en-US" dirty="0"/>
              <a:t>Creates Aggregate calculations</a:t>
            </a:r>
          </a:p>
          <a:p>
            <a:pPr lvl="1"/>
            <a:r>
              <a:rPr lang="en-US" dirty="0"/>
              <a:t>Formula that is evaluated in it’s filter context being used in</a:t>
            </a:r>
          </a:p>
          <a:p>
            <a:pPr lvl="1"/>
            <a:r>
              <a:rPr lang="en-US" dirty="0"/>
              <a:t>Evaluated with every interaction in Report</a:t>
            </a:r>
          </a:p>
          <a:p>
            <a:pPr lvl="1"/>
            <a:r>
              <a:rPr lang="en-US" dirty="0"/>
              <a:t>Implicit &amp; Explicit</a:t>
            </a:r>
          </a:p>
          <a:p>
            <a:pPr lvl="1"/>
            <a:endParaRPr lang="en-US" dirty="0"/>
          </a:p>
          <a:p>
            <a:r>
              <a:rPr lang="en-US" dirty="0"/>
              <a:t>Used For</a:t>
            </a:r>
          </a:p>
          <a:p>
            <a:pPr lvl="1"/>
            <a:r>
              <a:rPr lang="en-US" dirty="0"/>
              <a:t>Ratios &amp; Aggregations</a:t>
            </a:r>
          </a:p>
          <a:p>
            <a:pPr lvl="1"/>
            <a:r>
              <a:rPr lang="en-US" dirty="0"/>
              <a:t>Filtering &amp; Segmenting a certain set of data</a:t>
            </a:r>
          </a:p>
          <a:p>
            <a:pPr lvl="1"/>
            <a:r>
              <a:rPr lang="en-US" dirty="0"/>
              <a:t>Complex calculations and logic</a:t>
            </a:r>
          </a:p>
        </p:txBody>
      </p:sp>
    </p:spTree>
    <p:extLst>
      <p:ext uri="{BB962C8B-B14F-4D97-AF65-F5344CB8AC3E}">
        <p14:creationId xmlns:p14="http://schemas.microsoft.com/office/powerpoint/2010/main" val="363091730"/>
      </p:ext>
    </p:extLst>
  </p:cSld>
  <p:clrMapOvr>
    <a:masterClrMapping/>
  </p:clrMapOvr>
  <p:transition spd="med">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AB2D4-17F9-4428-84AD-7F4B9EC3A028}"/>
              </a:ext>
            </a:extLst>
          </p:cNvPr>
          <p:cNvSpPr>
            <a:spLocks noGrp="1"/>
          </p:cNvSpPr>
          <p:nvPr>
            <p:ph type="title"/>
          </p:nvPr>
        </p:nvSpPr>
        <p:spPr/>
        <p:txBody>
          <a:bodyPr>
            <a:normAutofit fontScale="90000"/>
          </a:bodyPr>
          <a:lstStyle/>
          <a:p>
            <a:r>
              <a:rPr lang="en-US" dirty="0"/>
              <a:t>Module 4 - Measures vs. Columns</a:t>
            </a:r>
          </a:p>
        </p:txBody>
      </p:sp>
      <p:sp>
        <p:nvSpPr>
          <p:cNvPr id="3" name="Text Placeholder 2">
            <a:extLst>
              <a:ext uri="{FF2B5EF4-FFF2-40B4-BE49-F238E27FC236}">
                <a16:creationId xmlns:a16="http://schemas.microsoft.com/office/drawing/2014/main" id="{C0C6FE18-2681-449B-9909-BB4DE08698C1}"/>
              </a:ext>
            </a:extLst>
          </p:cNvPr>
          <p:cNvSpPr>
            <a:spLocks noGrp="1"/>
          </p:cNvSpPr>
          <p:nvPr>
            <p:ph type="body" sz="quarter" idx="13"/>
          </p:nvPr>
        </p:nvSpPr>
        <p:spPr>
          <a:xfrm>
            <a:off x="104774" y="1028700"/>
            <a:ext cx="10868025" cy="4838700"/>
          </a:xfrm>
        </p:spPr>
        <p:txBody>
          <a:bodyPr>
            <a:normAutofit lnSpcReduction="10000"/>
          </a:bodyPr>
          <a:lstStyle/>
          <a:p>
            <a:r>
              <a:rPr lang="en-US" b="1" dirty="0"/>
              <a:t>It’s all about how DAX computes</a:t>
            </a:r>
          </a:p>
          <a:p>
            <a:pPr lvl="1"/>
            <a:r>
              <a:rPr lang="en-US" dirty="0"/>
              <a:t>Not like Excel… Does not work on cell &amp; locations</a:t>
            </a:r>
          </a:p>
          <a:p>
            <a:pPr lvl="1"/>
            <a:r>
              <a:rPr lang="en-US" dirty="0"/>
              <a:t>Only tables &amp; columns</a:t>
            </a:r>
          </a:p>
          <a:p>
            <a:endParaRPr lang="en-US" dirty="0"/>
          </a:p>
          <a:p>
            <a:pPr marL="0" indent="0">
              <a:buNone/>
            </a:pPr>
            <a:r>
              <a:rPr lang="en-US" b="1" dirty="0"/>
              <a:t>Basic rule of thumb:</a:t>
            </a:r>
          </a:p>
          <a:p>
            <a:r>
              <a:rPr lang="en-US" b="1" dirty="0"/>
              <a:t>Measures</a:t>
            </a:r>
          </a:p>
          <a:p>
            <a:pPr lvl="1"/>
            <a:r>
              <a:rPr lang="en-US" dirty="0"/>
              <a:t>Aggregations</a:t>
            </a:r>
          </a:p>
          <a:p>
            <a:pPr lvl="1"/>
            <a:r>
              <a:rPr lang="en-US" dirty="0"/>
              <a:t>Date Time</a:t>
            </a:r>
          </a:p>
          <a:p>
            <a:r>
              <a:rPr lang="en-US" b="1" dirty="0"/>
              <a:t>Columns</a:t>
            </a:r>
          </a:p>
          <a:p>
            <a:pPr lvl="1"/>
            <a:r>
              <a:rPr lang="en-US" dirty="0"/>
              <a:t>Referencing a singular value from a row</a:t>
            </a:r>
          </a:p>
          <a:p>
            <a:pPr lvl="1"/>
            <a:r>
              <a:rPr lang="en-US" dirty="0"/>
              <a:t>Categories</a:t>
            </a:r>
          </a:p>
        </p:txBody>
      </p:sp>
    </p:spTree>
    <p:extLst>
      <p:ext uri="{BB962C8B-B14F-4D97-AF65-F5344CB8AC3E}">
        <p14:creationId xmlns:p14="http://schemas.microsoft.com/office/powerpoint/2010/main" val="2392180179"/>
      </p:ext>
    </p:extLst>
  </p:cSld>
  <p:clrMapOvr>
    <a:masterClrMapping/>
  </p:clrMapOvr>
  <p:transition spd="med">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629E2-93C3-4F85-B56B-61BF1617C459}"/>
              </a:ext>
            </a:extLst>
          </p:cNvPr>
          <p:cNvSpPr>
            <a:spLocks noGrp="1"/>
          </p:cNvSpPr>
          <p:nvPr>
            <p:ph type="title"/>
          </p:nvPr>
        </p:nvSpPr>
        <p:spPr/>
        <p:txBody>
          <a:bodyPr>
            <a:normAutofit fontScale="90000"/>
          </a:bodyPr>
          <a:lstStyle/>
          <a:p>
            <a:r>
              <a:rPr lang="en-US" dirty="0"/>
              <a:t>Module 4 - Formatting DAX – Standards</a:t>
            </a:r>
          </a:p>
        </p:txBody>
      </p:sp>
      <p:sp>
        <p:nvSpPr>
          <p:cNvPr id="3" name="Text Placeholder 2">
            <a:extLst>
              <a:ext uri="{FF2B5EF4-FFF2-40B4-BE49-F238E27FC236}">
                <a16:creationId xmlns:a16="http://schemas.microsoft.com/office/drawing/2014/main" id="{7B420808-3F6E-4759-B761-83EFF896419F}"/>
              </a:ext>
            </a:extLst>
          </p:cNvPr>
          <p:cNvSpPr>
            <a:spLocks noGrp="1"/>
          </p:cNvSpPr>
          <p:nvPr>
            <p:ph type="body" sz="quarter" idx="13"/>
          </p:nvPr>
        </p:nvSpPr>
        <p:spPr/>
        <p:txBody>
          <a:bodyPr/>
          <a:lstStyle/>
          <a:p>
            <a:r>
              <a:rPr lang="en-US" dirty="0">
                <a:latin typeface="Segoe Pro Light" panose="020B0302040504020203" pitchFamily="34" charset="0"/>
              </a:rPr>
              <a:t>Column references are written in the form of</a:t>
            </a:r>
            <a:br>
              <a:rPr lang="en-US" dirty="0">
                <a:latin typeface="Segoe Pro Light" panose="020B0302040504020203" pitchFamily="34" charset="0"/>
              </a:rPr>
            </a:br>
            <a:br>
              <a:rPr lang="en-US" dirty="0">
                <a:latin typeface="Segoe Pro Light" panose="020B0302040504020203" pitchFamily="34" charset="0"/>
              </a:rPr>
            </a:br>
            <a:r>
              <a:rPr lang="en-US" dirty="0">
                <a:latin typeface="Segoe Pro Light" panose="020B0302040504020203" pitchFamily="34" charset="0"/>
              </a:rPr>
              <a:t> </a:t>
            </a:r>
            <a:r>
              <a:rPr lang="en-US" b="1" dirty="0" err="1">
                <a:latin typeface="Segoe Pro Light" panose="020B0302040504020203" pitchFamily="34" charset="0"/>
              </a:rPr>
              <a:t>TableName</a:t>
            </a:r>
            <a:r>
              <a:rPr lang="en-US" b="1" dirty="0">
                <a:latin typeface="Segoe Pro Light" panose="020B0302040504020203" pitchFamily="34" charset="0"/>
              </a:rPr>
              <a:t>[</a:t>
            </a:r>
            <a:r>
              <a:rPr lang="en-US" b="1" dirty="0" err="1">
                <a:latin typeface="Segoe Pro Light" panose="020B0302040504020203" pitchFamily="34" charset="0"/>
              </a:rPr>
              <a:t>CoumnName</a:t>
            </a:r>
            <a:r>
              <a:rPr lang="en-US" b="1" dirty="0">
                <a:latin typeface="Segoe Pro Light" panose="020B0302040504020203" pitchFamily="34" charset="0"/>
              </a:rPr>
              <a:t>]</a:t>
            </a:r>
            <a:r>
              <a:rPr lang="en-US" dirty="0">
                <a:latin typeface="Segoe Pro Light" panose="020B0302040504020203" pitchFamily="34" charset="0"/>
              </a:rPr>
              <a:t>, with no space between table &amp; column name</a:t>
            </a:r>
          </a:p>
          <a:p>
            <a:endParaRPr lang="en-US" dirty="0">
              <a:latin typeface="Segoe Pro Light" panose="020B0302040504020203" pitchFamily="34" charset="0"/>
            </a:endParaRPr>
          </a:p>
          <a:p>
            <a:r>
              <a:rPr lang="en-US" dirty="0">
                <a:latin typeface="Segoe Pro Light" panose="020B0302040504020203" pitchFamily="34" charset="0"/>
              </a:rPr>
              <a:t>Measure references should never use table name </a:t>
            </a:r>
            <a:r>
              <a:rPr lang="en-US" b="1" dirty="0">
                <a:latin typeface="Segoe Pro Light" panose="020B0302040504020203" pitchFamily="34" charset="0"/>
              </a:rPr>
              <a:t>[</a:t>
            </a:r>
            <a:r>
              <a:rPr lang="en-US" b="1" dirty="0" err="1">
                <a:latin typeface="Segoe Pro Light" panose="020B0302040504020203" pitchFamily="34" charset="0"/>
              </a:rPr>
              <a:t>MeasureName</a:t>
            </a:r>
            <a:r>
              <a:rPr lang="en-US" b="1" dirty="0">
                <a:latin typeface="Segoe Pro Light" panose="020B0302040504020203" pitchFamily="34" charset="0"/>
              </a:rPr>
              <a:t>]</a:t>
            </a:r>
          </a:p>
          <a:p>
            <a:endParaRPr lang="en-US" dirty="0">
              <a:latin typeface="Segoe Pro Light" panose="020B0302040504020203" pitchFamily="34" charset="0"/>
            </a:endParaRPr>
          </a:p>
          <a:p>
            <a:r>
              <a:rPr lang="en-US" dirty="0">
                <a:latin typeface="Segoe Pro Light" panose="020B0302040504020203" pitchFamily="34" charset="0"/>
              </a:rPr>
              <a:t>Split any expression into rows using </a:t>
            </a:r>
            <a:r>
              <a:rPr lang="en-US" dirty="0" err="1">
                <a:latin typeface="Segoe Pro Light" panose="020B0302040504020203" pitchFamily="34" charset="0"/>
              </a:rPr>
              <a:t>Shift+Enter</a:t>
            </a:r>
            <a:endParaRPr lang="en-US" dirty="0">
              <a:latin typeface="Segoe Pro Light" panose="020B0302040504020203" pitchFamily="34" charset="0"/>
            </a:endParaRPr>
          </a:p>
          <a:p>
            <a:endParaRPr lang="en-US" dirty="0"/>
          </a:p>
        </p:txBody>
      </p:sp>
    </p:spTree>
    <p:extLst>
      <p:ext uri="{BB962C8B-B14F-4D97-AF65-F5344CB8AC3E}">
        <p14:creationId xmlns:p14="http://schemas.microsoft.com/office/powerpoint/2010/main" val="1278474737"/>
      </p:ext>
    </p:extLst>
  </p:cSld>
  <p:clrMapOvr>
    <a:masterClrMapping/>
  </p:clrMapOvr>
  <p:transition spd="med">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5F5CA-010E-4E6A-BB4C-6FD5E1849CE2}"/>
              </a:ext>
            </a:extLst>
          </p:cNvPr>
          <p:cNvSpPr>
            <a:spLocks noGrp="1"/>
          </p:cNvSpPr>
          <p:nvPr>
            <p:ph type="title"/>
          </p:nvPr>
        </p:nvSpPr>
        <p:spPr/>
        <p:txBody>
          <a:bodyPr>
            <a:normAutofit fontScale="90000"/>
          </a:bodyPr>
          <a:lstStyle/>
          <a:p>
            <a:r>
              <a:rPr lang="en-US" dirty="0"/>
              <a:t>Module 4 - DAX Evaluation Contexts</a:t>
            </a:r>
          </a:p>
        </p:txBody>
      </p:sp>
      <p:sp>
        <p:nvSpPr>
          <p:cNvPr id="3" name="Text Placeholder 2">
            <a:extLst>
              <a:ext uri="{FF2B5EF4-FFF2-40B4-BE49-F238E27FC236}">
                <a16:creationId xmlns:a16="http://schemas.microsoft.com/office/drawing/2014/main" id="{18B65948-0D97-4C3E-972F-9673564EED44}"/>
              </a:ext>
            </a:extLst>
          </p:cNvPr>
          <p:cNvSpPr>
            <a:spLocks noGrp="1"/>
          </p:cNvSpPr>
          <p:nvPr>
            <p:ph type="body" sz="quarter" idx="13"/>
          </p:nvPr>
        </p:nvSpPr>
        <p:spPr>
          <a:xfrm>
            <a:off x="104775" y="1028700"/>
            <a:ext cx="10180638" cy="5359400"/>
          </a:xfrm>
        </p:spPr>
        <p:txBody>
          <a:bodyPr>
            <a:normAutofit lnSpcReduction="10000"/>
          </a:bodyPr>
          <a:lstStyle/>
          <a:p>
            <a:r>
              <a:rPr lang="en-US" dirty="0"/>
              <a:t>Any DAX expression is evaluated inside a certain context</a:t>
            </a:r>
          </a:p>
          <a:p>
            <a:endParaRPr lang="en-US" dirty="0"/>
          </a:p>
          <a:p>
            <a:r>
              <a:rPr lang="en-US" dirty="0"/>
              <a:t>The context is the environment under which the formula is evaluated</a:t>
            </a:r>
          </a:p>
          <a:p>
            <a:endParaRPr lang="en-US" dirty="0"/>
          </a:p>
          <a:p>
            <a:r>
              <a:rPr lang="en-US" dirty="0"/>
              <a:t>“The surrounding area of the cell where DAX evaluated the formula”</a:t>
            </a:r>
          </a:p>
          <a:p>
            <a:endParaRPr lang="en-US" dirty="0"/>
          </a:p>
          <a:p>
            <a:r>
              <a:rPr lang="en-US" dirty="0"/>
              <a:t>2 Kinds</a:t>
            </a:r>
          </a:p>
          <a:p>
            <a:pPr lvl="1"/>
            <a:r>
              <a:rPr lang="en-US" dirty="0"/>
              <a:t>Row Context – the context that always contain a single row and DAX defines during the creation of the formula</a:t>
            </a:r>
          </a:p>
          <a:p>
            <a:pPr lvl="1"/>
            <a:r>
              <a:rPr lang="en-US" dirty="0"/>
              <a:t>Filter Context – based on the context defined by it’s current filters &amp; environment</a:t>
            </a:r>
          </a:p>
        </p:txBody>
      </p:sp>
    </p:spTree>
    <p:extLst>
      <p:ext uri="{BB962C8B-B14F-4D97-AF65-F5344CB8AC3E}">
        <p14:creationId xmlns:p14="http://schemas.microsoft.com/office/powerpoint/2010/main" val="470774405"/>
      </p:ext>
    </p:extLst>
  </p:cSld>
  <p:clrMapOvr>
    <a:masterClrMapping/>
  </p:clrMapOvr>
  <p:transition spd="med">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F67AD-FA40-46F3-BF05-B3787F7AAC01}"/>
              </a:ext>
            </a:extLst>
          </p:cNvPr>
          <p:cNvSpPr>
            <a:spLocks noGrp="1"/>
          </p:cNvSpPr>
          <p:nvPr>
            <p:ph type="title"/>
          </p:nvPr>
        </p:nvSpPr>
        <p:spPr/>
        <p:txBody>
          <a:bodyPr/>
          <a:lstStyle/>
          <a:p>
            <a:r>
              <a:rPr lang="en-US" dirty="0"/>
              <a:t>Demo – Calculated Column</a:t>
            </a:r>
          </a:p>
        </p:txBody>
      </p:sp>
    </p:spTree>
    <p:extLst>
      <p:ext uri="{BB962C8B-B14F-4D97-AF65-F5344CB8AC3E}">
        <p14:creationId xmlns:p14="http://schemas.microsoft.com/office/powerpoint/2010/main" val="2908252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FE48DEB-C12A-436F-8542-48D5E60979D7}"/>
              </a:ext>
            </a:extLst>
          </p:cNvPr>
          <p:cNvSpPr>
            <a:spLocks noGrp="1"/>
          </p:cNvSpPr>
          <p:nvPr>
            <p:ph type="title"/>
          </p:nvPr>
        </p:nvSpPr>
        <p:spPr/>
        <p:txBody>
          <a:bodyPr>
            <a:normAutofit fontScale="90000"/>
          </a:bodyPr>
          <a:lstStyle/>
          <a:p>
            <a:r>
              <a:rPr lang="en-US" dirty="0"/>
              <a:t>DEMO – Column vs. Filter</a:t>
            </a:r>
          </a:p>
        </p:txBody>
      </p:sp>
      <p:sp>
        <p:nvSpPr>
          <p:cNvPr id="6" name="Text Placeholder 5">
            <a:extLst>
              <a:ext uri="{FF2B5EF4-FFF2-40B4-BE49-F238E27FC236}">
                <a16:creationId xmlns:a16="http://schemas.microsoft.com/office/drawing/2014/main" id="{9C0DDE2A-4C78-410B-B52E-ABDE0966DE44}"/>
              </a:ext>
            </a:extLst>
          </p:cNvPr>
          <p:cNvSpPr>
            <a:spLocks noGrp="1"/>
          </p:cNvSpPr>
          <p:nvPr>
            <p:ph type="body" sz="quarter" idx="13"/>
          </p:nvPr>
        </p:nvSpPr>
        <p:spPr/>
        <p:txBody>
          <a:bodyPr/>
          <a:lstStyle/>
          <a:p>
            <a:r>
              <a:rPr lang="en-US" dirty="0"/>
              <a:t>What number do you expect to see if you create this calculated column in Sales</a:t>
            </a:r>
          </a:p>
          <a:p>
            <a:endParaRPr lang="en-US" dirty="0"/>
          </a:p>
          <a:p>
            <a:r>
              <a:rPr lang="en-US" dirty="0"/>
              <a:t>Sales[</a:t>
            </a:r>
            <a:r>
              <a:rPr lang="en-US" dirty="0" err="1"/>
              <a:t>SumOfSalesAmount</a:t>
            </a:r>
            <a:r>
              <a:rPr lang="en-US" dirty="0"/>
              <a:t>] =  SUM ( Sales[</a:t>
            </a:r>
            <a:r>
              <a:rPr lang="en-US" dirty="0" err="1"/>
              <a:t>SalesAmount</a:t>
            </a:r>
            <a:r>
              <a:rPr lang="en-US" dirty="0"/>
              <a:t>] )</a:t>
            </a:r>
          </a:p>
          <a:p>
            <a:endParaRPr lang="en-US" dirty="0"/>
          </a:p>
          <a:p>
            <a:pPr marL="514350" indent="-514350">
              <a:buFont typeface="+mj-lt"/>
              <a:buAutoNum type="arabicPeriod"/>
            </a:pPr>
            <a:r>
              <a:rPr lang="en-US" dirty="0"/>
              <a:t>The value of </a:t>
            </a:r>
            <a:r>
              <a:rPr lang="en-US" dirty="0" err="1"/>
              <a:t>SalesAmount</a:t>
            </a:r>
            <a:r>
              <a:rPr lang="en-US" dirty="0"/>
              <a:t> for that row</a:t>
            </a:r>
          </a:p>
          <a:p>
            <a:pPr marL="514350" indent="-514350">
              <a:buFont typeface="+mj-lt"/>
              <a:buAutoNum type="arabicPeriod"/>
            </a:pPr>
            <a:r>
              <a:rPr lang="en-US" dirty="0"/>
              <a:t>The total of </a:t>
            </a:r>
            <a:r>
              <a:rPr lang="en-US" dirty="0" err="1"/>
              <a:t>SalesAmount</a:t>
            </a:r>
            <a:r>
              <a:rPr lang="en-US" dirty="0"/>
              <a:t> for all the rows</a:t>
            </a:r>
          </a:p>
          <a:p>
            <a:pPr marL="514350" indent="-514350">
              <a:buFont typeface="+mj-lt"/>
              <a:buAutoNum type="arabicPeriod"/>
            </a:pPr>
            <a:r>
              <a:rPr lang="en-US" dirty="0"/>
              <a:t>An error</a:t>
            </a:r>
          </a:p>
        </p:txBody>
      </p:sp>
    </p:spTree>
    <p:extLst>
      <p:ext uri="{BB962C8B-B14F-4D97-AF65-F5344CB8AC3E}">
        <p14:creationId xmlns:p14="http://schemas.microsoft.com/office/powerpoint/2010/main" val="2111780912"/>
      </p:ext>
    </p:extLst>
  </p:cSld>
  <p:clrMapOvr>
    <a:masterClrMapping/>
  </p:clrMapOvr>
  <p:transition spd="med">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6EE74-1A44-4763-8873-8183A3234F29}"/>
              </a:ext>
            </a:extLst>
          </p:cNvPr>
          <p:cNvSpPr>
            <a:spLocks noGrp="1"/>
          </p:cNvSpPr>
          <p:nvPr>
            <p:ph type="title"/>
          </p:nvPr>
        </p:nvSpPr>
        <p:spPr/>
        <p:txBody>
          <a:bodyPr>
            <a:normAutofit fontScale="90000"/>
          </a:bodyPr>
          <a:lstStyle/>
          <a:p>
            <a:r>
              <a:rPr lang="en-US" dirty="0"/>
              <a:t>DEMO - Context</a:t>
            </a:r>
          </a:p>
        </p:txBody>
      </p:sp>
      <p:sp>
        <p:nvSpPr>
          <p:cNvPr id="3" name="Text Placeholder 2">
            <a:extLst>
              <a:ext uri="{FF2B5EF4-FFF2-40B4-BE49-F238E27FC236}">
                <a16:creationId xmlns:a16="http://schemas.microsoft.com/office/drawing/2014/main" id="{D06819E5-1EEC-4A4F-9831-221FB52FC230}"/>
              </a:ext>
            </a:extLst>
          </p:cNvPr>
          <p:cNvSpPr>
            <a:spLocks noGrp="1"/>
          </p:cNvSpPr>
          <p:nvPr>
            <p:ph type="body" sz="quarter" idx="13"/>
          </p:nvPr>
        </p:nvSpPr>
        <p:spPr/>
        <p:txBody>
          <a:bodyPr/>
          <a:lstStyle/>
          <a:p>
            <a:r>
              <a:rPr lang="en-US" dirty="0"/>
              <a:t>Why?</a:t>
            </a:r>
          </a:p>
          <a:p>
            <a:endParaRPr lang="en-US" dirty="0"/>
          </a:p>
          <a:p>
            <a:r>
              <a:rPr lang="en-US" dirty="0"/>
              <a:t>Certain are based on the filter context only, (the table)</a:t>
            </a:r>
          </a:p>
          <a:p>
            <a:endParaRPr lang="en-US" dirty="0"/>
          </a:p>
          <a:p>
            <a:r>
              <a:rPr lang="en-US" dirty="0"/>
              <a:t>What is the current filter context?</a:t>
            </a:r>
          </a:p>
          <a:p>
            <a:pPr lvl="1"/>
            <a:r>
              <a:rPr lang="en-US" dirty="0"/>
              <a:t>DAX evaluates the formula outside of any pivot table in a Column</a:t>
            </a:r>
          </a:p>
          <a:p>
            <a:pPr lvl="1"/>
            <a:r>
              <a:rPr lang="en-US" dirty="0"/>
              <a:t>SUM is an Aggregate function that ignores row context</a:t>
            </a:r>
          </a:p>
          <a:p>
            <a:pPr lvl="1"/>
            <a:endParaRPr lang="en-US" dirty="0"/>
          </a:p>
          <a:p>
            <a:pPr lvl="1"/>
            <a:endParaRPr lang="en-US" dirty="0"/>
          </a:p>
        </p:txBody>
      </p:sp>
    </p:spTree>
    <p:extLst>
      <p:ext uri="{BB962C8B-B14F-4D97-AF65-F5344CB8AC3E}">
        <p14:creationId xmlns:p14="http://schemas.microsoft.com/office/powerpoint/2010/main" val="3612183716"/>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46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COURSE OBJECTIVES </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5" name="Rectangle 4"/>
          <p:cNvSpPr/>
          <p:nvPr/>
        </p:nvSpPr>
        <p:spPr>
          <a:xfrm>
            <a:off x="221673" y="1154546"/>
            <a:ext cx="11037454" cy="978729"/>
          </a:xfrm>
          <a:prstGeom prst="rect">
            <a:avLst/>
          </a:prstGeom>
        </p:spPr>
        <p:txBody>
          <a:bodyPr wrap="square">
            <a:spAutoFit/>
          </a:bodyPr>
          <a:lstStyle/>
          <a:p>
            <a:pPr lvl="0">
              <a:lnSpc>
                <a:spcPct val="120000"/>
              </a:lnSpc>
            </a:pPr>
            <a:r>
              <a:rPr kumimoji="0" lang="en-US" sz="2400" b="0" i="0" u="none" strike="noStrike" kern="0" cap="none" spc="0" normalizeH="0" baseline="0" noProof="0" dirty="0">
                <a:ln>
                  <a:noFill/>
                </a:ln>
                <a:solidFill>
                  <a:schemeClr val="tx1">
                    <a:lumMod val="50000"/>
                  </a:schemeClr>
                </a:solidFill>
                <a:effectLst/>
                <a:uLnTx/>
                <a:uFillTx/>
              </a:rPr>
              <a:t>By the end of this course, you will be able to</a:t>
            </a:r>
            <a:r>
              <a:rPr kumimoji="0" lang="en-US" sz="2400" b="0" i="0" u="none" strike="noStrike" kern="0" cap="none" spc="0" normalizeH="0" noProof="0" dirty="0">
                <a:ln>
                  <a:noFill/>
                </a:ln>
                <a:solidFill>
                  <a:schemeClr val="tx1">
                    <a:lumMod val="50000"/>
                  </a:schemeClr>
                </a:solidFill>
                <a:effectLst/>
                <a:uLnTx/>
                <a:uFillTx/>
              </a:rPr>
              <a:t> use DAX to </a:t>
            </a:r>
            <a:r>
              <a:rPr lang="en-US" sz="2400" dirty="0">
                <a:solidFill>
                  <a:schemeClr val="tx1">
                    <a:lumMod val="50000"/>
                  </a:schemeClr>
                </a:solidFill>
              </a:rPr>
              <a:t>create calculations in a </a:t>
            </a:r>
            <a:r>
              <a:rPr lang="en-US" sz="2400" i="1" dirty="0">
                <a:solidFill>
                  <a:schemeClr val="tx1">
                    <a:lumMod val="50000"/>
                  </a:schemeClr>
                </a:solidFill>
              </a:rPr>
              <a:t>Power BI Desktop </a:t>
            </a:r>
            <a:r>
              <a:rPr lang="en-US" sz="2400" dirty="0">
                <a:solidFill>
                  <a:schemeClr val="tx1">
                    <a:lumMod val="50000"/>
                  </a:schemeClr>
                </a:solidFill>
              </a:rPr>
              <a:t>data model.</a:t>
            </a:r>
            <a:r>
              <a:rPr kumimoji="0" lang="en-US" sz="2400" b="0" i="0" u="none" strike="noStrike" kern="0" cap="none" spc="0" normalizeH="0" baseline="0" noProof="0" dirty="0">
                <a:ln>
                  <a:noFill/>
                </a:ln>
                <a:solidFill>
                  <a:schemeClr val="tx1">
                    <a:lumMod val="50000"/>
                  </a:schemeClr>
                </a:solidFill>
                <a:effectLst/>
                <a:uLnTx/>
                <a:uFillTx/>
              </a:rPr>
              <a:t>  Specifically you will be able to: </a:t>
            </a:r>
          </a:p>
        </p:txBody>
      </p:sp>
      <p:sp>
        <p:nvSpPr>
          <p:cNvPr id="7" name="Rectangle 6"/>
          <p:cNvSpPr/>
          <p:nvPr/>
        </p:nvSpPr>
        <p:spPr bwMode="auto">
          <a:xfrm>
            <a:off x="577515" y="2579374"/>
            <a:ext cx="5486400" cy="3904553"/>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6385669" y="2579374"/>
            <a:ext cx="5486400" cy="3904553"/>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591321" y="2551202"/>
            <a:ext cx="11280747" cy="3907964"/>
          </a:xfrm>
          <a:prstGeom prst="rect">
            <a:avLst/>
          </a:prstGeom>
          <a:noFill/>
        </p:spPr>
        <p:txBody>
          <a:bodyPr wrap="square" lIns="182880" tIns="146304" rIns="182880" bIns="146304" numCol="2" spcCol="640080" rtlCol="0">
            <a:noAutofit/>
          </a:bodyPr>
          <a:lstStyle/>
          <a:p>
            <a:pPr marL="342900" marR="0" lvl="0" indent="-342900" defTabSz="914400" eaLnBrk="1" fontAlgn="auto" latinLnBrk="0" hangingPunct="1">
              <a:lnSpc>
                <a:spcPct val="120000"/>
              </a:lnSpc>
              <a:spcBef>
                <a:spcPts val="0"/>
              </a:spcBef>
              <a:spcAft>
                <a:spcPts val="180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chemeClr val="tx1">
                    <a:lumMod val="50000"/>
                  </a:schemeClr>
                </a:solidFill>
                <a:effectLst/>
                <a:uLnTx/>
                <a:uFillTx/>
              </a:rPr>
              <a:t>Understand basic</a:t>
            </a:r>
            <a:r>
              <a:rPr kumimoji="0" lang="en-US" sz="2400" b="0" i="0" u="none" strike="noStrike" kern="0" cap="none" spc="0" normalizeH="0" noProof="0" dirty="0">
                <a:ln>
                  <a:noFill/>
                </a:ln>
                <a:solidFill>
                  <a:schemeClr val="tx1">
                    <a:lumMod val="50000"/>
                  </a:schemeClr>
                </a:solidFill>
                <a:effectLst/>
                <a:uLnTx/>
                <a:uFillTx/>
              </a:rPr>
              <a:t> concepts of Data Modeling</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the consequences of data model design decisions</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concepts of calculated columns and measures</a:t>
            </a:r>
            <a:br>
              <a:rPr lang="en-US" sz="2400" dirty="0">
                <a:solidFill>
                  <a:schemeClr val="tx1">
                    <a:lumMod val="50000"/>
                  </a:schemeClr>
                </a:solidFill>
              </a:rPr>
            </a:br>
            <a:br>
              <a:rPr lang="en-US" sz="2400" dirty="0">
                <a:solidFill>
                  <a:schemeClr val="tx1">
                    <a:lumMod val="50000"/>
                  </a:schemeClr>
                </a:solidFill>
              </a:rPr>
            </a:br>
            <a:endParaRPr lang="en-US" sz="2400" dirty="0">
              <a:solidFill>
                <a:schemeClr val="tx1">
                  <a:lumMod val="50000"/>
                </a:schemeClr>
              </a:solidFill>
            </a:endParaRP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Gain familiarity with standard DAX patterns &amp; CALCULATE</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evaluation contexts and their impact on calculations</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Gain ability to parse data modeling formulas </a:t>
            </a:r>
          </a:p>
          <a:p>
            <a:pPr marL="342900" marR="0" lvl="0" indent="-342900" defTabSz="914400" eaLnBrk="1" fontAlgn="auto" latinLnBrk="0" hangingPunct="1">
              <a:lnSpc>
                <a:spcPct val="12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chemeClr val="tx1">
                  <a:lumMod val="50000"/>
                </a:schemeClr>
              </a:solidFill>
              <a:effectLst/>
              <a:uLnTx/>
              <a:uFillTx/>
            </a:endParaRPr>
          </a:p>
          <a:p>
            <a:pPr marL="0" marR="0" lvl="0" indent="0" defTabSz="914400" eaLnBrk="1" fontAlgn="auto" latinLnBrk="0" hangingPunct="1">
              <a:lnSpc>
                <a:spcPct val="90000"/>
              </a:lnSpc>
              <a:spcBef>
                <a:spcPts val="0"/>
              </a:spcBef>
              <a:spcAft>
                <a:spcPts val="600"/>
              </a:spcAft>
              <a:buClrTx/>
              <a:buSzTx/>
              <a:buFontTx/>
              <a:buNone/>
              <a:tabLst/>
              <a:defRPr/>
            </a:pPr>
            <a:endPar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endParaRPr>
          </a:p>
        </p:txBody>
      </p:sp>
    </p:spTree>
    <p:extLst>
      <p:ext uri="{BB962C8B-B14F-4D97-AF65-F5344CB8AC3E}">
        <p14:creationId xmlns:p14="http://schemas.microsoft.com/office/powerpoint/2010/main" val="1061682989"/>
      </p:ext>
    </p:extLst>
  </p:cSld>
  <p:clrMapOvr>
    <a:masterClrMapping/>
  </p:clrMapOvr>
  <p:transition spd="med">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77F72B-A443-41CE-810B-6A24FBF0B206}"/>
              </a:ext>
            </a:extLst>
          </p:cNvPr>
          <p:cNvSpPr>
            <a:spLocks noGrp="1"/>
          </p:cNvSpPr>
          <p:nvPr>
            <p:ph type="title"/>
          </p:nvPr>
        </p:nvSpPr>
        <p:spPr>
          <a:xfrm>
            <a:off x="269239" y="2084172"/>
            <a:ext cx="11653523" cy="1826975"/>
          </a:xfrm>
        </p:spPr>
        <p:txBody>
          <a:bodyPr/>
          <a:lstStyle/>
          <a:p>
            <a:r>
              <a:rPr lang="en-US" dirty="0"/>
              <a:t>Module 4 Lab</a:t>
            </a:r>
            <a:br>
              <a:rPr lang="en-US" dirty="0"/>
            </a:br>
            <a:r>
              <a:rPr lang="en-US" sz="4800" dirty="0"/>
              <a:t>Creating Calculated Columns and Measures</a:t>
            </a:r>
            <a:endParaRPr lang="en-US" dirty="0"/>
          </a:p>
        </p:txBody>
      </p:sp>
    </p:spTree>
    <p:extLst>
      <p:ext uri="{BB962C8B-B14F-4D97-AF65-F5344CB8AC3E}">
        <p14:creationId xmlns:p14="http://schemas.microsoft.com/office/powerpoint/2010/main" val="3651717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CC360-F5B0-4886-85FE-298533CAC69A}"/>
              </a:ext>
            </a:extLst>
          </p:cNvPr>
          <p:cNvSpPr>
            <a:spLocks noGrp="1"/>
          </p:cNvSpPr>
          <p:nvPr>
            <p:ph type="title"/>
          </p:nvPr>
        </p:nvSpPr>
        <p:spPr>
          <a:xfrm>
            <a:off x="26189" y="66863"/>
            <a:ext cx="11226011" cy="618937"/>
          </a:xfrm>
        </p:spPr>
        <p:txBody>
          <a:bodyPr>
            <a:normAutofit fontScale="90000"/>
          </a:bodyPr>
          <a:lstStyle/>
          <a:p>
            <a:r>
              <a:rPr lang="en-US" dirty="0"/>
              <a:t>Module 4 Lab – Creating Calculated Columns &amp; Measures</a:t>
            </a:r>
          </a:p>
        </p:txBody>
      </p:sp>
      <p:sp>
        <p:nvSpPr>
          <p:cNvPr id="3" name="Text Placeholder 2">
            <a:extLst>
              <a:ext uri="{FF2B5EF4-FFF2-40B4-BE49-F238E27FC236}">
                <a16:creationId xmlns:a16="http://schemas.microsoft.com/office/drawing/2014/main" id="{0E63FDC6-EB0B-445B-8C98-D567422C4A8B}"/>
              </a:ext>
            </a:extLst>
          </p:cNvPr>
          <p:cNvSpPr>
            <a:spLocks noGrp="1"/>
          </p:cNvSpPr>
          <p:nvPr>
            <p:ph type="body" sz="quarter" idx="13"/>
          </p:nvPr>
        </p:nvSpPr>
        <p:spPr/>
        <p:txBody>
          <a:bodyPr>
            <a:normAutofit fontScale="92500" lnSpcReduction="10000"/>
          </a:bodyPr>
          <a:lstStyle/>
          <a:p>
            <a:r>
              <a:rPr lang="en-US" dirty="0"/>
              <a:t>We need to Create a Category to label price of Products</a:t>
            </a:r>
          </a:p>
          <a:p>
            <a:endParaRPr lang="en-US" dirty="0"/>
          </a:p>
          <a:p>
            <a:r>
              <a:rPr lang="en-US" dirty="0"/>
              <a:t>Use our Relationships, going to create “Price Band”</a:t>
            </a:r>
          </a:p>
          <a:p>
            <a:pPr marL="457200" lvl="1" indent="0">
              <a:buNone/>
            </a:pPr>
            <a:r>
              <a:rPr lang="en-US" dirty="0">
                <a:latin typeface="Calibri" panose="020F0502020204030204" pitchFamily="34" charset="0"/>
                <a:ea typeface="Calibri" panose="020F0502020204030204" pitchFamily="34" charset="0"/>
                <a:cs typeface="Times New Roman" panose="02020603050405020304" pitchFamily="18" charset="0"/>
              </a:rPr>
              <a:t>Price Band =</a:t>
            </a:r>
            <a:br>
              <a:rPr lang="en-US" dirty="0">
                <a:latin typeface="Calibri" panose="020F0502020204030204" pitchFamily="34" charset="0"/>
                <a:ea typeface="Calibri" panose="020F0502020204030204" pitchFamily="34" charset="0"/>
                <a:cs typeface="Times New Roman" panose="02020603050405020304" pitchFamily="18" charset="0"/>
              </a:rPr>
            </a:br>
            <a:r>
              <a:rPr lang="en-US" dirty="0">
                <a:solidFill>
                  <a:srgbClr val="0070FF"/>
                </a:solidFill>
                <a:latin typeface="Calibri" panose="020F0502020204030204" pitchFamily="34" charset="0"/>
                <a:ea typeface="Calibri" panose="020F0502020204030204" pitchFamily="34" charset="0"/>
                <a:cs typeface="Times New Roman" panose="02020603050405020304" pitchFamily="18" charset="0"/>
              </a:rPr>
              <a:t>IF</a:t>
            </a:r>
            <a:r>
              <a:rPr lang="en-US" dirty="0">
                <a:solidFill>
                  <a:srgbClr val="969696"/>
                </a:solidFill>
                <a:latin typeface="Calibri" panose="020F0502020204030204" pitchFamily="34" charset="0"/>
                <a:ea typeface="Calibri" panose="020F0502020204030204" pitchFamily="34" charset="0"/>
                <a:cs typeface="Times New Roman" panose="02020603050405020304" pitchFamily="18" charset="0"/>
              </a:rPr>
              <a:t> (</a:t>
            </a:r>
            <a:br>
              <a:rPr lang="en-US" dirty="0">
                <a:latin typeface="Calibri" panose="020F0502020204030204" pitchFamily="34" charset="0"/>
                <a:ea typeface="Calibri" panose="020F0502020204030204" pitchFamily="34" charset="0"/>
                <a:cs typeface="Times New Roman" panose="02020603050405020304" pitchFamily="18" charset="0"/>
              </a:rPr>
            </a:b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ProductDim</a:t>
            </a:r>
            <a:r>
              <a:rPr lang="en-US" dirty="0">
                <a:latin typeface="Calibri" panose="020F0502020204030204" pitchFamily="34" charset="0"/>
                <a:ea typeface="Calibri" panose="020F0502020204030204" pitchFamily="34" charset="0"/>
                <a:cs typeface="Times New Roman" panose="02020603050405020304" pitchFamily="18" charset="0"/>
              </a:rPr>
              <a:t>[Unit Price] &lt;= </a:t>
            </a:r>
            <a:r>
              <a:rPr lang="en-US" dirty="0">
                <a:solidFill>
                  <a:srgbClr val="EE7F18"/>
                </a:solidFill>
                <a:latin typeface="Calibri" panose="020F0502020204030204" pitchFamily="34" charset="0"/>
                <a:ea typeface="Calibri" panose="020F0502020204030204" pitchFamily="34" charset="0"/>
                <a:cs typeface="Times New Roman" panose="02020603050405020304" pitchFamily="18" charset="0"/>
              </a:rPr>
              <a:t>25</a:t>
            </a:r>
            <a:r>
              <a:rPr lang="en-US" dirty="0">
                <a:latin typeface="Calibri" panose="020F0502020204030204" pitchFamily="34" charset="0"/>
                <a:ea typeface="Calibri" panose="020F0502020204030204" pitchFamily="34" charset="0"/>
                <a:cs typeface="Times New Roman" panose="02020603050405020304" pitchFamily="18" charset="0"/>
              </a:rPr>
              <a:t>,</a:t>
            </a:r>
            <a:br>
              <a:rPr lang="en-US" dirty="0">
                <a:latin typeface="Calibri" panose="020F0502020204030204" pitchFamily="34" charset="0"/>
                <a:ea typeface="Calibri" panose="020F0502020204030204" pitchFamily="34" charset="0"/>
                <a:cs typeface="Times New Roman" panose="02020603050405020304" pitchFamily="18" charset="0"/>
              </a:rPr>
            </a:b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a:solidFill>
                  <a:srgbClr val="D93124"/>
                </a:solidFill>
                <a:latin typeface="Calibri" panose="020F0502020204030204" pitchFamily="34" charset="0"/>
                <a:ea typeface="Calibri" panose="020F0502020204030204" pitchFamily="34" charset="0"/>
                <a:cs typeface="Times New Roman" panose="02020603050405020304" pitchFamily="18" charset="0"/>
              </a:rPr>
              <a:t>"Low"</a:t>
            </a:r>
            <a:r>
              <a:rPr lang="en-US" dirty="0">
                <a:latin typeface="Calibri" panose="020F0502020204030204" pitchFamily="34" charset="0"/>
                <a:ea typeface="Calibri" panose="020F0502020204030204" pitchFamily="34" charset="0"/>
                <a:cs typeface="Times New Roman" panose="02020603050405020304" pitchFamily="18" charset="0"/>
              </a:rPr>
              <a:t>,</a:t>
            </a:r>
            <a:br>
              <a:rPr lang="en-US" dirty="0">
                <a:latin typeface="Calibri" panose="020F0502020204030204" pitchFamily="34" charset="0"/>
                <a:ea typeface="Calibri" panose="020F0502020204030204" pitchFamily="34" charset="0"/>
                <a:cs typeface="Times New Roman" panose="02020603050405020304" pitchFamily="18" charset="0"/>
              </a:rPr>
            </a:b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a:solidFill>
                  <a:srgbClr val="0070FF"/>
                </a:solidFill>
                <a:latin typeface="Calibri" panose="020F0502020204030204" pitchFamily="34" charset="0"/>
                <a:ea typeface="Calibri" panose="020F0502020204030204" pitchFamily="34" charset="0"/>
                <a:cs typeface="Times New Roman" panose="02020603050405020304" pitchFamily="18" charset="0"/>
              </a:rPr>
              <a:t>IF</a:t>
            </a:r>
            <a:r>
              <a:rPr lang="en-US" dirty="0">
                <a:solidFill>
                  <a:srgbClr val="969696"/>
                </a:solidFill>
                <a:latin typeface="Calibri" panose="020F0502020204030204" pitchFamily="34" charset="0"/>
                <a:ea typeface="Calibri" panose="020F0502020204030204" pitchFamily="34" charset="0"/>
                <a:cs typeface="Times New Roman" panose="02020603050405020304" pitchFamily="18" charset="0"/>
              </a:rPr>
              <a:t> (</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ProductDim</a:t>
            </a:r>
            <a:r>
              <a:rPr lang="en-US" dirty="0">
                <a:latin typeface="Calibri" panose="020F0502020204030204" pitchFamily="34" charset="0"/>
                <a:ea typeface="Calibri" panose="020F0502020204030204" pitchFamily="34" charset="0"/>
                <a:cs typeface="Times New Roman" panose="02020603050405020304" pitchFamily="18" charset="0"/>
              </a:rPr>
              <a:t>[Unit Price] &lt;= </a:t>
            </a:r>
            <a:r>
              <a:rPr lang="en-US" dirty="0">
                <a:solidFill>
                  <a:srgbClr val="EE7F18"/>
                </a:solidFill>
                <a:latin typeface="Calibri" panose="020F0502020204030204" pitchFamily="34" charset="0"/>
                <a:ea typeface="Calibri" panose="020F0502020204030204" pitchFamily="34" charset="0"/>
                <a:cs typeface="Times New Roman" panose="02020603050405020304" pitchFamily="18" charset="0"/>
              </a:rPr>
              <a:t>50</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a:solidFill>
                  <a:srgbClr val="D93124"/>
                </a:solidFill>
                <a:latin typeface="Calibri" panose="020F0502020204030204" pitchFamily="34" charset="0"/>
                <a:ea typeface="Calibri" panose="020F0502020204030204" pitchFamily="34" charset="0"/>
                <a:cs typeface="Times New Roman" panose="02020603050405020304" pitchFamily="18" charset="0"/>
              </a:rPr>
              <a:t>"Medium"</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a:solidFill>
                  <a:srgbClr val="D93124"/>
                </a:solidFill>
                <a:latin typeface="Calibri" panose="020F0502020204030204" pitchFamily="34" charset="0"/>
                <a:ea typeface="Calibri" panose="020F0502020204030204" pitchFamily="34" charset="0"/>
                <a:cs typeface="Times New Roman" panose="02020603050405020304" pitchFamily="18" charset="0"/>
              </a:rPr>
              <a:t>"High"</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a:solidFill>
                  <a:srgbClr val="969696"/>
                </a:solidFill>
                <a:latin typeface="Calibri" panose="020F0502020204030204" pitchFamily="34" charset="0"/>
                <a:ea typeface="Calibri" panose="020F0502020204030204" pitchFamily="34" charset="0"/>
                <a:cs typeface="Times New Roman" panose="02020603050405020304" pitchFamily="18" charset="0"/>
              </a:rPr>
              <a:t>)</a:t>
            </a:r>
            <a:br>
              <a:rPr lang="en-US" dirty="0">
                <a:latin typeface="Calibri" panose="020F0502020204030204" pitchFamily="34" charset="0"/>
                <a:ea typeface="Calibri" panose="020F0502020204030204" pitchFamily="34" charset="0"/>
                <a:cs typeface="Times New Roman" panose="02020603050405020304" pitchFamily="18" charset="0"/>
              </a:rPr>
            </a:br>
            <a:r>
              <a:rPr lang="en-US" dirty="0">
                <a:solidFill>
                  <a:srgbClr val="969696"/>
                </a:solidFill>
                <a:latin typeface="Calibri" panose="020F0502020204030204" pitchFamily="34" charset="0"/>
                <a:ea typeface="Calibri" panose="020F0502020204030204" pitchFamily="34" charset="0"/>
                <a:cs typeface="Times New Roman" panose="02020603050405020304" pitchFamily="18" charset="0"/>
              </a:rPr>
              <a:t>)</a:t>
            </a:r>
            <a:endParaRPr lang="en-US" dirty="0"/>
          </a:p>
          <a:p>
            <a:r>
              <a:rPr lang="en-US" dirty="0"/>
              <a:t>We can also do this in the Query Editor</a:t>
            </a:r>
          </a:p>
          <a:p>
            <a:pPr lvl="1"/>
            <a:r>
              <a:rPr lang="en-US" dirty="0"/>
              <a:t>if [Unit Price] &lt;= 25 then "Low" else if [Unit Price] &lt;=50 then "Medium" else "High“</a:t>
            </a:r>
            <a:br>
              <a:rPr lang="en-US" dirty="0"/>
            </a:br>
            <a:endParaRPr lang="en-US" dirty="0"/>
          </a:p>
        </p:txBody>
      </p:sp>
    </p:spTree>
    <p:extLst>
      <p:ext uri="{BB962C8B-B14F-4D97-AF65-F5344CB8AC3E}">
        <p14:creationId xmlns:p14="http://schemas.microsoft.com/office/powerpoint/2010/main" val="1555812545"/>
      </p:ext>
    </p:extLst>
  </p:cSld>
  <p:clrMapOvr>
    <a:masterClrMapping/>
  </p:clrMapOvr>
  <p:transition spd="med">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C0D09-463F-42B3-88EC-08223CD02274}"/>
              </a:ext>
            </a:extLst>
          </p:cNvPr>
          <p:cNvSpPr>
            <a:spLocks noGrp="1"/>
          </p:cNvSpPr>
          <p:nvPr>
            <p:ph type="title"/>
          </p:nvPr>
        </p:nvSpPr>
        <p:spPr>
          <a:xfrm>
            <a:off x="26189" y="66863"/>
            <a:ext cx="11289511" cy="580837"/>
          </a:xfrm>
        </p:spPr>
        <p:txBody>
          <a:bodyPr>
            <a:normAutofit fontScale="90000"/>
          </a:bodyPr>
          <a:lstStyle/>
          <a:p>
            <a:r>
              <a:rPr lang="en-US" dirty="0"/>
              <a:t>Module 4 Lab – Creating Calculated Columns &amp; Measures</a:t>
            </a:r>
          </a:p>
        </p:txBody>
      </p:sp>
      <p:sp>
        <p:nvSpPr>
          <p:cNvPr id="3" name="Text Placeholder 2">
            <a:extLst>
              <a:ext uri="{FF2B5EF4-FFF2-40B4-BE49-F238E27FC236}">
                <a16:creationId xmlns:a16="http://schemas.microsoft.com/office/drawing/2014/main" id="{DFB102A3-6B35-4924-B77B-D3092E55D3FA}"/>
              </a:ext>
            </a:extLst>
          </p:cNvPr>
          <p:cNvSpPr>
            <a:spLocks noGrp="1"/>
          </p:cNvSpPr>
          <p:nvPr>
            <p:ph type="body" sz="quarter" idx="13"/>
          </p:nvPr>
        </p:nvSpPr>
        <p:spPr/>
        <p:txBody>
          <a:bodyPr/>
          <a:lstStyle/>
          <a:p>
            <a:r>
              <a:rPr lang="en-US" dirty="0"/>
              <a:t>Create some basic Columns to get Cost of Goods Sold|</a:t>
            </a:r>
            <a:br>
              <a:rPr lang="en-US" dirty="0"/>
            </a:br>
            <a:endParaRPr lang="en-US" dirty="0"/>
          </a:p>
          <a:p>
            <a:pPr lvl="1"/>
            <a:r>
              <a:rPr lang="en-US" dirty="0"/>
              <a:t>Sales[COGS] = RELATED( </a:t>
            </a:r>
            <a:r>
              <a:rPr lang="en-US" dirty="0" err="1"/>
              <a:t>ProductDim</a:t>
            </a:r>
            <a:r>
              <a:rPr lang="en-US" dirty="0"/>
              <a:t>[Unit Cost] ) * Sales[Units]</a:t>
            </a:r>
          </a:p>
          <a:p>
            <a:pPr lvl="1"/>
            <a:endParaRPr lang="en-US" dirty="0"/>
          </a:p>
          <a:p>
            <a:r>
              <a:rPr lang="en-US" dirty="0"/>
              <a:t>Create City State column in Sales</a:t>
            </a:r>
            <a:br>
              <a:rPr lang="en-US" dirty="0"/>
            </a:br>
            <a:r>
              <a:rPr lang="en-US" dirty="0"/>
              <a:t> </a:t>
            </a:r>
          </a:p>
          <a:p>
            <a:pPr lvl="1"/>
            <a:r>
              <a:rPr lang="en-US" dirty="0"/>
              <a:t>Sales [City State]= RELATED( </a:t>
            </a:r>
            <a:r>
              <a:rPr lang="en-US" dirty="0" err="1"/>
              <a:t>GeographyDim</a:t>
            </a:r>
            <a:r>
              <a:rPr lang="en-US" dirty="0"/>
              <a:t>[City] ) &amp; “, ” &amp; RELATED( </a:t>
            </a:r>
            <a:r>
              <a:rPr lang="en-US" dirty="0" err="1"/>
              <a:t>GeographyDim</a:t>
            </a:r>
            <a:r>
              <a:rPr lang="en-US" dirty="0"/>
              <a:t>[State] )</a:t>
            </a:r>
          </a:p>
          <a:p>
            <a:pPr lvl="1"/>
            <a:endParaRPr lang="en-US" dirty="0"/>
          </a:p>
          <a:p>
            <a:pPr marL="0" indent="0">
              <a:buNone/>
            </a:pPr>
            <a:r>
              <a:rPr lang="en-US" dirty="0"/>
              <a:t>Notice how we did not have to do a SUM… Going row by row</a:t>
            </a:r>
          </a:p>
        </p:txBody>
      </p:sp>
    </p:spTree>
    <p:extLst>
      <p:ext uri="{BB962C8B-B14F-4D97-AF65-F5344CB8AC3E}">
        <p14:creationId xmlns:p14="http://schemas.microsoft.com/office/powerpoint/2010/main" val="2800787396"/>
      </p:ext>
    </p:extLst>
  </p:cSld>
  <p:clrMapOvr>
    <a:masterClrMapping/>
  </p:clrMapOvr>
  <p:transition spd="med">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905197" y="852372"/>
            <a:ext cx="2017683" cy="2220611"/>
          </a:xfrm>
          <a:prstGeom prst="rect">
            <a:avLst/>
          </a:prstGeom>
        </p:spPr>
      </p:pic>
      <p:sp>
        <p:nvSpPr>
          <p:cNvPr id="2" name="Title 1"/>
          <p:cNvSpPr>
            <a:spLocks noGrp="1"/>
          </p:cNvSpPr>
          <p:nvPr>
            <p:ph type="title"/>
          </p:nvPr>
        </p:nvSpPr>
        <p:spPr>
          <a:xfrm>
            <a:off x="76921" y="854778"/>
            <a:ext cx="11655840" cy="524527"/>
          </a:xfrm>
        </p:spPr>
        <p:txBody>
          <a:bodyPr vert="horz" wrap="square" lIns="146304" tIns="91440" rIns="146304" bIns="91440" rtlCol="0" anchor="t">
            <a:noAutofit/>
          </a:bodyPr>
          <a:lstStyle/>
          <a:p>
            <a:r>
              <a:rPr lang="en-US" sz="2800" b="1" dirty="0">
                <a:latin typeface="+mn-lt"/>
              </a:rPr>
              <a:t>What is a Default Summarization?</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Module 4 Lab</a:t>
            </a:r>
          </a:p>
        </p:txBody>
      </p:sp>
      <p:pic>
        <p:nvPicPr>
          <p:cNvPr id="8" name="Picture 7"/>
          <p:cNvPicPr>
            <a:picLocks noChangeAspect="1"/>
          </p:cNvPicPr>
          <p:nvPr/>
        </p:nvPicPr>
        <p:blipFill>
          <a:blip r:embed="rId4"/>
          <a:stretch>
            <a:fillRect/>
          </a:stretch>
        </p:blipFill>
        <p:spPr>
          <a:xfrm>
            <a:off x="10785404" y="144034"/>
            <a:ext cx="1310624" cy="406167"/>
          </a:xfrm>
          <a:prstGeom prst="rect">
            <a:avLst/>
          </a:prstGeom>
        </p:spPr>
      </p:pic>
      <p:pic>
        <p:nvPicPr>
          <p:cNvPr id="3" name="Picture 2"/>
          <p:cNvPicPr>
            <a:picLocks noChangeAspect="1"/>
          </p:cNvPicPr>
          <p:nvPr/>
        </p:nvPicPr>
        <p:blipFill>
          <a:blip r:embed="rId5"/>
          <a:stretch>
            <a:fillRect/>
          </a:stretch>
        </p:blipFill>
        <p:spPr>
          <a:xfrm>
            <a:off x="613406" y="1426974"/>
            <a:ext cx="4407278" cy="3295650"/>
          </a:xfrm>
          <a:prstGeom prst="rect">
            <a:avLst/>
          </a:prstGeom>
        </p:spPr>
      </p:pic>
      <p:pic>
        <p:nvPicPr>
          <p:cNvPr id="5" name="Picture 4"/>
          <p:cNvPicPr>
            <a:picLocks noChangeAspect="1"/>
          </p:cNvPicPr>
          <p:nvPr/>
        </p:nvPicPr>
        <p:blipFill>
          <a:blip r:embed="rId6"/>
          <a:stretch>
            <a:fillRect/>
          </a:stretch>
        </p:blipFill>
        <p:spPr>
          <a:xfrm>
            <a:off x="6230632" y="2647188"/>
            <a:ext cx="1674104" cy="2503030"/>
          </a:xfrm>
          <a:prstGeom prst="rect">
            <a:avLst/>
          </a:prstGeom>
        </p:spPr>
      </p:pic>
      <p:sp>
        <p:nvSpPr>
          <p:cNvPr id="13" name="Rectangle 12"/>
          <p:cNvSpPr/>
          <p:nvPr/>
        </p:nvSpPr>
        <p:spPr bwMode="auto">
          <a:xfrm>
            <a:off x="8905196" y="1271210"/>
            <a:ext cx="1318095" cy="1546941"/>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p:nvSpPr>
        <p:spPr>
          <a:xfrm>
            <a:off x="261999" y="5431026"/>
            <a:ext cx="11470762" cy="834074"/>
          </a:xfrm>
          <a:prstGeom prst="rect">
            <a:avLst/>
          </a:prstGeom>
        </p:spPr>
        <p:txBody>
          <a:bodyPr wrap="square">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Sales Amount is automatically summed for each category </a:t>
            </a: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You should set this summarization for all numeric fields in the </a:t>
            </a:r>
            <a:r>
              <a:rPr lang="en-US" sz="2400" b="1" dirty="0">
                <a:gradFill>
                  <a:gsLst>
                    <a:gs pos="2917">
                      <a:schemeClr val="tx1"/>
                    </a:gs>
                    <a:gs pos="30000">
                      <a:schemeClr val="tx1"/>
                    </a:gs>
                  </a:gsLst>
                  <a:lin ang="5400000" scaled="0"/>
                </a:gradFill>
              </a:rPr>
              <a:t>Modeling</a:t>
            </a:r>
            <a:r>
              <a:rPr lang="en-US" sz="2400" dirty="0">
                <a:gradFill>
                  <a:gsLst>
                    <a:gs pos="2917">
                      <a:schemeClr val="tx1"/>
                    </a:gs>
                    <a:gs pos="30000">
                      <a:schemeClr val="tx1"/>
                    </a:gs>
                  </a:gsLst>
                  <a:lin ang="5400000" scaled="0"/>
                </a:gradFill>
              </a:rPr>
              <a:t> ribbon</a:t>
            </a:r>
          </a:p>
        </p:txBody>
      </p:sp>
      <p:sp>
        <p:nvSpPr>
          <p:cNvPr id="11" name="Rectangle 10"/>
          <p:cNvSpPr/>
          <p:nvPr/>
        </p:nvSpPr>
        <p:spPr>
          <a:xfrm>
            <a:off x="7457534" y="895933"/>
            <a:ext cx="1496146" cy="1089529"/>
          </a:xfrm>
          <a:prstGeom prst="rect">
            <a:avLst/>
          </a:prstGeom>
        </p:spPr>
        <p:txBody>
          <a:bodyPr wrap="square">
            <a:spAutoFit/>
          </a:bodyPr>
          <a:lstStyle/>
          <a:p>
            <a:pPr>
              <a:lnSpc>
                <a:spcPct val="90000"/>
              </a:lnSpc>
              <a:spcAft>
                <a:spcPts val="600"/>
              </a:spcAft>
            </a:pPr>
            <a:r>
              <a:rPr lang="en-US" sz="2400" dirty="0">
                <a:gradFill>
                  <a:gsLst>
                    <a:gs pos="2917">
                      <a:schemeClr val="tx1"/>
                    </a:gs>
                    <a:gs pos="30000">
                      <a:schemeClr val="tx1"/>
                    </a:gs>
                  </a:gsLst>
                  <a:lin ang="5400000" scaled="0"/>
                </a:gradFill>
              </a:rPr>
              <a:t>On the Modeling ribbon</a:t>
            </a:r>
          </a:p>
        </p:txBody>
      </p:sp>
      <p:sp>
        <p:nvSpPr>
          <p:cNvPr id="12" name="Rectangle 11"/>
          <p:cNvSpPr/>
          <p:nvPr/>
        </p:nvSpPr>
        <p:spPr>
          <a:xfrm>
            <a:off x="7865987" y="3617587"/>
            <a:ext cx="2078417" cy="1089529"/>
          </a:xfrm>
          <a:prstGeom prst="rect">
            <a:avLst/>
          </a:prstGeom>
        </p:spPr>
        <p:txBody>
          <a:bodyPr wrap="square">
            <a:spAutoFit/>
          </a:bodyPr>
          <a:lstStyle/>
          <a:p>
            <a:pPr>
              <a:lnSpc>
                <a:spcPct val="90000"/>
              </a:lnSpc>
              <a:spcAft>
                <a:spcPts val="600"/>
              </a:spcAft>
            </a:pPr>
            <a:r>
              <a:rPr lang="en-US" sz="2400" dirty="0">
                <a:gradFill>
                  <a:gsLst>
                    <a:gs pos="2917">
                      <a:schemeClr val="tx1"/>
                    </a:gs>
                    <a:gs pos="30000">
                      <a:schemeClr val="tx1"/>
                    </a:gs>
                  </a:gsLst>
                  <a:lin ang="5400000" scaled="0"/>
                </a:gradFill>
              </a:rPr>
              <a:t>For an individual visualization</a:t>
            </a:r>
          </a:p>
        </p:txBody>
      </p:sp>
      <p:sp>
        <p:nvSpPr>
          <p:cNvPr id="14" name="Rectangle 13"/>
          <p:cNvSpPr/>
          <p:nvPr/>
        </p:nvSpPr>
        <p:spPr bwMode="auto">
          <a:xfrm>
            <a:off x="6967958" y="3776845"/>
            <a:ext cx="898030" cy="1373373"/>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48430653"/>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C0D09-463F-42B3-88EC-08223CD02274}"/>
              </a:ext>
            </a:extLst>
          </p:cNvPr>
          <p:cNvSpPr>
            <a:spLocks noGrp="1"/>
          </p:cNvSpPr>
          <p:nvPr>
            <p:ph type="title"/>
          </p:nvPr>
        </p:nvSpPr>
        <p:spPr>
          <a:xfrm>
            <a:off x="26189" y="66863"/>
            <a:ext cx="11289511" cy="580837"/>
          </a:xfrm>
        </p:spPr>
        <p:txBody>
          <a:bodyPr>
            <a:normAutofit fontScale="90000"/>
          </a:bodyPr>
          <a:lstStyle/>
          <a:p>
            <a:r>
              <a:rPr lang="en-US" dirty="0"/>
              <a:t>Module 4 Lab – Creating Calculated Columns &amp; Measures</a:t>
            </a:r>
          </a:p>
        </p:txBody>
      </p:sp>
      <p:sp>
        <p:nvSpPr>
          <p:cNvPr id="3" name="Text Placeholder 2">
            <a:extLst>
              <a:ext uri="{FF2B5EF4-FFF2-40B4-BE49-F238E27FC236}">
                <a16:creationId xmlns:a16="http://schemas.microsoft.com/office/drawing/2014/main" id="{DFB102A3-6B35-4924-B77B-D3092E55D3FA}"/>
              </a:ext>
            </a:extLst>
          </p:cNvPr>
          <p:cNvSpPr>
            <a:spLocks noGrp="1"/>
          </p:cNvSpPr>
          <p:nvPr>
            <p:ph type="body" sz="quarter" idx="13"/>
          </p:nvPr>
        </p:nvSpPr>
        <p:spPr/>
        <p:txBody>
          <a:bodyPr/>
          <a:lstStyle/>
          <a:p>
            <a:r>
              <a:rPr lang="en-US" dirty="0"/>
              <a:t>Create Total Sales Measure</a:t>
            </a:r>
          </a:p>
          <a:p>
            <a:pPr lvl="1"/>
            <a:r>
              <a:rPr lang="en-US" dirty="0">
                <a:ln w="0"/>
              </a:rPr>
              <a:t>Total Sales := SUM( Sales[Sales Amount] )</a:t>
            </a:r>
          </a:p>
          <a:p>
            <a:pPr lvl="1"/>
            <a:endParaRPr lang="en-US" dirty="0"/>
          </a:p>
          <a:p>
            <a:r>
              <a:rPr lang="en-US" dirty="0"/>
              <a:t>Create COGs Column &amp; Measure</a:t>
            </a:r>
          </a:p>
          <a:p>
            <a:pPr lvl="1"/>
            <a:r>
              <a:rPr lang="en-US" dirty="0">
                <a:ln w="0"/>
              </a:rPr>
              <a:t>Sales[COGS] = RELATED( </a:t>
            </a:r>
            <a:r>
              <a:rPr lang="en-US" dirty="0" err="1">
                <a:ln w="0"/>
              </a:rPr>
              <a:t>ProductDim</a:t>
            </a:r>
            <a:r>
              <a:rPr lang="en-US" dirty="0">
                <a:ln w="0"/>
              </a:rPr>
              <a:t>[Unit Cost] ) * Sales[Units]</a:t>
            </a:r>
          </a:p>
          <a:p>
            <a:pPr lvl="1"/>
            <a:r>
              <a:rPr lang="en-US" dirty="0">
                <a:ln w="0"/>
              </a:rPr>
              <a:t>[Total COGS] := SUM ( Sales[COGS] )</a:t>
            </a:r>
          </a:p>
          <a:p>
            <a:pPr lvl="1"/>
            <a:endParaRPr lang="en-US" dirty="0">
              <a:ln w="0"/>
            </a:endParaRPr>
          </a:p>
          <a:p>
            <a:r>
              <a:rPr lang="en-US" dirty="0">
                <a:ln w="0"/>
              </a:rPr>
              <a:t>Create Profit Measures</a:t>
            </a:r>
          </a:p>
          <a:p>
            <a:pPr marL="800100" lvl="1" indent="-342900">
              <a:buAutoNum type="arabicPeriod"/>
            </a:pPr>
            <a:r>
              <a:rPr lang="en-US" dirty="0">
                <a:ln w="0"/>
              </a:rPr>
              <a:t>[Profit] := [Total Sales] - [Total COGS]</a:t>
            </a:r>
          </a:p>
          <a:p>
            <a:pPr marL="800100" lvl="1" indent="-342900">
              <a:buAutoNum type="arabicPeriod"/>
            </a:pPr>
            <a:r>
              <a:rPr lang="en-US" dirty="0">
                <a:ln w="0"/>
              </a:rPr>
              <a:t>[Profit Margin %] := Divide( Profit , COGS ) </a:t>
            </a:r>
          </a:p>
          <a:p>
            <a:pPr lvl="1"/>
            <a:endParaRPr lang="en-US" dirty="0">
              <a:ln w="0"/>
            </a:endParaRPr>
          </a:p>
          <a:p>
            <a:pPr lvl="1"/>
            <a:endParaRPr lang="en-US" dirty="0"/>
          </a:p>
          <a:p>
            <a:pPr lvl="1"/>
            <a:endParaRPr lang="en-US" dirty="0"/>
          </a:p>
        </p:txBody>
      </p:sp>
    </p:spTree>
    <p:extLst>
      <p:ext uri="{BB962C8B-B14F-4D97-AF65-F5344CB8AC3E}">
        <p14:creationId xmlns:p14="http://schemas.microsoft.com/office/powerpoint/2010/main" val="1477558641"/>
      </p:ext>
    </p:extLst>
  </p:cSld>
  <p:clrMapOvr>
    <a:masterClrMapping/>
  </p:clrMapOvr>
  <p:transition spd="med">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506835" y="2065540"/>
            <a:ext cx="8040378" cy="2918767"/>
          </a:xfrm>
          <a:prstGeom prst="rect">
            <a:avLst/>
          </a:prstGeom>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Calculated Column vs. Measure - When to Use What</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Module 4 - DAX Foundations</a:t>
            </a:r>
          </a:p>
        </p:txBody>
      </p:sp>
      <p:pic>
        <p:nvPicPr>
          <p:cNvPr id="8" name="Picture 7"/>
          <p:cNvPicPr>
            <a:picLocks noChangeAspect="1"/>
          </p:cNvPicPr>
          <p:nvPr/>
        </p:nvPicPr>
        <p:blipFill>
          <a:blip r:embed="rId4"/>
          <a:stretch>
            <a:fillRect/>
          </a:stretch>
        </p:blipFill>
        <p:spPr>
          <a:xfrm>
            <a:off x="10785404" y="144034"/>
            <a:ext cx="1310624" cy="406167"/>
          </a:xfrm>
          <a:prstGeom prst="rect">
            <a:avLst/>
          </a:prstGeom>
        </p:spPr>
      </p:pic>
      <p:cxnSp>
        <p:nvCxnSpPr>
          <p:cNvPr id="15" name="Straight Arrow Connector 14"/>
          <p:cNvCxnSpPr/>
          <p:nvPr/>
        </p:nvCxnSpPr>
        <p:spPr>
          <a:xfrm>
            <a:off x="2059849" y="4238300"/>
            <a:ext cx="0" cy="270556"/>
          </a:xfrm>
          <a:prstGeom prst="straightConnector1">
            <a:avLst/>
          </a:prstGeom>
          <a:ln>
            <a:solidFill>
              <a:srgbClr val="8DC63F"/>
            </a:solidFill>
            <a:headEnd type="none"/>
            <a:tailEnd type="triangle"/>
          </a:ln>
        </p:spPr>
        <p:style>
          <a:lnRef idx="1">
            <a:schemeClr val="accent6"/>
          </a:lnRef>
          <a:fillRef idx="0">
            <a:schemeClr val="accent6"/>
          </a:fillRef>
          <a:effectRef idx="0">
            <a:schemeClr val="accent6"/>
          </a:effectRef>
          <a:fontRef idx="minor">
            <a:schemeClr val="tx1"/>
          </a:fontRef>
        </p:style>
      </p:cxnSp>
      <p:sp>
        <p:nvSpPr>
          <p:cNvPr id="16" name="TextBox 15"/>
          <p:cNvSpPr txBox="1"/>
          <p:nvPr/>
        </p:nvSpPr>
        <p:spPr>
          <a:xfrm>
            <a:off x="1535593" y="4322389"/>
            <a:ext cx="1048512" cy="544765"/>
          </a:xfrm>
          <a:prstGeom prst="rect">
            <a:avLst/>
          </a:prstGeom>
          <a:noFill/>
        </p:spPr>
        <p:txBody>
          <a:bodyPr wrap="square" lIns="182880" tIns="146304" rIns="182880" bIns="146304" rtlCol="0">
            <a:spAutoFit/>
          </a:bodyPr>
          <a:lstStyle/>
          <a:p>
            <a:pPr>
              <a:lnSpc>
                <a:spcPct val="90000"/>
              </a:lnSpc>
              <a:spcAft>
                <a:spcPts val="600"/>
              </a:spcAft>
            </a:pPr>
            <a:r>
              <a:rPr lang="en-US" b="1" dirty="0">
                <a:solidFill>
                  <a:srgbClr val="8DC63F"/>
                </a:solidFill>
              </a:rPr>
              <a:t>Slicer</a:t>
            </a:r>
          </a:p>
        </p:txBody>
      </p:sp>
      <p:sp>
        <p:nvSpPr>
          <p:cNvPr id="17" name="TextBox 16"/>
          <p:cNvSpPr txBox="1"/>
          <p:nvPr/>
        </p:nvSpPr>
        <p:spPr>
          <a:xfrm>
            <a:off x="2839702" y="5084555"/>
            <a:ext cx="950812" cy="544765"/>
          </a:xfrm>
          <a:prstGeom prst="rect">
            <a:avLst/>
          </a:prstGeom>
          <a:noFill/>
        </p:spPr>
        <p:txBody>
          <a:bodyPr wrap="square" lIns="182880" tIns="146304" rIns="182880" bIns="146304" rtlCol="0">
            <a:spAutoFit/>
          </a:bodyPr>
          <a:lstStyle/>
          <a:p>
            <a:pPr>
              <a:lnSpc>
                <a:spcPct val="90000"/>
              </a:lnSpc>
              <a:spcAft>
                <a:spcPts val="600"/>
              </a:spcAft>
            </a:pPr>
            <a:r>
              <a:rPr lang="en-US" b="1" dirty="0">
                <a:solidFill>
                  <a:srgbClr val="8DC63F"/>
                </a:solidFill>
              </a:rPr>
              <a:t>Rows</a:t>
            </a:r>
          </a:p>
        </p:txBody>
      </p:sp>
      <p:cxnSp>
        <p:nvCxnSpPr>
          <p:cNvPr id="18" name="Straight Arrow Connector 17"/>
          <p:cNvCxnSpPr/>
          <p:nvPr/>
        </p:nvCxnSpPr>
        <p:spPr>
          <a:xfrm>
            <a:off x="3346105" y="4924527"/>
            <a:ext cx="0" cy="270556"/>
          </a:xfrm>
          <a:prstGeom prst="straightConnector1">
            <a:avLst/>
          </a:prstGeom>
          <a:ln>
            <a:solidFill>
              <a:srgbClr val="8DC63F"/>
            </a:solidFill>
            <a:headEnd type="none"/>
            <a:tailEnd type="triangle"/>
          </a:ln>
        </p:spPr>
        <p:style>
          <a:lnRef idx="1">
            <a:schemeClr val="accent6"/>
          </a:lnRef>
          <a:fillRef idx="0">
            <a:schemeClr val="accent6"/>
          </a:fillRef>
          <a:effectRef idx="0">
            <a:schemeClr val="accent6"/>
          </a:effectRef>
          <a:fontRef idx="minor">
            <a:schemeClr val="tx1"/>
          </a:fontRef>
        </p:style>
      </p:cxnSp>
      <p:sp>
        <p:nvSpPr>
          <p:cNvPr id="19" name="TextBox 18"/>
          <p:cNvSpPr txBox="1"/>
          <p:nvPr/>
        </p:nvSpPr>
        <p:spPr>
          <a:xfrm>
            <a:off x="9923689" y="1932757"/>
            <a:ext cx="1483056" cy="544765"/>
          </a:xfrm>
          <a:prstGeom prst="rect">
            <a:avLst/>
          </a:prstGeom>
          <a:noFill/>
        </p:spPr>
        <p:txBody>
          <a:bodyPr wrap="square" lIns="182880" tIns="146304" rIns="182880" bIns="146304" rtlCol="0">
            <a:spAutoFit/>
          </a:bodyPr>
          <a:lstStyle/>
          <a:p>
            <a:pPr>
              <a:lnSpc>
                <a:spcPct val="90000"/>
              </a:lnSpc>
              <a:spcAft>
                <a:spcPts val="600"/>
              </a:spcAft>
            </a:pPr>
            <a:r>
              <a:rPr lang="en-US" b="1" dirty="0">
                <a:solidFill>
                  <a:srgbClr val="8DC63F"/>
                </a:solidFill>
              </a:rPr>
              <a:t>Columns</a:t>
            </a:r>
          </a:p>
        </p:txBody>
      </p:sp>
      <p:cxnSp>
        <p:nvCxnSpPr>
          <p:cNvPr id="20" name="Straight Arrow Connector 19"/>
          <p:cNvCxnSpPr/>
          <p:nvPr/>
        </p:nvCxnSpPr>
        <p:spPr>
          <a:xfrm>
            <a:off x="9461263" y="2204368"/>
            <a:ext cx="541112" cy="0"/>
          </a:xfrm>
          <a:prstGeom prst="straightConnector1">
            <a:avLst/>
          </a:prstGeom>
          <a:ln>
            <a:solidFill>
              <a:srgbClr val="8DC63F"/>
            </a:solidFill>
            <a:headEnd type="none"/>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p:cNvCxnSpPr/>
          <p:nvPr/>
        </p:nvCxnSpPr>
        <p:spPr>
          <a:xfrm>
            <a:off x="9461263" y="3771040"/>
            <a:ext cx="541112" cy="0"/>
          </a:xfrm>
          <a:prstGeom prst="straightConnector1">
            <a:avLst/>
          </a:prstGeom>
          <a:ln>
            <a:solidFill>
              <a:srgbClr val="FF0000"/>
            </a:solidFill>
            <a:headEnd type="none"/>
            <a:tailEnd type="triangle"/>
          </a:ln>
        </p:spPr>
        <p:style>
          <a:lnRef idx="1">
            <a:schemeClr val="accent6"/>
          </a:lnRef>
          <a:fillRef idx="0">
            <a:schemeClr val="accent6"/>
          </a:fillRef>
          <a:effectRef idx="0">
            <a:schemeClr val="accent6"/>
          </a:effectRef>
          <a:fontRef idx="minor">
            <a:schemeClr val="tx1"/>
          </a:fontRef>
        </p:style>
      </p:cxnSp>
      <p:sp>
        <p:nvSpPr>
          <p:cNvPr id="23" name="TextBox 22"/>
          <p:cNvSpPr txBox="1"/>
          <p:nvPr/>
        </p:nvSpPr>
        <p:spPr>
          <a:xfrm>
            <a:off x="9971585" y="3498657"/>
            <a:ext cx="1483056" cy="544765"/>
          </a:xfrm>
          <a:prstGeom prst="rect">
            <a:avLst/>
          </a:prstGeom>
          <a:noFill/>
        </p:spPr>
        <p:txBody>
          <a:bodyPr wrap="square" lIns="182880" tIns="146304" rIns="182880" bIns="146304" rtlCol="0">
            <a:spAutoFit/>
          </a:bodyPr>
          <a:lstStyle/>
          <a:p>
            <a:pPr>
              <a:lnSpc>
                <a:spcPct val="90000"/>
              </a:lnSpc>
              <a:spcAft>
                <a:spcPts val="600"/>
              </a:spcAft>
            </a:pPr>
            <a:r>
              <a:rPr lang="en-US" b="1" dirty="0">
                <a:solidFill>
                  <a:srgbClr val="FF0000"/>
                </a:solidFill>
              </a:rPr>
              <a:t>Values</a:t>
            </a:r>
          </a:p>
        </p:txBody>
      </p:sp>
      <p:sp>
        <p:nvSpPr>
          <p:cNvPr id="25" name="Rectangle 24"/>
          <p:cNvSpPr/>
          <p:nvPr/>
        </p:nvSpPr>
        <p:spPr bwMode="auto">
          <a:xfrm>
            <a:off x="3008477" y="2125319"/>
            <a:ext cx="647654" cy="2799208"/>
          </a:xfrm>
          <a:prstGeom prst="rect">
            <a:avLst/>
          </a:prstGeom>
          <a:noFill/>
          <a:ln w="28575">
            <a:solidFill>
              <a:srgbClr val="8DC63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p:cNvSpPr/>
          <p:nvPr/>
        </p:nvSpPr>
        <p:spPr bwMode="auto">
          <a:xfrm>
            <a:off x="3708665" y="2125319"/>
            <a:ext cx="5752598" cy="230620"/>
          </a:xfrm>
          <a:prstGeom prst="rect">
            <a:avLst/>
          </a:prstGeom>
          <a:noFill/>
          <a:ln w="28575">
            <a:solidFill>
              <a:srgbClr val="8DC63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p:cNvSpPr/>
          <p:nvPr/>
        </p:nvSpPr>
        <p:spPr>
          <a:xfrm>
            <a:off x="608592" y="5610093"/>
            <a:ext cx="10973656" cy="994118"/>
          </a:xfrm>
          <a:prstGeom prst="rect">
            <a:avLst/>
          </a:prstGeom>
        </p:spPr>
        <p:txBody>
          <a:bodyPr wrap="square">
            <a:spAutoFit/>
          </a:bodyPr>
          <a:lstStyle/>
          <a:p>
            <a:pPr>
              <a:lnSpc>
                <a:spcPct val="90000"/>
              </a:lnSpc>
              <a:spcAft>
                <a:spcPts val="600"/>
              </a:spcAft>
            </a:pPr>
            <a:r>
              <a:rPr lang="en-US" b="1" dirty="0">
                <a:solidFill>
                  <a:srgbClr val="505050"/>
                </a:solidFill>
              </a:rPr>
              <a:t>Rule of Thumb for Calculated Column vs Measure </a:t>
            </a:r>
          </a:p>
          <a:p>
            <a:pPr marL="285750" indent="-285750">
              <a:lnSpc>
                <a:spcPct val="90000"/>
              </a:lnSpc>
              <a:spcAft>
                <a:spcPts val="600"/>
              </a:spcAft>
              <a:buFont typeface="Arial" panose="020B0604020202020204" pitchFamily="34" charset="0"/>
              <a:buChar char="•"/>
            </a:pPr>
            <a:r>
              <a:rPr lang="en-US" b="1" dirty="0">
                <a:solidFill>
                  <a:srgbClr val="8DC63F"/>
                </a:solidFill>
              </a:rPr>
              <a:t>Calculated Column </a:t>
            </a:r>
            <a:r>
              <a:rPr lang="en-US" dirty="0">
                <a:solidFill>
                  <a:srgbClr val="8DC63F"/>
                </a:solidFill>
              </a:rPr>
              <a:t>– Use in Page, Report &amp; Visual Filters as well as Slicers, Rows and Columns</a:t>
            </a:r>
          </a:p>
          <a:p>
            <a:pPr marL="285750" indent="-285750">
              <a:lnSpc>
                <a:spcPct val="90000"/>
              </a:lnSpc>
              <a:spcAft>
                <a:spcPts val="600"/>
              </a:spcAft>
              <a:buFont typeface="Arial" panose="020B0604020202020204" pitchFamily="34" charset="0"/>
              <a:buChar char="•"/>
            </a:pPr>
            <a:r>
              <a:rPr lang="en-US" b="1" dirty="0">
                <a:solidFill>
                  <a:srgbClr val="FF0000"/>
                </a:solidFill>
              </a:rPr>
              <a:t>Measures                </a:t>
            </a:r>
            <a:r>
              <a:rPr lang="en-US" dirty="0">
                <a:solidFill>
                  <a:srgbClr val="FF0000"/>
                </a:solidFill>
              </a:rPr>
              <a:t>- Use in Values section </a:t>
            </a:r>
            <a:endParaRPr lang="en-US" b="1" dirty="0">
              <a:solidFill>
                <a:srgbClr val="FF0000"/>
              </a:solidFill>
            </a:endParaRPr>
          </a:p>
        </p:txBody>
      </p:sp>
      <p:sp>
        <p:nvSpPr>
          <p:cNvPr id="28" name="Rectangle 27"/>
          <p:cNvSpPr/>
          <p:nvPr/>
        </p:nvSpPr>
        <p:spPr bwMode="auto">
          <a:xfrm>
            <a:off x="3708665" y="2412623"/>
            <a:ext cx="5752598" cy="2514214"/>
          </a:xfrm>
          <a:prstGeom prst="rect">
            <a:avLst/>
          </a:prstGeom>
          <a:noFill/>
          <a:ln w="28575">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p:cNvSpPr/>
          <p:nvPr/>
        </p:nvSpPr>
        <p:spPr bwMode="auto">
          <a:xfrm>
            <a:off x="1506835" y="2067946"/>
            <a:ext cx="1125166" cy="2154195"/>
          </a:xfrm>
          <a:prstGeom prst="rect">
            <a:avLst/>
          </a:prstGeom>
          <a:noFill/>
          <a:ln w="28575">
            <a:solidFill>
              <a:srgbClr val="8DC63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29220546"/>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2084175"/>
            <a:ext cx="9860673" cy="2215991"/>
          </a:xfrm>
        </p:spPr>
        <p:txBody>
          <a:bodyPr/>
          <a:lstStyle/>
          <a:p>
            <a:r>
              <a:rPr lang="en-US" sz="6600" b="1" dirty="0">
                <a:solidFill>
                  <a:schemeClr val="tx1"/>
                </a:solidFill>
              </a:rPr>
              <a:t>Module 5</a:t>
            </a:r>
          </a:p>
          <a:p>
            <a:r>
              <a:rPr lang="en-US" sz="6600" b="1" dirty="0">
                <a:solidFill>
                  <a:schemeClr val="tx1"/>
                </a:solidFill>
              </a:rPr>
              <a:t>CALCULATE</a:t>
            </a:r>
            <a:endParaRPr lang="en-US" sz="6600" b="1" i="1" dirty="0">
              <a:solidFill>
                <a:schemeClr val="tx1"/>
              </a:solidFill>
            </a:endParaRPr>
          </a:p>
        </p:txBody>
      </p:sp>
    </p:spTree>
    <p:extLst>
      <p:ext uri="{BB962C8B-B14F-4D97-AF65-F5344CB8AC3E}">
        <p14:creationId xmlns:p14="http://schemas.microsoft.com/office/powerpoint/2010/main" val="1675396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MODULE 5 OBJECTIVE </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5" name="Rectangle 4"/>
          <p:cNvSpPr/>
          <p:nvPr/>
        </p:nvSpPr>
        <p:spPr>
          <a:xfrm>
            <a:off x="231833" y="1185026"/>
            <a:ext cx="11037454" cy="1652760"/>
          </a:xfrm>
          <a:prstGeom prst="rect">
            <a:avLst/>
          </a:prstGeom>
        </p:spPr>
        <p:txBody>
          <a:bodyPr wrap="square">
            <a:spAutoFit/>
          </a:bodyPr>
          <a:lstStyle/>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the basics of the CALCULATE formula</a:t>
            </a:r>
          </a:p>
          <a:p>
            <a:pPr marL="342900" indent="-342900">
              <a:lnSpc>
                <a:spcPct val="120000"/>
              </a:lnSpc>
              <a:buFont typeface="Arial" panose="020B0604020202020204" pitchFamily="34" charset="0"/>
              <a:buChar char="•"/>
            </a:pPr>
            <a:endParaRPr lang="en-US" sz="2400" dirty="0">
              <a:solidFill>
                <a:schemeClr val="tx1">
                  <a:lumMod val="50000"/>
                </a:schemeClr>
              </a:solidFill>
            </a:endParaRPr>
          </a:p>
          <a:p>
            <a:pPr>
              <a:lnSpc>
                <a:spcPct val="120000"/>
              </a:lnSpc>
            </a:pPr>
            <a:endParaRPr lang="en-US" sz="2400" dirty="0">
              <a:solidFill>
                <a:schemeClr val="tx1">
                  <a:lumMod val="50000"/>
                </a:schemeClr>
              </a:solidFill>
            </a:endParaRPr>
          </a:p>
        </p:txBody>
      </p:sp>
    </p:spTree>
    <p:extLst>
      <p:ext uri="{BB962C8B-B14F-4D97-AF65-F5344CB8AC3E}">
        <p14:creationId xmlns:p14="http://schemas.microsoft.com/office/powerpoint/2010/main" val="1585355010"/>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4"/>
          <p:cNvSpPr/>
          <p:nvPr/>
        </p:nvSpPr>
        <p:spPr bwMode="auto">
          <a:xfrm>
            <a:off x="2220239" y="5720717"/>
            <a:ext cx="8026424"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Calculated Columns and Measures</a:t>
            </a:r>
          </a:p>
        </p:txBody>
      </p:sp>
      <p:sp>
        <p:nvSpPr>
          <p:cNvPr id="11" name="Rectangle 10"/>
          <p:cNvSpPr/>
          <p:nvPr/>
        </p:nvSpPr>
        <p:spPr bwMode="auto">
          <a:xfrm>
            <a:off x="3362614" y="3576227"/>
            <a:ext cx="5741675" cy="926926"/>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CALCULATE</a:t>
            </a:r>
          </a:p>
        </p:txBody>
      </p:sp>
      <p:sp>
        <p:nvSpPr>
          <p:cNvPr id="13" name="Rectangle 12"/>
          <p:cNvSpPr/>
          <p:nvPr/>
        </p:nvSpPr>
        <p:spPr bwMode="auto">
          <a:xfrm>
            <a:off x="4544724" y="1431737"/>
            <a:ext cx="3377455"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Evaluation Contexts</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5" name="Title 1"/>
          <p:cNvSpPr>
            <a:spLocks noGrp="1"/>
          </p:cNvSpPr>
          <p:nvPr>
            <p:ph type="title"/>
          </p:nvPr>
        </p:nvSpPr>
        <p:spPr>
          <a:xfrm>
            <a:off x="112735" y="801365"/>
            <a:ext cx="11655840" cy="524527"/>
          </a:xfrm>
        </p:spPr>
        <p:txBody>
          <a:bodyPr vert="horz" wrap="square" lIns="146304" tIns="91440" rIns="146304" bIns="91440" rtlCol="0" anchor="t">
            <a:noAutofit/>
          </a:bodyPr>
          <a:lstStyle/>
          <a:p>
            <a:r>
              <a:rPr lang="en-US" sz="2800" b="1" dirty="0">
                <a:latin typeface="+mn-lt"/>
              </a:rPr>
              <a:t>PATH to DAX Expertise</a:t>
            </a:r>
          </a:p>
        </p:txBody>
      </p:sp>
    </p:spTree>
    <p:extLst>
      <p:ext uri="{BB962C8B-B14F-4D97-AF65-F5344CB8AC3E}">
        <p14:creationId xmlns:p14="http://schemas.microsoft.com/office/powerpoint/2010/main" val="3120908785"/>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Why is CALCULATE Useful?</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4"/>
          <p:cNvSpPr/>
          <p:nvPr/>
        </p:nvSpPr>
        <p:spPr>
          <a:xfrm>
            <a:off x="2184400" y="5970650"/>
            <a:ext cx="3433081" cy="646331"/>
          </a:xfrm>
          <a:prstGeom prst="rect">
            <a:avLst/>
          </a:prstGeom>
        </p:spPr>
        <p:txBody>
          <a:bodyPr wrap="square">
            <a:spAutoFit/>
          </a:bodyPr>
          <a:lstStyle/>
          <a:p>
            <a:r>
              <a:rPr lang="en-US" dirty="0"/>
              <a:t>You create a report of breakdown of Sales by Month </a:t>
            </a:r>
          </a:p>
        </p:txBody>
      </p:sp>
      <p:sp>
        <p:nvSpPr>
          <p:cNvPr id="9" name="Rectangle 8"/>
          <p:cNvSpPr/>
          <p:nvPr/>
        </p:nvSpPr>
        <p:spPr>
          <a:xfrm>
            <a:off x="6923087" y="5970650"/>
            <a:ext cx="5000253" cy="646331"/>
          </a:xfrm>
          <a:prstGeom prst="rect">
            <a:avLst/>
          </a:prstGeom>
        </p:spPr>
        <p:txBody>
          <a:bodyPr wrap="square">
            <a:spAutoFit/>
          </a:bodyPr>
          <a:lstStyle/>
          <a:p>
            <a:r>
              <a:rPr lang="en-US" b="1" u="sng" dirty="0"/>
              <a:t>Typical Business Question: </a:t>
            </a:r>
          </a:p>
          <a:p>
            <a:r>
              <a:rPr lang="en-US" dirty="0"/>
              <a:t>Provide a break out of this Sales from Desktop</a:t>
            </a:r>
          </a:p>
        </p:txBody>
      </p:sp>
      <p:pic>
        <p:nvPicPr>
          <p:cNvPr id="3" name="Picture 2"/>
          <p:cNvPicPr>
            <a:picLocks noChangeAspect="1"/>
          </p:cNvPicPr>
          <p:nvPr/>
        </p:nvPicPr>
        <p:blipFill>
          <a:blip r:embed="rId4"/>
          <a:stretch>
            <a:fillRect/>
          </a:stretch>
        </p:blipFill>
        <p:spPr>
          <a:xfrm>
            <a:off x="2359814" y="2121332"/>
            <a:ext cx="2682977" cy="3613077"/>
          </a:xfrm>
          <a:prstGeom prst="rect">
            <a:avLst/>
          </a:prstGeom>
        </p:spPr>
      </p:pic>
      <p:pic>
        <p:nvPicPr>
          <p:cNvPr id="11" name="Picture 10"/>
          <p:cNvPicPr>
            <a:picLocks noChangeAspect="1"/>
          </p:cNvPicPr>
          <p:nvPr/>
        </p:nvPicPr>
        <p:blipFill>
          <a:blip r:embed="rId5"/>
          <a:stretch>
            <a:fillRect/>
          </a:stretch>
        </p:blipFill>
        <p:spPr>
          <a:xfrm>
            <a:off x="6923087" y="2121331"/>
            <a:ext cx="3768094" cy="3613077"/>
          </a:xfrm>
          <a:prstGeom prst="rect">
            <a:avLst/>
          </a:prstGeom>
        </p:spPr>
      </p:pic>
    </p:spTree>
    <p:extLst>
      <p:ext uri="{BB962C8B-B14F-4D97-AF65-F5344CB8AC3E}">
        <p14:creationId xmlns:p14="http://schemas.microsoft.com/office/powerpoint/2010/main" val="425584895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COURSE AGENDA</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graphicFrame>
        <p:nvGraphicFramePr>
          <p:cNvPr id="7" name="Table 6">
            <a:extLst>
              <a:ext uri="{FF2B5EF4-FFF2-40B4-BE49-F238E27FC236}">
                <a16:creationId xmlns:a16="http://schemas.microsoft.com/office/drawing/2014/main" id="{D2D61753-C0DC-41E6-816A-D4BF73346382}"/>
              </a:ext>
            </a:extLst>
          </p:cNvPr>
          <p:cNvGraphicFramePr>
            <a:graphicFrameLocks noGrp="1"/>
          </p:cNvGraphicFramePr>
          <p:nvPr>
            <p:extLst>
              <p:ext uri="{D42A27DB-BD31-4B8C-83A1-F6EECF244321}">
                <p14:modId xmlns:p14="http://schemas.microsoft.com/office/powerpoint/2010/main" val="3842899606"/>
              </p:ext>
            </p:extLst>
          </p:nvPr>
        </p:nvGraphicFramePr>
        <p:xfrm>
          <a:off x="1048871" y="1331259"/>
          <a:ext cx="10300447" cy="4464012"/>
        </p:xfrm>
        <a:graphic>
          <a:graphicData uri="http://schemas.openxmlformats.org/drawingml/2006/table">
            <a:tbl>
              <a:tblPr firstRow="1">
                <a:tableStyleId>{2D5ABB26-0587-4C30-8999-92F81FD0307C}</a:tableStyleId>
              </a:tblPr>
              <a:tblGrid>
                <a:gridCol w="1935629">
                  <a:extLst>
                    <a:ext uri="{9D8B030D-6E8A-4147-A177-3AD203B41FA5}">
                      <a16:colId xmlns:a16="http://schemas.microsoft.com/office/drawing/2014/main" val="3079094763"/>
                    </a:ext>
                  </a:extLst>
                </a:gridCol>
                <a:gridCol w="333466">
                  <a:extLst>
                    <a:ext uri="{9D8B030D-6E8A-4147-A177-3AD203B41FA5}">
                      <a16:colId xmlns:a16="http://schemas.microsoft.com/office/drawing/2014/main" val="653076631"/>
                    </a:ext>
                  </a:extLst>
                </a:gridCol>
                <a:gridCol w="8031352">
                  <a:extLst>
                    <a:ext uri="{9D8B030D-6E8A-4147-A177-3AD203B41FA5}">
                      <a16:colId xmlns:a16="http://schemas.microsoft.com/office/drawing/2014/main" val="3683571870"/>
                    </a:ext>
                  </a:extLst>
                </a:gridCol>
              </a:tblGrid>
              <a:tr h="647183">
                <a:tc>
                  <a:txBody>
                    <a:bodyPr/>
                    <a:lstStyle/>
                    <a:p>
                      <a:pPr algn="r"/>
                      <a:endParaRPr lang="en-US" sz="2400" dirty="0"/>
                    </a:p>
                  </a:txBody>
                  <a:tcPr anchor="ctr"/>
                </a:tc>
                <a:tc>
                  <a:txBody>
                    <a:bodyPr/>
                    <a:lstStyle/>
                    <a:p>
                      <a:pPr algn="l"/>
                      <a:endParaRPr lang="en-US" sz="2400" dirty="0"/>
                    </a:p>
                  </a:txBody>
                  <a:tcPr anchor="ctr"/>
                </a:tc>
                <a:tc>
                  <a:txBody>
                    <a:bodyPr/>
                    <a:lstStyle/>
                    <a:p>
                      <a:pPr algn="l"/>
                      <a:r>
                        <a:rPr kumimoji="0" lang="en-US" sz="2400" b="0" i="0" u="none" strike="noStrike" kern="0" cap="none" spc="0" normalizeH="0" baseline="0" noProof="0" dirty="0">
                          <a:ln>
                            <a:noFill/>
                          </a:ln>
                          <a:solidFill>
                            <a:schemeClr val="tx1">
                              <a:lumMod val="50000"/>
                            </a:schemeClr>
                          </a:solidFill>
                          <a:effectLst/>
                          <a:uLnTx/>
                          <a:uFillTx/>
                        </a:rPr>
                        <a:t>Introductions and Overview </a:t>
                      </a:r>
                      <a:endParaRPr lang="en-US" sz="2400" dirty="0"/>
                    </a:p>
                  </a:txBody>
                  <a:tcPr anchor="ctr"/>
                </a:tc>
                <a:extLst>
                  <a:ext uri="{0D108BD9-81ED-4DB2-BD59-A6C34878D82A}">
                    <a16:rowId xmlns:a16="http://schemas.microsoft.com/office/drawing/2014/main" val="1954015326"/>
                  </a:ext>
                </a:extLst>
              </a:tr>
              <a:tr h="579948">
                <a:tc>
                  <a:txBody>
                    <a:bodyPr/>
                    <a:lstStyle/>
                    <a:p>
                      <a:pPr algn="r"/>
                      <a:r>
                        <a:rPr lang="en-US" sz="2400" dirty="0"/>
                        <a:t>Module </a:t>
                      </a:r>
                    </a:p>
                  </a:txBody>
                  <a:tcPr anchor="ctr"/>
                </a:tc>
                <a:tc>
                  <a:txBody>
                    <a:bodyPr/>
                    <a:lstStyle/>
                    <a:p>
                      <a:pPr algn="l"/>
                      <a:endParaRPr lang="en-US" sz="2400" dirty="0"/>
                    </a:p>
                  </a:txBody>
                  <a:tcPr anchor="ctr"/>
                </a:tc>
                <a:tc>
                  <a:txBody>
                    <a:bodyPr/>
                    <a:lstStyle/>
                    <a:p>
                      <a:pPr algn="l"/>
                      <a:r>
                        <a:rPr kumimoji="0" lang="en-US" sz="2400" b="0" i="0" u="none" strike="noStrike" kern="0" cap="none" spc="0" normalizeH="0" baseline="0" noProof="0" dirty="0">
                          <a:ln>
                            <a:noFill/>
                          </a:ln>
                          <a:solidFill>
                            <a:schemeClr val="tx1">
                              <a:lumMod val="50000"/>
                            </a:schemeClr>
                          </a:solidFill>
                          <a:effectLst/>
                          <a:uLnTx/>
                          <a:uFillTx/>
                        </a:rPr>
                        <a:t>Basic Data Modeling &amp; Power BI Desktop Internals</a:t>
                      </a:r>
                      <a:endParaRPr lang="en-US" sz="2400" dirty="0"/>
                    </a:p>
                  </a:txBody>
                  <a:tcPr anchor="ctr"/>
                </a:tc>
                <a:extLst>
                  <a:ext uri="{0D108BD9-81ED-4DB2-BD59-A6C34878D82A}">
                    <a16:rowId xmlns:a16="http://schemas.microsoft.com/office/drawing/2014/main" val="2260007192"/>
                  </a:ext>
                </a:extLst>
              </a:tr>
              <a:tr h="647183">
                <a:tc>
                  <a:txBody>
                    <a:bodyPr/>
                    <a:lstStyle/>
                    <a:p>
                      <a:pPr algn="r"/>
                      <a:r>
                        <a:rPr lang="en-US" sz="2400" dirty="0"/>
                        <a:t>Module 2</a:t>
                      </a:r>
                    </a:p>
                  </a:txBody>
                  <a:tcPr anchor="ctr"/>
                </a:tc>
                <a:tc>
                  <a:txBody>
                    <a:bodyPr/>
                    <a:lstStyle/>
                    <a:p>
                      <a:pPr algn="l"/>
                      <a:endParaRPr lang="en-US" sz="2400" dirty="0"/>
                    </a:p>
                  </a:txBody>
                  <a:tcPr anchor="ctr"/>
                </a:tc>
                <a:tc>
                  <a:txBody>
                    <a:bodyPr/>
                    <a:lstStyle/>
                    <a:p>
                      <a:pPr algn="l"/>
                      <a:r>
                        <a:rPr kumimoji="0" lang="en-US" sz="2400" b="0" i="0" u="none" strike="noStrike" kern="0" cap="none" spc="0" normalizeH="0" baseline="0" noProof="0" dirty="0">
                          <a:ln>
                            <a:noFill/>
                          </a:ln>
                          <a:solidFill>
                            <a:schemeClr val="tx1">
                              <a:lumMod val="50000"/>
                            </a:schemeClr>
                          </a:solidFill>
                          <a:effectLst/>
                          <a:uLnTx/>
                          <a:uFillTx/>
                        </a:rPr>
                        <a:t>DAX Calculated Columns &amp; Measures</a:t>
                      </a:r>
                      <a:endParaRPr lang="en-US" sz="2400" dirty="0"/>
                    </a:p>
                  </a:txBody>
                  <a:tcPr anchor="ctr"/>
                </a:tc>
                <a:extLst>
                  <a:ext uri="{0D108BD9-81ED-4DB2-BD59-A6C34878D82A}">
                    <a16:rowId xmlns:a16="http://schemas.microsoft.com/office/drawing/2014/main" val="262409654"/>
                  </a:ext>
                </a:extLst>
              </a:tr>
              <a:tr h="620289">
                <a:tc>
                  <a:txBody>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lang="en-US" sz="2400" dirty="0"/>
                        <a:t>Module 3</a:t>
                      </a:r>
                    </a:p>
                  </a:txBody>
                  <a:tcPr anchor="ctr"/>
                </a:tc>
                <a:tc>
                  <a:txBody>
                    <a:bodyPr/>
                    <a:lstStyle/>
                    <a:p>
                      <a:pPr algn="l"/>
                      <a:endParaRPr lang="en-US" sz="2400" dirty="0"/>
                    </a:p>
                  </a:txBody>
                  <a:tcPr anchor="ctr"/>
                </a:tc>
                <a:tc>
                  <a:txBody>
                    <a:bodyPr/>
                    <a:lstStyle/>
                    <a:p>
                      <a:pPr algn="l"/>
                      <a:r>
                        <a:rPr lang="en-US" sz="2400" kern="0" dirty="0">
                          <a:solidFill>
                            <a:schemeClr val="tx1">
                              <a:lumMod val="50000"/>
                            </a:schemeClr>
                          </a:solidFill>
                        </a:rPr>
                        <a:t>CALCULATE</a:t>
                      </a:r>
                      <a:endParaRPr lang="en-US" sz="2400" dirty="0"/>
                    </a:p>
                  </a:txBody>
                  <a:tcPr anchor="ctr"/>
                </a:tc>
                <a:extLst>
                  <a:ext uri="{0D108BD9-81ED-4DB2-BD59-A6C34878D82A}">
                    <a16:rowId xmlns:a16="http://schemas.microsoft.com/office/drawing/2014/main" val="2057130838"/>
                  </a:ext>
                </a:extLst>
              </a:tr>
              <a:tr h="566501">
                <a:tc>
                  <a:txBody>
                    <a:bodyPr/>
                    <a:lstStyle/>
                    <a:p>
                      <a:pPr algn="r"/>
                      <a:r>
                        <a:rPr lang="en-US" sz="2400" dirty="0"/>
                        <a:t>Module 4</a:t>
                      </a:r>
                    </a:p>
                  </a:txBody>
                  <a:tcPr anchor="ctr"/>
                </a:tc>
                <a:tc>
                  <a:txBody>
                    <a:bodyPr/>
                    <a:lstStyle/>
                    <a:p>
                      <a:pPr algn="l"/>
                      <a:endParaRPr lang="en-US" sz="2400" dirty="0"/>
                    </a:p>
                  </a:txBody>
                  <a:tcPr anchor="ctr"/>
                </a:tc>
                <a:tc>
                  <a:txBody>
                    <a:bodyPr/>
                    <a:lstStyle/>
                    <a:p>
                      <a:pPr algn="l"/>
                      <a:r>
                        <a:rPr lang="en-US" sz="2400" kern="0" dirty="0">
                          <a:solidFill>
                            <a:schemeClr val="tx1">
                              <a:lumMod val="50000"/>
                            </a:schemeClr>
                          </a:solidFill>
                        </a:rPr>
                        <a:t>DAX Evaluation Contexts</a:t>
                      </a:r>
                      <a:endParaRPr lang="en-US" sz="2400" dirty="0"/>
                    </a:p>
                  </a:txBody>
                  <a:tcPr anchor="ctr"/>
                </a:tc>
                <a:extLst>
                  <a:ext uri="{0D108BD9-81ED-4DB2-BD59-A6C34878D82A}">
                    <a16:rowId xmlns:a16="http://schemas.microsoft.com/office/drawing/2014/main" val="3830593160"/>
                  </a:ext>
                </a:extLst>
              </a:tr>
              <a:tr h="579948">
                <a:tc>
                  <a:txBody>
                    <a:bodyPr/>
                    <a:lstStyle/>
                    <a:p>
                      <a:pPr algn="r"/>
                      <a:r>
                        <a:rPr lang="en-US" sz="2400" dirty="0"/>
                        <a:t>Module 5</a:t>
                      </a:r>
                    </a:p>
                  </a:txBody>
                  <a:tcPr anchor="ctr"/>
                </a:tc>
                <a:tc>
                  <a:txBody>
                    <a:bodyPr/>
                    <a:lstStyle/>
                    <a:p>
                      <a:pPr algn="l"/>
                      <a:endParaRPr lang="en-US" sz="2400" dirty="0"/>
                    </a:p>
                  </a:txBody>
                  <a:tcPr anchor="ctr"/>
                </a:tc>
                <a:tc>
                  <a:txBody>
                    <a:bodyPr/>
                    <a:lstStyle/>
                    <a:p>
                      <a:pPr algn="l"/>
                      <a:r>
                        <a:rPr kumimoji="0" lang="en-US" sz="2400" b="0" i="0" u="none" strike="noStrike" kern="0" cap="none" spc="0" normalizeH="0" baseline="0" noProof="0" dirty="0">
                          <a:ln>
                            <a:noFill/>
                          </a:ln>
                          <a:solidFill>
                            <a:schemeClr val="tx1">
                              <a:lumMod val="50000"/>
                            </a:schemeClr>
                          </a:solidFill>
                          <a:effectLst/>
                          <a:uLnTx/>
                          <a:uFillTx/>
                        </a:rPr>
                        <a:t>Data Modeling: </a:t>
                      </a:r>
                      <a:r>
                        <a:rPr lang="en-US" sz="2400" dirty="0">
                          <a:solidFill>
                            <a:schemeClr val="tx1">
                              <a:lumMod val="50000"/>
                            </a:schemeClr>
                          </a:solidFill>
                        </a:rPr>
                        <a:t>Time Intelligence Functions</a:t>
                      </a:r>
                      <a:endParaRPr lang="en-US" sz="2400" dirty="0"/>
                    </a:p>
                  </a:txBody>
                  <a:tcPr anchor="ctr"/>
                </a:tc>
                <a:extLst>
                  <a:ext uri="{0D108BD9-81ED-4DB2-BD59-A6C34878D82A}">
                    <a16:rowId xmlns:a16="http://schemas.microsoft.com/office/drawing/2014/main" val="2207869905"/>
                  </a:ext>
                </a:extLst>
              </a:tr>
              <a:tr h="729244">
                <a:tc>
                  <a:txBody>
                    <a:bodyPr/>
                    <a:lstStyle/>
                    <a:p>
                      <a:pPr algn="r"/>
                      <a:endParaRPr lang="en-US" sz="2400" dirty="0"/>
                    </a:p>
                  </a:txBody>
                  <a:tcPr anchor="ctr"/>
                </a:tc>
                <a:tc>
                  <a:txBody>
                    <a:bodyPr/>
                    <a:lstStyle/>
                    <a:p>
                      <a:pPr algn="l"/>
                      <a:endParaRPr lang="en-US" sz="2400" dirty="0"/>
                    </a:p>
                  </a:txBody>
                  <a:tcPr anchor="ct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schemeClr val="tx1">
                              <a:lumMod val="50000"/>
                            </a:schemeClr>
                          </a:solidFill>
                          <a:effectLst/>
                          <a:uLnTx/>
                          <a:uFillTx/>
                        </a:rPr>
                        <a:t>Wrap-up &amp; Questions</a:t>
                      </a:r>
                    </a:p>
                    <a:p>
                      <a:pPr algn="l"/>
                      <a:endParaRPr lang="en-US" sz="2400" dirty="0"/>
                    </a:p>
                  </a:txBody>
                  <a:tcPr anchor="ctr"/>
                </a:tc>
                <a:extLst>
                  <a:ext uri="{0D108BD9-81ED-4DB2-BD59-A6C34878D82A}">
                    <a16:rowId xmlns:a16="http://schemas.microsoft.com/office/drawing/2014/main" val="8659003"/>
                  </a:ext>
                </a:extLst>
              </a:tr>
            </a:tbl>
          </a:graphicData>
        </a:graphic>
      </p:graphicFrame>
    </p:spTree>
    <p:extLst>
      <p:ext uri="{BB962C8B-B14F-4D97-AF65-F5344CB8AC3E}">
        <p14:creationId xmlns:p14="http://schemas.microsoft.com/office/powerpoint/2010/main" val="2198211205"/>
      </p:ext>
    </p:extLst>
  </p:cSld>
  <p:clrMapOvr>
    <a:masterClrMapping/>
  </p:clrMapOvr>
  <p:transition spd="med">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Here is how you do it with CALCULATE</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1" name="Rectangle 10"/>
          <p:cNvSpPr/>
          <p:nvPr/>
        </p:nvSpPr>
        <p:spPr>
          <a:xfrm>
            <a:off x="355042" y="2305735"/>
            <a:ext cx="10960658" cy="369332"/>
          </a:xfrm>
          <a:prstGeom prst="rect">
            <a:avLst/>
          </a:prstGeom>
        </p:spPr>
        <p:txBody>
          <a:bodyPr wrap="square">
            <a:spAutoFit/>
          </a:bodyPr>
          <a:lstStyle/>
          <a:p>
            <a:r>
              <a:rPr lang="en-US" b="1" dirty="0">
                <a:solidFill>
                  <a:srgbClr val="00B0F0"/>
                </a:solidFill>
              </a:rPr>
              <a:t>[Desktop Sales] = CALCULATE([Total Sales], CampaignDim[Device] = "Desktop")</a:t>
            </a:r>
          </a:p>
        </p:txBody>
      </p:sp>
      <p:sp>
        <p:nvSpPr>
          <p:cNvPr id="12" name="Rectangle 11"/>
          <p:cNvSpPr/>
          <p:nvPr/>
        </p:nvSpPr>
        <p:spPr>
          <a:xfrm>
            <a:off x="355042" y="2985306"/>
            <a:ext cx="8777916" cy="341632"/>
          </a:xfrm>
          <a:prstGeom prst="rect">
            <a:avLst/>
          </a:prstGeom>
        </p:spPr>
        <p:txBody>
          <a:bodyPr wrap="none">
            <a:spAutoFit/>
          </a:bodyPr>
          <a:lstStyle/>
          <a:p>
            <a:pPr marL="342900" indent="-342900">
              <a:lnSpc>
                <a:spcPct val="90000"/>
              </a:lnSpc>
              <a:spcAft>
                <a:spcPts val="600"/>
              </a:spcAft>
              <a:buFont typeface="Arial" panose="020B0604020202020204" pitchFamily="34" charset="0"/>
              <a:buChar char="•"/>
            </a:pPr>
            <a:r>
              <a:rPr lang="en-US" dirty="0"/>
              <a:t>Use CALCULATE function to create a Measure which filters down to Desktop Sales</a:t>
            </a:r>
          </a:p>
        </p:txBody>
      </p:sp>
      <p:pic>
        <p:nvPicPr>
          <p:cNvPr id="9" name="Picture 8"/>
          <p:cNvPicPr>
            <a:picLocks noChangeAspect="1"/>
          </p:cNvPicPr>
          <p:nvPr/>
        </p:nvPicPr>
        <p:blipFill>
          <a:blip r:embed="rId4"/>
          <a:stretch>
            <a:fillRect/>
          </a:stretch>
        </p:blipFill>
        <p:spPr>
          <a:xfrm>
            <a:off x="4281436" y="3387508"/>
            <a:ext cx="3246809" cy="3113237"/>
          </a:xfrm>
          <a:prstGeom prst="rect">
            <a:avLst/>
          </a:prstGeom>
        </p:spPr>
      </p:pic>
    </p:spTree>
    <p:extLst>
      <p:ext uri="{BB962C8B-B14F-4D97-AF65-F5344CB8AC3E}">
        <p14:creationId xmlns:p14="http://schemas.microsoft.com/office/powerpoint/2010/main" val="2496643614"/>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Anatomy of CALCULATE</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1" name="Rectangle 10"/>
          <p:cNvSpPr/>
          <p:nvPr/>
        </p:nvSpPr>
        <p:spPr>
          <a:xfrm>
            <a:off x="355042" y="2305735"/>
            <a:ext cx="10960658" cy="369332"/>
          </a:xfrm>
          <a:prstGeom prst="rect">
            <a:avLst/>
          </a:prstGeom>
        </p:spPr>
        <p:txBody>
          <a:bodyPr wrap="square">
            <a:spAutoFit/>
          </a:bodyPr>
          <a:lstStyle/>
          <a:p>
            <a:r>
              <a:rPr lang="en-US" b="1" dirty="0">
                <a:solidFill>
                  <a:srgbClr val="00B0F0"/>
                </a:solidFill>
              </a:rPr>
              <a:t>CALCULATE(Expression, [Filter 1], [Filter 2]…..)</a:t>
            </a:r>
          </a:p>
        </p:txBody>
      </p:sp>
      <p:grpSp>
        <p:nvGrpSpPr>
          <p:cNvPr id="4" name="Group 3"/>
          <p:cNvGrpSpPr/>
          <p:nvPr/>
        </p:nvGrpSpPr>
        <p:grpSpPr>
          <a:xfrm>
            <a:off x="2826615" y="2675067"/>
            <a:ext cx="2373013" cy="905434"/>
            <a:chOff x="2977224" y="2675067"/>
            <a:chExt cx="2373013" cy="905434"/>
          </a:xfrm>
        </p:grpSpPr>
        <p:sp>
          <p:nvSpPr>
            <p:cNvPr id="9" name="Right Brace 8"/>
            <p:cNvSpPr/>
            <p:nvPr/>
          </p:nvSpPr>
          <p:spPr>
            <a:xfrm rot="5400000">
              <a:off x="4006835" y="1905082"/>
              <a:ext cx="313793" cy="1853764"/>
            </a:xfrm>
            <a:prstGeom prst="righ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0" name="TextBox 9"/>
            <p:cNvSpPr txBox="1"/>
            <p:nvPr/>
          </p:nvSpPr>
          <p:spPr>
            <a:xfrm>
              <a:off x="2977224" y="3035736"/>
              <a:ext cx="2373013" cy="544765"/>
            </a:xfrm>
            <a:prstGeom prst="rect">
              <a:avLst/>
            </a:prstGeom>
            <a:noFill/>
          </p:spPr>
          <p:txBody>
            <a:bodyPr wrap="square" lIns="182880" tIns="146304" rIns="182880" bIns="146304" rtlCol="0">
              <a:spAutoFit/>
            </a:bodyPr>
            <a:lstStyle/>
            <a:p>
              <a:pPr algn="ctr">
                <a:lnSpc>
                  <a:spcPct val="90000"/>
                </a:lnSpc>
                <a:spcAft>
                  <a:spcPts val="600"/>
                </a:spcAft>
              </a:pPr>
              <a:r>
                <a:rPr lang="en-US" b="1" dirty="0">
                  <a:solidFill>
                    <a:srgbClr val="FF0000"/>
                  </a:solidFill>
                </a:rPr>
                <a:t>Filter Arguments</a:t>
              </a:r>
            </a:p>
          </p:txBody>
        </p:sp>
      </p:grpSp>
      <p:sp>
        <p:nvSpPr>
          <p:cNvPr id="3" name="Rectangle 2"/>
          <p:cNvSpPr/>
          <p:nvPr/>
        </p:nvSpPr>
        <p:spPr>
          <a:xfrm>
            <a:off x="454926" y="3645704"/>
            <a:ext cx="10722590" cy="2299091"/>
          </a:xfrm>
          <a:prstGeom prst="rect">
            <a:avLst/>
          </a:prstGeom>
        </p:spPr>
        <p:txBody>
          <a:bodyPr wrap="square">
            <a:spAutoFit/>
          </a:bodyPr>
          <a:lstStyle/>
          <a:p>
            <a:pPr marL="342900" indent="-342900">
              <a:lnSpc>
                <a:spcPct val="90000"/>
              </a:lnSpc>
              <a:spcAft>
                <a:spcPts val="600"/>
              </a:spcAft>
              <a:buFont typeface="Arial" panose="020B0604020202020204" pitchFamily="34" charset="0"/>
              <a:buChar char="•"/>
            </a:pPr>
            <a:r>
              <a:rPr lang="en-US" dirty="0"/>
              <a:t>EXPRESSION used as the first parameter is essentially the same as a measure </a:t>
            </a:r>
          </a:p>
          <a:p>
            <a:pPr marL="342900" indent="-342900">
              <a:lnSpc>
                <a:spcPct val="90000"/>
              </a:lnSpc>
              <a:spcAft>
                <a:spcPts val="600"/>
              </a:spcAft>
              <a:buFont typeface="Arial" panose="020B0604020202020204" pitchFamily="34" charset="0"/>
              <a:buChar char="•"/>
            </a:pPr>
            <a:endParaRPr lang="en-US" dirty="0"/>
          </a:p>
          <a:p>
            <a:pPr marL="342900" indent="-342900">
              <a:lnSpc>
                <a:spcPct val="90000"/>
              </a:lnSpc>
              <a:spcAft>
                <a:spcPts val="600"/>
              </a:spcAft>
              <a:buFont typeface="Arial" panose="020B0604020202020204" pitchFamily="34" charset="0"/>
              <a:buChar char="•"/>
            </a:pPr>
            <a:r>
              <a:rPr lang="en-US" dirty="0"/>
              <a:t>CALCULATE works differently from other DAX functions </a:t>
            </a:r>
          </a:p>
          <a:p>
            <a:pPr marL="342900" indent="-342900">
              <a:lnSpc>
                <a:spcPct val="90000"/>
              </a:lnSpc>
              <a:spcAft>
                <a:spcPts val="600"/>
              </a:spcAft>
              <a:buFont typeface="Arial" panose="020B0604020202020204" pitchFamily="34" charset="0"/>
              <a:buChar char="•"/>
            </a:pPr>
            <a:endParaRPr lang="en-US" dirty="0"/>
          </a:p>
          <a:p>
            <a:pPr marL="342900" indent="-342900">
              <a:lnSpc>
                <a:spcPct val="90000"/>
              </a:lnSpc>
              <a:spcAft>
                <a:spcPts val="600"/>
              </a:spcAft>
              <a:buFont typeface="Arial" panose="020B0604020202020204" pitchFamily="34" charset="0"/>
              <a:buChar char="•"/>
            </a:pPr>
            <a:r>
              <a:rPr lang="en-US" dirty="0"/>
              <a:t>The second set of arguments, i.e. the “Filter arguments,” are evaluated and applied first </a:t>
            </a:r>
          </a:p>
          <a:p>
            <a:pPr marL="342900" indent="-342900">
              <a:lnSpc>
                <a:spcPct val="90000"/>
              </a:lnSpc>
              <a:spcAft>
                <a:spcPts val="600"/>
              </a:spcAft>
              <a:buFont typeface="Arial" panose="020B0604020202020204" pitchFamily="34" charset="0"/>
              <a:buChar char="•"/>
            </a:pPr>
            <a:endParaRPr lang="en-US" dirty="0"/>
          </a:p>
          <a:p>
            <a:pPr marL="342900" indent="-342900">
              <a:lnSpc>
                <a:spcPct val="90000"/>
              </a:lnSpc>
              <a:spcAft>
                <a:spcPts val="600"/>
              </a:spcAft>
              <a:buFont typeface="Arial" panose="020B0604020202020204" pitchFamily="34" charset="0"/>
              <a:buChar char="•"/>
            </a:pPr>
            <a:r>
              <a:rPr lang="en-US" dirty="0"/>
              <a:t>Then the Expression is evaluated under new “Filter Context"</a:t>
            </a:r>
          </a:p>
        </p:txBody>
      </p:sp>
    </p:spTree>
    <p:extLst>
      <p:ext uri="{BB962C8B-B14F-4D97-AF65-F5344CB8AC3E}">
        <p14:creationId xmlns:p14="http://schemas.microsoft.com/office/powerpoint/2010/main" val="2536959394"/>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 – Steps in Evaluating the CALCULATE Function</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Rectangle 3"/>
          <p:cNvSpPr/>
          <p:nvPr/>
        </p:nvSpPr>
        <p:spPr>
          <a:xfrm>
            <a:off x="355041" y="1940652"/>
            <a:ext cx="5720081" cy="369332"/>
          </a:xfrm>
          <a:prstGeom prst="rect">
            <a:avLst/>
          </a:prstGeom>
        </p:spPr>
        <p:txBody>
          <a:bodyPr wrap="square">
            <a:spAutoFit/>
          </a:bodyPr>
          <a:lstStyle/>
          <a:p>
            <a:r>
              <a:rPr lang="en-US" b="1" dirty="0">
                <a:solidFill>
                  <a:srgbClr val="00B0F0"/>
                </a:solidFill>
              </a:rPr>
              <a:t>CALCULATE(Expression, [Filter1], [Filter2]…..)</a:t>
            </a:r>
            <a:endParaRPr lang="en-US" dirty="0"/>
          </a:p>
        </p:txBody>
      </p:sp>
      <p:sp>
        <p:nvSpPr>
          <p:cNvPr id="11" name="Rectangle 10"/>
          <p:cNvSpPr/>
          <p:nvPr/>
        </p:nvSpPr>
        <p:spPr>
          <a:xfrm>
            <a:off x="-112735" y="2765843"/>
            <a:ext cx="12303871" cy="2880789"/>
          </a:xfrm>
          <a:prstGeom prst="rect">
            <a:avLst/>
          </a:prstGeom>
        </p:spPr>
        <p:txBody>
          <a:bodyPr wrap="square">
            <a:spAutoFit/>
          </a:bodyPr>
          <a:lstStyle/>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Step1 : Copy the current filter context</a:t>
            </a: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Step 2: Add new filters if any</a:t>
            </a: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Step 3: Update/ignore existing filters if any</a:t>
            </a: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Step 4: Convert row context to filter context</a:t>
            </a: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Step 5: AND all filter conditions to create new filter context</a:t>
            </a: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Step 6: Evaluate the Expression</a:t>
            </a: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Step 7: Return back to original filter context</a:t>
            </a:r>
          </a:p>
        </p:txBody>
      </p:sp>
    </p:spTree>
    <p:extLst>
      <p:ext uri="{BB962C8B-B14F-4D97-AF65-F5344CB8AC3E}">
        <p14:creationId xmlns:p14="http://schemas.microsoft.com/office/powerpoint/2010/main" val="1989713451"/>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 – The Most Important Function in DAX</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TextBox 4"/>
          <p:cNvSpPr txBox="1"/>
          <p:nvPr/>
        </p:nvSpPr>
        <p:spPr>
          <a:xfrm>
            <a:off x="355042" y="2216621"/>
            <a:ext cx="9960032"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4 Key functions that CALCULATE can do:</a:t>
            </a:r>
          </a:p>
        </p:txBody>
      </p:sp>
      <p:sp>
        <p:nvSpPr>
          <p:cNvPr id="10" name="Rectangle 9"/>
          <p:cNvSpPr/>
          <p:nvPr/>
        </p:nvSpPr>
        <p:spPr bwMode="auto">
          <a:xfrm>
            <a:off x="528813" y="3320717"/>
            <a:ext cx="2471062" cy="259882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Add Filter</a:t>
            </a:r>
          </a:p>
        </p:txBody>
      </p:sp>
      <p:sp>
        <p:nvSpPr>
          <p:cNvPr id="13" name="Rectangle 12"/>
          <p:cNvSpPr/>
          <p:nvPr/>
        </p:nvSpPr>
        <p:spPr bwMode="auto">
          <a:xfrm>
            <a:off x="3347069"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Ignore Filter</a:t>
            </a:r>
          </a:p>
        </p:txBody>
      </p:sp>
      <p:sp>
        <p:nvSpPr>
          <p:cNvPr id="14" name="Rectangle 13"/>
          <p:cNvSpPr/>
          <p:nvPr/>
        </p:nvSpPr>
        <p:spPr bwMode="auto">
          <a:xfrm>
            <a:off x="6165325"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Update Filter</a:t>
            </a:r>
          </a:p>
        </p:txBody>
      </p:sp>
      <p:sp>
        <p:nvSpPr>
          <p:cNvPr id="15" name="Rectangle 14"/>
          <p:cNvSpPr/>
          <p:nvPr/>
        </p:nvSpPr>
        <p:spPr bwMode="auto">
          <a:xfrm>
            <a:off x="8983580"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Convert Row Context to Filter Context</a:t>
            </a:r>
          </a:p>
        </p:txBody>
      </p:sp>
    </p:spTree>
    <p:extLst>
      <p:ext uri="{BB962C8B-B14F-4D97-AF65-F5344CB8AC3E}">
        <p14:creationId xmlns:p14="http://schemas.microsoft.com/office/powerpoint/2010/main" val="1396988062"/>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 – Add Filter</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Rectangle 2"/>
          <p:cNvSpPr/>
          <p:nvPr/>
        </p:nvSpPr>
        <p:spPr>
          <a:xfrm>
            <a:off x="355041" y="1802153"/>
            <a:ext cx="10304607" cy="1477328"/>
          </a:xfrm>
          <a:prstGeom prst="rect">
            <a:avLst/>
          </a:prstGeom>
        </p:spPr>
        <p:txBody>
          <a:bodyPr wrap="square">
            <a:spAutoFit/>
          </a:bodyPr>
          <a:lstStyle/>
          <a:p>
            <a:r>
              <a:rPr lang="en-US" b="1" dirty="0">
                <a:solidFill>
                  <a:srgbClr val="00B0F0"/>
                </a:solidFill>
              </a:rPr>
              <a:t>[Desktop Sales] = CALCULATE([Total Sales], CampaignDim[Device] = "Desktop")</a:t>
            </a:r>
          </a:p>
          <a:p>
            <a:endParaRPr lang="en-US" b="1" dirty="0">
              <a:solidFill>
                <a:srgbClr val="00B0F0"/>
              </a:solidFill>
            </a:endParaRPr>
          </a:p>
          <a:p>
            <a:r>
              <a:rPr lang="en-US" b="1" dirty="0">
                <a:solidFill>
                  <a:srgbClr val="00B0F0"/>
                </a:solidFill>
              </a:rPr>
              <a:t>[Tablet Sales] = CALCULATE([Total Sales], CampaignDim[Device] = “Tablet")</a:t>
            </a:r>
          </a:p>
          <a:p>
            <a:endParaRPr lang="en-US" b="1" dirty="0">
              <a:solidFill>
                <a:srgbClr val="00B0F0"/>
              </a:solidFill>
            </a:endParaRPr>
          </a:p>
          <a:p>
            <a:r>
              <a:rPr lang="en-US" b="1" dirty="0">
                <a:solidFill>
                  <a:srgbClr val="00B0F0"/>
                </a:solidFill>
              </a:rPr>
              <a:t>[Mobile Sales] = CALCULATE([Total Sales], CampaignDim[Device] = “Mobile")</a:t>
            </a:r>
          </a:p>
        </p:txBody>
      </p:sp>
      <p:pic>
        <p:nvPicPr>
          <p:cNvPr id="5" name="Picture 4"/>
          <p:cNvPicPr>
            <a:picLocks noChangeAspect="1"/>
          </p:cNvPicPr>
          <p:nvPr/>
        </p:nvPicPr>
        <p:blipFill>
          <a:blip r:embed="rId4"/>
          <a:stretch>
            <a:fillRect/>
          </a:stretch>
        </p:blipFill>
        <p:spPr>
          <a:xfrm>
            <a:off x="355041" y="3408950"/>
            <a:ext cx="6814433" cy="3150875"/>
          </a:xfrm>
          <a:prstGeom prst="rect">
            <a:avLst/>
          </a:prstGeom>
        </p:spPr>
      </p:pic>
    </p:spTree>
    <p:extLst>
      <p:ext uri="{BB962C8B-B14F-4D97-AF65-F5344CB8AC3E}">
        <p14:creationId xmlns:p14="http://schemas.microsoft.com/office/powerpoint/2010/main" val="83988268"/>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 – The Most Important Function in DAX</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TextBox 4"/>
          <p:cNvSpPr txBox="1"/>
          <p:nvPr/>
        </p:nvSpPr>
        <p:spPr>
          <a:xfrm>
            <a:off x="355042" y="2197768"/>
            <a:ext cx="9960032"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4 Key functions that CALCULATE can do</a:t>
            </a:r>
          </a:p>
        </p:txBody>
      </p:sp>
      <p:sp>
        <p:nvSpPr>
          <p:cNvPr id="10" name="Rectangle 9"/>
          <p:cNvSpPr/>
          <p:nvPr/>
        </p:nvSpPr>
        <p:spPr bwMode="auto">
          <a:xfrm>
            <a:off x="528813"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Add Filter</a:t>
            </a:r>
          </a:p>
        </p:txBody>
      </p:sp>
      <p:sp>
        <p:nvSpPr>
          <p:cNvPr id="13" name="Rectangle 12"/>
          <p:cNvSpPr/>
          <p:nvPr/>
        </p:nvSpPr>
        <p:spPr bwMode="auto">
          <a:xfrm>
            <a:off x="3347069" y="3320717"/>
            <a:ext cx="2471062" cy="259882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Ignore Filter</a:t>
            </a:r>
          </a:p>
        </p:txBody>
      </p:sp>
      <p:sp>
        <p:nvSpPr>
          <p:cNvPr id="14" name="Rectangle 13"/>
          <p:cNvSpPr/>
          <p:nvPr/>
        </p:nvSpPr>
        <p:spPr bwMode="auto">
          <a:xfrm>
            <a:off x="6165325"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Update Filter</a:t>
            </a:r>
          </a:p>
        </p:txBody>
      </p:sp>
      <p:sp>
        <p:nvSpPr>
          <p:cNvPr id="15" name="Rectangle 14"/>
          <p:cNvSpPr/>
          <p:nvPr/>
        </p:nvSpPr>
        <p:spPr bwMode="auto">
          <a:xfrm>
            <a:off x="8983580"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Convert Row Context to Filter Context</a:t>
            </a:r>
          </a:p>
        </p:txBody>
      </p:sp>
    </p:spTree>
    <p:extLst>
      <p:ext uri="{BB962C8B-B14F-4D97-AF65-F5344CB8AC3E}">
        <p14:creationId xmlns:p14="http://schemas.microsoft.com/office/powerpoint/2010/main" val="2337831657"/>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 – Ignore an Existing Filter</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Rectangle 3"/>
          <p:cNvSpPr/>
          <p:nvPr/>
        </p:nvSpPr>
        <p:spPr>
          <a:xfrm>
            <a:off x="355042" y="1940653"/>
            <a:ext cx="10858390" cy="369332"/>
          </a:xfrm>
          <a:prstGeom prst="rect">
            <a:avLst/>
          </a:prstGeom>
        </p:spPr>
        <p:txBody>
          <a:bodyPr wrap="square">
            <a:spAutoFit/>
          </a:bodyPr>
          <a:lstStyle/>
          <a:p>
            <a:r>
              <a:rPr lang="en-US" b="1" dirty="0">
                <a:solidFill>
                  <a:srgbClr val="00B0F0"/>
                </a:solidFill>
              </a:rPr>
              <a:t>[Total Sales All Geo] = CALCULATE([Total Sales], ALL(GeographyDim))</a:t>
            </a:r>
          </a:p>
        </p:txBody>
      </p:sp>
      <p:pic>
        <p:nvPicPr>
          <p:cNvPr id="5" name="Picture 4"/>
          <p:cNvPicPr>
            <a:picLocks noChangeAspect="1"/>
          </p:cNvPicPr>
          <p:nvPr/>
        </p:nvPicPr>
        <p:blipFill>
          <a:blip r:embed="rId4"/>
          <a:stretch>
            <a:fillRect/>
          </a:stretch>
        </p:blipFill>
        <p:spPr>
          <a:xfrm>
            <a:off x="6095420" y="2577955"/>
            <a:ext cx="3026217" cy="3250381"/>
          </a:xfrm>
          <a:prstGeom prst="rect">
            <a:avLst/>
          </a:prstGeom>
        </p:spPr>
      </p:pic>
      <p:pic>
        <p:nvPicPr>
          <p:cNvPr id="3" name="Picture 2"/>
          <p:cNvPicPr>
            <a:picLocks noChangeAspect="1"/>
          </p:cNvPicPr>
          <p:nvPr/>
        </p:nvPicPr>
        <p:blipFill>
          <a:blip r:embed="rId5"/>
          <a:stretch>
            <a:fillRect/>
          </a:stretch>
        </p:blipFill>
        <p:spPr>
          <a:xfrm>
            <a:off x="355042" y="2577954"/>
            <a:ext cx="5088294" cy="3250381"/>
          </a:xfrm>
          <a:prstGeom prst="rect">
            <a:avLst/>
          </a:prstGeom>
        </p:spPr>
      </p:pic>
    </p:spTree>
    <p:extLst>
      <p:ext uri="{BB962C8B-B14F-4D97-AF65-F5344CB8AC3E}">
        <p14:creationId xmlns:p14="http://schemas.microsoft.com/office/powerpoint/2010/main" val="4195246446"/>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 – Ignore an Existing Filter</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Rectangle 3"/>
          <p:cNvSpPr/>
          <p:nvPr/>
        </p:nvSpPr>
        <p:spPr>
          <a:xfrm>
            <a:off x="355042" y="1940653"/>
            <a:ext cx="10858390" cy="369332"/>
          </a:xfrm>
          <a:prstGeom prst="rect">
            <a:avLst/>
          </a:prstGeom>
        </p:spPr>
        <p:txBody>
          <a:bodyPr wrap="square">
            <a:spAutoFit/>
          </a:bodyPr>
          <a:lstStyle/>
          <a:p>
            <a:r>
              <a:rPr lang="en-US" b="1" dirty="0">
                <a:solidFill>
                  <a:srgbClr val="00B0F0"/>
                </a:solidFill>
              </a:rPr>
              <a:t>[Total Sales All States] = CALCULATE([Total Sales], ALL(GeographyDim[State]))</a:t>
            </a:r>
          </a:p>
        </p:txBody>
      </p:sp>
      <p:pic>
        <p:nvPicPr>
          <p:cNvPr id="10" name="Picture 9"/>
          <p:cNvPicPr>
            <a:picLocks noChangeAspect="1"/>
          </p:cNvPicPr>
          <p:nvPr/>
        </p:nvPicPr>
        <p:blipFill>
          <a:blip r:embed="rId4"/>
          <a:stretch>
            <a:fillRect/>
          </a:stretch>
        </p:blipFill>
        <p:spPr>
          <a:xfrm>
            <a:off x="5904841" y="2533046"/>
            <a:ext cx="3941912" cy="3295289"/>
          </a:xfrm>
          <a:prstGeom prst="rect">
            <a:avLst/>
          </a:prstGeom>
        </p:spPr>
      </p:pic>
      <p:pic>
        <p:nvPicPr>
          <p:cNvPr id="3" name="Picture 2"/>
          <p:cNvPicPr>
            <a:picLocks noChangeAspect="1"/>
          </p:cNvPicPr>
          <p:nvPr/>
        </p:nvPicPr>
        <p:blipFill>
          <a:blip r:embed="rId5"/>
          <a:stretch>
            <a:fillRect/>
          </a:stretch>
        </p:blipFill>
        <p:spPr>
          <a:xfrm>
            <a:off x="355042" y="2533045"/>
            <a:ext cx="4891974" cy="3295289"/>
          </a:xfrm>
          <a:prstGeom prst="rect">
            <a:avLst/>
          </a:prstGeom>
        </p:spPr>
      </p:pic>
    </p:spTree>
    <p:extLst>
      <p:ext uri="{BB962C8B-B14F-4D97-AF65-F5344CB8AC3E}">
        <p14:creationId xmlns:p14="http://schemas.microsoft.com/office/powerpoint/2010/main" val="2720821430"/>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 – Ignore Existing Filter</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Rectangle 3"/>
          <p:cNvSpPr/>
          <p:nvPr/>
        </p:nvSpPr>
        <p:spPr>
          <a:xfrm>
            <a:off x="355042" y="1940653"/>
            <a:ext cx="10858390" cy="369332"/>
          </a:xfrm>
          <a:prstGeom prst="rect">
            <a:avLst/>
          </a:prstGeom>
        </p:spPr>
        <p:txBody>
          <a:bodyPr wrap="square">
            <a:spAutoFit/>
          </a:bodyPr>
          <a:lstStyle/>
          <a:p>
            <a:r>
              <a:rPr lang="en-US" b="1" dirty="0">
                <a:solidFill>
                  <a:srgbClr val="00B0F0"/>
                </a:solidFill>
              </a:rPr>
              <a:t>[Total Sales All Selected States] = CALCULATE([Total Sales], ALLSELECTED(GeographyDim[State]))</a:t>
            </a:r>
          </a:p>
        </p:txBody>
      </p:sp>
      <p:pic>
        <p:nvPicPr>
          <p:cNvPr id="5" name="Picture 4"/>
          <p:cNvPicPr>
            <a:picLocks noChangeAspect="1"/>
          </p:cNvPicPr>
          <p:nvPr/>
        </p:nvPicPr>
        <p:blipFill>
          <a:blip r:embed="rId4"/>
          <a:stretch>
            <a:fillRect/>
          </a:stretch>
        </p:blipFill>
        <p:spPr>
          <a:xfrm>
            <a:off x="7321724" y="2731424"/>
            <a:ext cx="3009900" cy="2562225"/>
          </a:xfrm>
          <a:prstGeom prst="rect">
            <a:avLst/>
          </a:prstGeom>
        </p:spPr>
      </p:pic>
      <p:pic>
        <p:nvPicPr>
          <p:cNvPr id="9" name="Picture 8"/>
          <p:cNvPicPr>
            <a:picLocks noChangeAspect="1"/>
          </p:cNvPicPr>
          <p:nvPr/>
        </p:nvPicPr>
        <p:blipFill>
          <a:blip r:embed="rId5"/>
          <a:stretch>
            <a:fillRect/>
          </a:stretch>
        </p:blipFill>
        <p:spPr>
          <a:xfrm>
            <a:off x="355042" y="3139625"/>
            <a:ext cx="6528976" cy="1124262"/>
          </a:xfrm>
          <a:prstGeom prst="rect">
            <a:avLst/>
          </a:prstGeom>
        </p:spPr>
      </p:pic>
    </p:spTree>
    <p:extLst>
      <p:ext uri="{BB962C8B-B14F-4D97-AF65-F5344CB8AC3E}">
        <p14:creationId xmlns:p14="http://schemas.microsoft.com/office/powerpoint/2010/main" val="18050125"/>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 – The Most Important Function in DAX</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TextBox 4"/>
          <p:cNvSpPr txBox="1"/>
          <p:nvPr/>
        </p:nvSpPr>
        <p:spPr>
          <a:xfrm>
            <a:off x="355042" y="2197768"/>
            <a:ext cx="9960032"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4 Key functions that CALCULATE can do</a:t>
            </a:r>
          </a:p>
        </p:txBody>
      </p:sp>
      <p:sp>
        <p:nvSpPr>
          <p:cNvPr id="10" name="Rectangle 9"/>
          <p:cNvSpPr/>
          <p:nvPr/>
        </p:nvSpPr>
        <p:spPr bwMode="auto">
          <a:xfrm>
            <a:off x="528813"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Add Filter</a:t>
            </a:r>
          </a:p>
        </p:txBody>
      </p:sp>
      <p:sp>
        <p:nvSpPr>
          <p:cNvPr id="13" name="Rectangle 12"/>
          <p:cNvSpPr/>
          <p:nvPr/>
        </p:nvSpPr>
        <p:spPr bwMode="auto">
          <a:xfrm>
            <a:off x="3347069"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Ignore Filter</a:t>
            </a:r>
          </a:p>
        </p:txBody>
      </p:sp>
      <p:sp>
        <p:nvSpPr>
          <p:cNvPr id="14" name="Rectangle 13"/>
          <p:cNvSpPr/>
          <p:nvPr/>
        </p:nvSpPr>
        <p:spPr bwMode="auto">
          <a:xfrm>
            <a:off x="6165325" y="3320717"/>
            <a:ext cx="2471062" cy="259882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Update Filter</a:t>
            </a:r>
          </a:p>
        </p:txBody>
      </p:sp>
      <p:sp>
        <p:nvSpPr>
          <p:cNvPr id="15" name="Rectangle 14"/>
          <p:cNvSpPr/>
          <p:nvPr/>
        </p:nvSpPr>
        <p:spPr bwMode="auto">
          <a:xfrm>
            <a:off x="8983580"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Convert Row Context to Filter Context</a:t>
            </a:r>
          </a:p>
        </p:txBody>
      </p:sp>
    </p:spTree>
    <p:extLst>
      <p:ext uri="{BB962C8B-B14F-4D97-AF65-F5344CB8AC3E}">
        <p14:creationId xmlns:p14="http://schemas.microsoft.com/office/powerpoint/2010/main" val="401775786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COURSE AGENDA</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graphicFrame>
        <p:nvGraphicFramePr>
          <p:cNvPr id="3" name="Table 2">
            <a:extLst>
              <a:ext uri="{FF2B5EF4-FFF2-40B4-BE49-F238E27FC236}">
                <a16:creationId xmlns:a16="http://schemas.microsoft.com/office/drawing/2014/main" id="{EAFF4244-6676-40E7-9FA6-4C4B802323FC}"/>
              </a:ext>
            </a:extLst>
          </p:cNvPr>
          <p:cNvGraphicFramePr>
            <a:graphicFrameLocks noGrp="1"/>
          </p:cNvGraphicFramePr>
          <p:nvPr>
            <p:extLst>
              <p:ext uri="{D42A27DB-BD31-4B8C-83A1-F6EECF244321}">
                <p14:modId xmlns:p14="http://schemas.microsoft.com/office/powerpoint/2010/main" val="1498022834"/>
              </p:ext>
            </p:extLst>
          </p:nvPr>
        </p:nvGraphicFramePr>
        <p:xfrm>
          <a:off x="1048871" y="1331259"/>
          <a:ext cx="10300447" cy="4464012"/>
        </p:xfrm>
        <a:graphic>
          <a:graphicData uri="http://schemas.openxmlformats.org/drawingml/2006/table">
            <a:tbl>
              <a:tblPr firstRow="1">
                <a:tableStyleId>{2D5ABB26-0587-4C30-8999-92F81FD0307C}</a:tableStyleId>
              </a:tblPr>
              <a:tblGrid>
                <a:gridCol w="1315506">
                  <a:extLst>
                    <a:ext uri="{9D8B030D-6E8A-4147-A177-3AD203B41FA5}">
                      <a16:colId xmlns:a16="http://schemas.microsoft.com/office/drawing/2014/main" val="3079094763"/>
                    </a:ext>
                  </a:extLst>
                </a:gridCol>
                <a:gridCol w="953589">
                  <a:extLst>
                    <a:ext uri="{9D8B030D-6E8A-4147-A177-3AD203B41FA5}">
                      <a16:colId xmlns:a16="http://schemas.microsoft.com/office/drawing/2014/main" val="653076631"/>
                    </a:ext>
                  </a:extLst>
                </a:gridCol>
                <a:gridCol w="8031352">
                  <a:extLst>
                    <a:ext uri="{9D8B030D-6E8A-4147-A177-3AD203B41FA5}">
                      <a16:colId xmlns:a16="http://schemas.microsoft.com/office/drawing/2014/main" val="3683571870"/>
                    </a:ext>
                  </a:extLst>
                </a:gridCol>
              </a:tblGrid>
              <a:tr h="647183">
                <a:tc>
                  <a:txBody>
                    <a:bodyPr/>
                    <a:lstStyle/>
                    <a:p>
                      <a:pPr algn="r"/>
                      <a:r>
                        <a:rPr lang="en-US" sz="2400" dirty="0"/>
                        <a:t>1:00 PM</a:t>
                      </a:r>
                    </a:p>
                  </a:txBody>
                  <a:tcPr anchor="ctr"/>
                </a:tc>
                <a:tc>
                  <a:txBody>
                    <a:bodyPr/>
                    <a:lstStyle/>
                    <a:p>
                      <a:pPr algn="l"/>
                      <a:endParaRPr lang="en-US" sz="2400" dirty="0"/>
                    </a:p>
                  </a:txBody>
                  <a:tcPr anchor="ctr"/>
                </a:tc>
                <a:tc>
                  <a:txBody>
                    <a:bodyPr/>
                    <a:lstStyle/>
                    <a:p>
                      <a:pPr algn="l"/>
                      <a:r>
                        <a:rPr kumimoji="0" lang="en-US" sz="2400" b="0" i="0" u="none" strike="noStrike" kern="0" cap="none" spc="0" normalizeH="0" baseline="0" noProof="0" dirty="0">
                          <a:ln>
                            <a:noFill/>
                          </a:ln>
                          <a:solidFill>
                            <a:schemeClr val="tx1">
                              <a:lumMod val="50000"/>
                            </a:schemeClr>
                          </a:solidFill>
                          <a:effectLst/>
                          <a:uLnTx/>
                          <a:uFillTx/>
                        </a:rPr>
                        <a:t>Introductions and Overview </a:t>
                      </a:r>
                      <a:endParaRPr lang="en-US" sz="2400" dirty="0"/>
                    </a:p>
                  </a:txBody>
                  <a:tcPr anchor="ctr"/>
                </a:tc>
                <a:extLst>
                  <a:ext uri="{0D108BD9-81ED-4DB2-BD59-A6C34878D82A}">
                    <a16:rowId xmlns:a16="http://schemas.microsoft.com/office/drawing/2014/main" val="1954015326"/>
                  </a:ext>
                </a:extLst>
              </a:tr>
              <a:tr h="579948">
                <a:tc>
                  <a:txBody>
                    <a:bodyPr/>
                    <a:lstStyle/>
                    <a:p>
                      <a:pPr algn="r"/>
                      <a:r>
                        <a:rPr lang="en-US" sz="2400" dirty="0"/>
                        <a:t>1:10 PM</a:t>
                      </a:r>
                    </a:p>
                  </a:txBody>
                  <a:tcPr anchor="ctr"/>
                </a:tc>
                <a:tc>
                  <a:txBody>
                    <a:bodyPr/>
                    <a:lstStyle/>
                    <a:p>
                      <a:pPr algn="l"/>
                      <a:endParaRPr lang="en-US" sz="2400" dirty="0"/>
                    </a:p>
                  </a:txBody>
                  <a:tcPr anchor="ctr"/>
                </a:tc>
                <a:tc>
                  <a:txBody>
                    <a:bodyPr/>
                    <a:lstStyle/>
                    <a:p>
                      <a:pPr algn="l"/>
                      <a:r>
                        <a:rPr kumimoji="0" lang="en-US" sz="2400" b="0" i="0" u="none" strike="noStrike" kern="0" cap="none" spc="0" normalizeH="0" baseline="0" noProof="0" dirty="0">
                          <a:ln>
                            <a:noFill/>
                          </a:ln>
                          <a:solidFill>
                            <a:schemeClr val="tx1">
                              <a:lumMod val="50000"/>
                            </a:schemeClr>
                          </a:solidFill>
                          <a:effectLst/>
                          <a:uLnTx/>
                          <a:uFillTx/>
                        </a:rPr>
                        <a:t>Basic Data Modeling &amp; Power BI Desktop Internals</a:t>
                      </a:r>
                      <a:endParaRPr lang="en-US" sz="2400" dirty="0"/>
                    </a:p>
                  </a:txBody>
                  <a:tcPr anchor="ctr"/>
                </a:tc>
                <a:extLst>
                  <a:ext uri="{0D108BD9-81ED-4DB2-BD59-A6C34878D82A}">
                    <a16:rowId xmlns:a16="http://schemas.microsoft.com/office/drawing/2014/main" val="2260007192"/>
                  </a:ext>
                </a:extLst>
              </a:tr>
              <a:tr h="647183">
                <a:tc>
                  <a:txBody>
                    <a:bodyPr/>
                    <a:lstStyle/>
                    <a:p>
                      <a:pPr algn="r"/>
                      <a:r>
                        <a:rPr lang="en-US" sz="2400" dirty="0"/>
                        <a:t>2:15 PM</a:t>
                      </a:r>
                    </a:p>
                  </a:txBody>
                  <a:tcPr anchor="ctr"/>
                </a:tc>
                <a:tc>
                  <a:txBody>
                    <a:bodyPr/>
                    <a:lstStyle/>
                    <a:p>
                      <a:pPr algn="l"/>
                      <a:endParaRPr lang="en-US" sz="2400" dirty="0"/>
                    </a:p>
                  </a:txBody>
                  <a:tcPr anchor="ctr"/>
                </a:tc>
                <a:tc>
                  <a:txBody>
                    <a:bodyPr/>
                    <a:lstStyle/>
                    <a:p>
                      <a:pPr algn="l"/>
                      <a:r>
                        <a:rPr kumimoji="0" lang="en-US" sz="2400" b="0" i="0" u="none" strike="noStrike" kern="0" cap="none" spc="0" normalizeH="0" baseline="0" noProof="0" dirty="0">
                          <a:ln>
                            <a:noFill/>
                          </a:ln>
                          <a:solidFill>
                            <a:schemeClr val="tx1">
                              <a:lumMod val="50000"/>
                            </a:schemeClr>
                          </a:solidFill>
                          <a:effectLst/>
                          <a:uLnTx/>
                          <a:uFillTx/>
                        </a:rPr>
                        <a:t>DAX Calculated Columns &amp; Measures</a:t>
                      </a:r>
                      <a:endParaRPr lang="en-US" sz="2400" dirty="0"/>
                    </a:p>
                  </a:txBody>
                  <a:tcPr anchor="ctr"/>
                </a:tc>
                <a:extLst>
                  <a:ext uri="{0D108BD9-81ED-4DB2-BD59-A6C34878D82A}">
                    <a16:rowId xmlns:a16="http://schemas.microsoft.com/office/drawing/2014/main" val="262409654"/>
                  </a:ext>
                </a:extLst>
              </a:tr>
              <a:tr h="620289">
                <a:tc>
                  <a:txBody>
                    <a:bodyPr/>
                    <a:lstStyle/>
                    <a:p>
                      <a:pPr algn="r"/>
                      <a:r>
                        <a:rPr lang="en-US" sz="2400" dirty="0"/>
                        <a:t>3:15 PM</a:t>
                      </a:r>
                    </a:p>
                  </a:txBody>
                  <a:tcPr anchor="ctr"/>
                </a:tc>
                <a:tc>
                  <a:txBody>
                    <a:bodyPr/>
                    <a:lstStyle/>
                    <a:p>
                      <a:pPr algn="l"/>
                      <a:endParaRPr lang="en-US" sz="2400" dirty="0"/>
                    </a:p>
                  </a:txBody>
                  <a:tcPr anchor="ctr"/>
                </a:tc>
                <a:tc>
                  <a:txBody>
                    <a:bodyPr/>
                    <a:lstStyle/>
                    <a:p>
                      <a:pPr algn="l"/>
                      <a:r>
                        <a:rPr lang="en-US" sz="2400" kern="0" dirty="0">
                          <a:solidFill>
                            <a:schemeClr val="tx1">
                              <a:lumMod val="50000"/>
                            </a:schemeClr>
                          </a:solidFill>
                        </a:rPr>
                        <a:t>CALCULATE</a:t>
                      </a:r>
                      <a:endParaRPr lang="en-US" sz="2400" dirty="0"/>
                    </a:p>
                  </a:txBody>
                  <a:tcPr anchor="ctr"/>
                </a:tc>
                <a:extLst>
                  <a:ext uri="{0D108BD9-81ED-4DB2-BD59-A6C34878D82A}">
                    <a16:rowId xmlns:a16="http://schemas.microsoft.com/office/drawing/2014/main" val="2057130838"/>
                  </a:ext>
                </a:extLst>
              </a:tr>
              <a:tr h="566501">
                <a:tc>
                  <a:txBody>
                    <a:bodyPr/>
                    <a:lstStyle/>
                    <a:p>
                      <a:pPr algn="r"/>
                      <a:r>
                        <a:rPr lang="en-US" sz="2400" dirty="0"/>
                        <a:t>3:45 PM</a:t>
                      </a:r>
                    </a:p>
                  </a:txBody>
                  <a:tcPr anchor="ctr"/>
                </a:tc>
                <a:tc>
                  <a:txBody>
                    <a:bodyPr/>
                    <a:lstStyle/>
                    <a:p>
                      <a:pPr algn="l"/>
                      <a:endParaRPr lang="en-US" sz="2400" dirty="0"/>
                    </a:p>
                  </a:txBody>
                  <a:tcPr anchor="ctr"/>
                </a:tc>
                <a:tc>
                  <a:txBody>
                    <a:bodyPr/>
                    <a:lstStyle/>
                    <a:p>
                      <a:pPr algn="l"/>
                      <a:r>
                        <a:rPr lang="en-US" sz="2400" kern="0" dirty="0">
                          <a:solidFill>
                            <a:schemeClr val="tx1">
                              <a:lumMod val="50000"/>
                            </a:schemeClr>
                          </a:solidFill>
                        </a:rPr>
                        <a:t>DAX Evaluation Contexts</a:t>
                      </a:r>
                      <a:endParaRPr lang="en-US" sz="2400" dirty="0"/>
                    </a:p>
                  </a:txBody>
                  <a:tcPr anchor="ctr"/>
                </a:tc>
                <a:extLst>
                  <a:ext uri="{0D108BD9-81ED-4DB2-BD59-A6C34878D82A}">
                    <a16:rowId xmlns:a16="http://schemas.microsoft.com/office/drawing/2014/main" val="3830593160"/>
                  </a:ext>
                </a:extLst>
              </a:tr>
              <a:tr h="579948">
                <a:tc>
                  <a:txBody>
                    <a:bodyPr/>
                    <a:lstStyle/>
                    <a:p>
                      <a:pPr algn="r"/>
                      <a:r>
                        <a:rPr lang="en-US" sz="2400" dirty="0"/>
                        <a:t>4:15 PM</a:t>
                      </a:r>
                    </a:p>
                  </a:txBody>
                  <a:tcPr anchor="ctr"/>
                </a:tc>
                <a:tc>
                  <a:txBody>
                    <a:bodyPr/>
                    <a:lstStyle/>
                    <a:p>
                      <a:pPr algn="l"/>
                      <a:endParaRPr lang="en-US" sz="2400" dirty="0"/>
                    </a:p>
                  </a:txBody>
                  <a:tcPr anchor="ctr"/>
                </a:tc>
                <a:tc>
                  <a:txBody>
                    <a:bodyPr/>
                    <a:lstStyle/>
                    <a:p>
                      <a:pPr algn="l"/>
                      <a:r>
                        <a:rPr kumimoji="0" lang="en-US" sz="2400" b="0" i="0" u="none" strike="noStrike" kern="0" cap="none" spc="0" normalizeH="0" baseline="0" noProof="0" dirty="0">
                          <a:ln>
                            <a:noFill/>
                          </a:ln>
                          <a:solidFill>
                            <a:schemeClr val="tx1">
                              <a:lumMod val="50000"/>
                            </a:schemeClr>
                          </a:solidFill>
                          <a:effectLst/>
                          <a:uLnTx/>
                          <a:uFillTx/>
                        </a:rPr>
                        <a:t>Data Modeling: </a:t>
                      </a:r>
                      <a:r>
                        <a:rPr lang="en-US" sz="2400" dirty="0">
                          <a:solidFill>
                            <a:schemeClr val="tx1">
                              <a:lumMod val="50000"/>
                            </a:schemeClr>
                          </a:solidFill>
                        </a:rPr>
                        <a:t>Time Intelligence Functions</a:t>
                      </a:r>
                      <a:endParaRPr lang="en-US" sz="2400" dirty="0"/>
                    </a:p>
                  </a:txBody>
                  <a:tcPr anchor="ctr"/>
                </a:tc>
                <a:extLst>
                  <a:ext uri="{0D108BD9-81ED-4DB2-BD59-A6C34878D82A}">
                    <a16:rowId xmlns:a16="http://schemas.microsoft.com/office/drawing/2014/main" val="2207869905"/>
                  </a:ext>
                </a:extLst>
              </a:tr>
              <a:tr h="729244">
                <a:tc>
                  <a:txBody>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lang="en-US" sz="2400" dirty="0"/>
                        <a:t>4:15 PM</a:t>
                      </a:r>
                    </a:p>
                    <a:p>
                      <a:pPr algn="r"/>
                      <a:endParaRPr lang="en-US" sz="2400" dirty="0"/>
                    </a:p>
                  </a:txBody>
                  <a:tcPr anchor="ctr"/>
                </a:tc>
                <a:tc>
                  <a:txBody>
                    <a:bodyPr/>
                    <a:lstStyle/>
                    <a:p>
                      <a:pPr algn="l"/>
                      <a:endParaRPr lang="en-US" sz="2400" dirty="0"/>
                    </a:p>
                  </a:txBody>
                  <a:tcPr anchor="ct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schemeClr val="tx1">
                              <a:lumMod val="50000"/>
                            </a:schemeClr>
                          </a:solidFill>
                          <a:effectLst/>
                          <a:uLnTx/>
                          <a:uFillTx/>
                        </a:rPr>
                        <a:t>Wrap-up &amp; Questions</a:t>
                      </a:r>
                    </a:p>
                    <a:p>
                      <a:pPr algn="l"/>
                      <a:endParaRPr lang="en-US" sz="2400" dirty="0"/>
                    </a:p>
                  </a:txBody>
                  <a:tcPr anchor="ctr"/>
                </a:tc>
                <a:extLst>
                  <a:ext uri="{0D108BD9-81ED-4DB2-BD59-A6C34878D82A}">
                    <a16:rowId xmlns:a16="http://schemas.microsoft.com/office/drawing/2014/main" val="8659003"/>
                  </a:ext>
                </a:extLst>
              </a:tr>
            </a:tbl>
          </a:graphicData>
        </a:graphic>
      </p:graphicFrame>
    </p:spTree>
    <p:extLst>
      <p:ext uri="{BB962C8B-B14F-4D97-AF65-F5344CB8AC3E}">
        <p14:creationId xmlns:p14="http://schemas.microsoft.com/office/powerpoint/2010/main" val="2975619568"/>
      </p:ext>
    </p:extLst>
  </p:cSld>
  <p:clrMapOvr>
    <a:masterClrMapping/>
  </p:clrMapOvr>
  <p:transition spd="med">
    <p:fade/>
  </p:transition>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 – Update Existing Filter</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Rectangle 3"/>
          <p:cNvSpPr/>
          <p:nvPr/>
        </p:nvSpPr>
        <p:spPr>
          <a:xfrm>
            <a:off x="355042" y="1940653"/>
            <a:ext cx="10858390" cy="369332"/>
          </a:xfrm>
          <a:prstGeom prst="rect">
            <a:avLst/>
          </a:prstGeom>
        </p:spPr>
        <p:txBody>
          <a:bodyPr wrap="square">
            <a:spAutoFit/>
          </a:bodyPr>
          <a:lstStyle/>
          <a:p>
            <a:r>
              <a:rPr lang="en-US" b="1" dirty="0">
                <a:solidFill>
                  <a:srgbClr val="00B0F0"/>
                </a:solidFill>
              </a:rPr>
              <a:t>[2014 Sales] = CALCULATE([Total Sales], DateDim[Year] = 2014)</a:t>
            </a:r>
          </a:p>
        </p:txBody>
      </p:sp>
      <p:pic>
        <p:nvPicPr>
          <p:cNvPr id="10" name="Picture 9"/>
          <p:cNvPicPr>
            <a:picLocks noChangeAspect="1"/>
          </p:cNvPicPr>
          <p:nvPr/>
        </p:nvPicPr>
        <p:blipFill>
          <a:blip r:embed="rId4"/>
          <a:stretch>
            <a:fillRect/>
          </a:stretch>
        </p:blipFill>
        <p:spPr>
          <a:xfrm>
            <a:off x="4128915" y="2577954"/>
            <a:ext cx="1471656" cy="1984107"/>
          </a:xfrm>
          <a:prstGeom prst="rect">
            <a:avLst/>
          </a:prstGeom>
        </p:spPr>
      </p:pic>
      <p:pic>
        <p:nvPicPr>
          <p:cNvPr id="5" name="Picture 4"/>
          <p:cNvPicPr>
            <a:picLocks noChangeAspect="1"/>
          </p:cNvPicPr>
          <p:nvPr/>
        </p:nvPicPr>
        <p:blipFill>
          <a:blip r:embed="rId5"/>
          <a:stretch>
            <a:fillRect/>
          </a:stretch>
        </p:blipFill>
        <p:spPr>
          <a:xfrm>
            <a:off x="355042" y="2577953"/>
            <a:ext cx="3715462" cy="3793030"/>
          </a:xfrm>
          <a:prstGeom prst="rect">
            <a:avLst/>
          </a:prstGeom>
        </p:spPr>
      </p:pic>
    </p:spTree>
    <p:extLst>
      <p:ext uri="{BB962C8B-B14F-4D97-AF65-F5344CB8AC3E}">
        <p14:creationId xmlns:p14="http://schemas.microsoft.com/office/powerpoint/2010/main" val="2107141679"/>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CALCULATE – The Most Important Function in DAX</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TextBox 4"/>
          <p:cNvSpPr txBox="1"/>
          <p:nvPr/>
        </p:nvSpPr>
        <p:spPr>
          <a:xfrm>
            <a:off x="355042" y="2197768"/>
            <a:ext cx="9960032"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4 Key functions that CALCULATE can do</a:t>
            </a:r>
          </a:p>
        </p:txBody>
      </p:sp>
      <p:sp>
        <p:nvSpPr>
          <p:cNvPr id="10" name="Rectangle 9"/>
          <p:cNvSpPr/>
          <p:nvPr/>
        </p:nvSpPr>
        <p:spPr bwMode="auto">
          <a:xfrm>
            <a:off x="528813"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Add Filter</a:t>
            </a:r>
          </a:p>
        </p:txBody>
      </p:sp>
      <p:sp>
        <p:nvSpPr>
          <p:cNvPr id="13" name="Rectangle 12"/>
          <p:cNvSpPr/>
          <p:nvPr/>
        </p:nvSpPr>
        <p:spPr bwMode="auto">
          <a:xfrm>
            <a:off x="3347069"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Ignore Filter</a:t>
            </a:r>
          </a:p>
        </p:txBody>
      </p:sp>
      <p:sp>
        <p:nvSpPr>
          <p:cNvPr id="14" name="Rectangle 13"/>
          <p:cNvSpPr/>
          <p:nvPr/>
        </p:nvSpPr>
        <p:spPr bwMode="auto">
          <a:xfrm>
            <a:off x="6165325"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Update Filter</a:t>
            </a:r>
          </a:p>
        </p:txBody>
      </p:sp>
      <p:sp>
        <p:nvSpPr>
          <p:cNvPr id="15" name="Rectangle 14"/>
          <p:cNvSpPr/>
          <p:nvPr/>
        </p:nvSpPr>
        <p:spPr bwMode="auto">
          <a:xfrm>
            <a:off x="8983580" y="3320717"/>
            <a:ext cx="2471062" cy="259882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Convert Row Context to Filter Context</a:t>
            </a:r>
          </a:p>
        </p:txBody>
      </p:sp>
      <p:sp>
        <p:nvSpPr>
          <p:cNvPr id="11" name="TextBox 10">
            <a:extLst>
              <a:ext uri="{FF2B5EF4-FFF2-40B4-BE49-F238E27FC236}">
                <a16:creationId xmlns:a16="http://schemas.microsoft.com/office/drawing/2014/main" id="{A6E7F699-57E0-4D8F-AD9E-69DD7701DC1F}"/>
              </a:ext>
            </a:extLst>
          </p:cNvPr>
          <p:cNvSpPr txBox="1"/>
          <p:nvPr/>
        </p:nvSpPr>
        <p:spPr>
          <a:xfrm>
            <a:off x="4820194" y="6100690"/>
            <a:ext cx="7103146"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Let’s investigate what we mean by </a:t>
            </a:r>
            <a:r>
              <a:rPr lang="en-US" sz="2400" b="1" dirty="0">
                <a:gradFill>
                  <a:gsLst>
                    <a:gs pos="2917">
                      <a:schemeClr val="tx1"/>
                    </a:gs>
                    <a:gs pos="30000">
                      <a:schemeClr val="tx1"/>
                    </a:gs>
                  </a:gsLst>
                  <a:lin ang="5400000" scaled="0"/>
                </a:gradFill>
              </a:rPr>
              <a:t>Filter Context</a:t>
            </a:r>
          </a:p>
        </p:txBody>
      </p:sp>
    </p:spTree>
    <p:extLst>
      <p:ext uri="{BB962C8B-B14F-4D97-AF65-F5344CB8AC3E}">
        <p14:creationId xmlns:p14="http://schemas.microsoft.com/office/powerpoint/2010/main" val="3837321575"/>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show="0">
  <p:cSld>
    <p:bg>
      <p:bgPr>
        <a:solidFill>
          <a:srgbClr val="FFC000"/>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2084175"/>
            <a:ext cx="9860673" cy="3130088"/>
          </a:xfrm>
        </p:spPr>
        <p:txBody>
          <a:bodyPr/>
          <a:lstStyle/>
          <a:p>
            <a:r>
              <a:rPr lang="en-US" sz="6600" b="1" dirty="0">
                <a:solidFill>
                  <a:schemeClr val="tx1"/>
                </a:solidFill>
              </a:rPr>
              <a:t>Module 4</a:t>
            </a:r>
            <a:br>
              <a:rPr lang="en-US" sz="6600" b="1" dirty="0">
                <a:solidFill>
                  <a:schemeClr val="tx1"/>
                </a:solidFill>
              </a:rPr>
            </a:br>
            <a:r>
              <a:rPr lang="en-US" sz="6600" b="1" dirty="0">
                <a:solidFill>
                  <a:schemeClr val="tx1"/>
                </a:solidFill>
              </a:rPr>
              <a:t>DAX Evaluation Contexts </a:t>
            </a:r>
          </a:p>
          <a:p>
            <a:endParaRPr lang="en-US" sz="6600" b="1" i="1" dirty="0">
              <a:solidFill>
                <a:schemeClr val="tx1"/>
              </a:solidFill>
            </a:endParaRPr>
          </a:p>
        </p:txBody>
      </p:sp>
    </p:spTree>
    <p:extLst>
      <p:ext uri="{BB962C8B-B14F-4D97-AF65-F5344CB8AC3E}">
        <p14:creationId xmlns:p14="http://schemas.microsoft.com/office/powerpoint/2010/main" val="903035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MODULE 4 OBJECTIVES </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5" name="Rectangle 4"/>
          <p:cNvSpPr/>
          <p:nvPr/>
        </p:nvSpPr>
        <p:spPr>
          <a:xfrm>
            <a:off x="231833" y="1185026"/>
            <a:ext cx="11037454" cy="3213187"/>
          </a:xfrm>
          <a:prstGeom prst="rect">
            <a:avLst/>
          </a:prstGeom>
        </p:spPr>
        <p:txBody>
          <a:bodyPr wrap="square">
            <a:spAutoFit/>
          </a:bodyPr>
          <a:lstStyle/>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that there are different kinds of evaluation contexts and be able to explain what different contexts are in play</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Be able to use iterator functions and CALCULATE to create sophisticated measures</a:t>
            </a:r>
          </a:p>
          <a:p>
            <a:pPr marL="342900" indent="-342900">
              <a:lnSpc>
                <a:spcPct val="120000"/>
              </a:lnSpc>
              <a:buFont typeface="Arial" panose="020B0604020202020204" pitchFamily="34" charset="0"/>
              <a:buChar char="•"/>
            </a:pPr>
            <a:endParaRPr lang="en-US" sz="2400" dirty="0">
              <a:solidFill>
                <a:schemeClr val="tx1">
                  <a:lumMod val="50000"/>
                </a:schemeClr>
              </a:solidFill>
            </a:endParaRPr>
          </a:p>
          <a:p>
            <a:pPr>
              <a:lnSpc>
                <a:spcPct val="120000"/>
              </a:lnSpc>
            </a:pPr>
            <a:endParaRPr lang="en-US" sz="2400" dirty="0">
              <a:solidFill>
                <a:schemeClr val="tx1">
                  <a:lumMod val="50000"/>
                </a:schemeClr>
              </a:solidFill>
            </a:endParaRPr>
          </a:p>
        </p:txBody>
      </p:sp>
    </p:spTree>
    <p:extLst>
      <p:ext uri="{BB962C8B-B14F-4D97-AF65-F5344CB8AC3E}">
        <p14:creationId xmlns:p14="http://schemas.microsoft.com/office/powerpoint/2010/main" val="186354894"/>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4"/>
          <p:cNvSpPr/>
          <p:nvPr/>
        </p:nvSpPr>
        <p:spPr bwMode="auto">
          <a:xfrm>
            <a:off x="2499639" y="5720717"/>
            <a:ext cx="8026424"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Calculated Columns and Measures</a:t>
            </a:r>
          </a:p>
        </p:txBody>
      </p:sp>
      <p:sp>
        <p:nvSpPr>
          <p:cNvPr id="11" name="Rectangle 10"/>
          <p:cNvSpPr/>
          <p:nvPr/>
        </p:nvSpPr>
        <p:spPr bwMode="auto">
          <a:xfrm>
            <a:off x="3642014" y="3576227"/>
            <a:ext cx="5741675"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CALCULATE</a:t>
            </a:r>
          </a:p>
        </p:txBody>
      </p:sp>
      <p:sp>
        <p:nvSpPr>
          <p:cNvPr id="13" name="Rectangle 12"/>
          <p:cNvSpPr/>
          <p:nvPr/>
        </p:nvSpPr>
        <p:spPr bwMode="auto">
          <a:xfrm>
            <a:off x="4824124" y="1431737"/>
            <a:ext cx="3377455" cy="926926"/>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Evaluation Contexts</a:t>
            </a:r>
          </a:p>
        </p:txBody>
      </p:sp>
      <p:sp>
        <p:nvSpPr>
          <p:cNvPr id="15" name="Title 1"/>
          <p:cNvSpPr>
            <a:spLocks noGrp="1"/>
          </p:cNvSpPr>
          <p:nvPr>
            <p:ph type="title"/>
          </p:nvPr>
        </p:nvSpPr>
        <p:spPr>
          <a:xfrm>
            <a:off x="112735" y="801365"/>
            <a:ext cx="11655840" cy="524527"/>
          </a:xfrm>
        </p:spPr>
        <p:txBody>
          <a:bodyPr vert="horz" wrap="square" lIns="146304" tIns="91440" rIns="146304" bIns="91440" rtlCol="0" anchor="t">
            <a:noAutofit/>
          </a:bodyPr>
          <a:lstStyle/>
          <a:p>
            <a:r>
              <a:rPr lang="en-US" sz="2800" b="1" dirty="0">
                <a:latin typeface="+mn-lt"/>
              </a:rPr>
              <a:t>PATH to DAX Expertise</a:t>
            </a:r>
          </a:p>
        </p:txBody>
      </p:sp>
    </p:spTree>
    <p:extLst>
      <p:ext uri="{BB962C8B-B14F-4D97-AF65-F5344CB8AC3E}">
        <p14:creationId xmlns:p14="http://schemas.microsoft.com/office/powerpoint/2010/main" val="2683835109"/>
      </p:ext>
    </p:extLst>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Evaluation Context</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1" name="Rectangle 10"/>
          <p:cNvSpPr/>
          <p:nvPr/>
        </p:nvSpPr>
        <p:spPr>
          <a:xfrm>
            <a:off x="267500" y="1912953"/>
            <a:ext cx="9190914" cy="424732"/>
          </a:xfrm>
          <a:prstGeom prst="rect">
            <a:avLst/>
          </a:prstGeom>
        </p:spPr>
        <p:txBody>
          <a:bodyPr wrap="none">
            <a:spAutoFit/>
          </a:bodyPr>
          <a:lstStyle/>
          <a:p>
            <a:pPr>
              <a:lnSpc>
                <a:spcPct val="90000"/>
              </a:lnSpc>
              <a:spcAft>
                <a:spcPts val="600"/>
              </a:spcAft>
            </a:pPr>
            <a:r>
              <a:rPr lang="en-US" sz="2400" b="1" dirty="0">
                <a:solidFill>
                  <a:srgbClr val="00B0F0"/>
                </a:solidFill>
              </a:rPr>
              <a:t>There are two contexts under which calculations are evaluated</a:t>
            </a:r>
            <a:endParaRPr lang="en-US" sz="2400" b="1" dirty="0">
              <a:gradFill>
                <a:gsLst>
                  <a:gs pos="2917">
                    <a:schemeClr val="tx1"/>
                  </a:gs>
                  <a:gs pos="30000">
                    <a:schemeClr val="tx1"/>
                  </a:gs>
                </a:gsLst>
                <a:lin ang="5400000" scaled="0"/>
              </a:gradFill>
            </a:endParaRPr>
          </a:p>
        </p:txBody>
      </p:sp>
      <p:sp>
        <p:nvSpPr>
          <p:cNvPr id="10" name="Rectangle 9"/>
          <p:cNvSpPr/>
          <p:nvPr/>
        </p:nvSpPr>
        <p:spPr bwMode="auto">
          <a:xfrm>
            <a:off x="1993900" y="2629640"/>
            <a:ext cx="3175000" cy="279400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Row Context</a:t>
            </a:r>
          </a:p>
        </p:txBody>
      </p:sp>
      <p:sp>
        <p:nvSpPr>
          <p:cNvPr id="13" name="Rectangle 12"/>
          <p:cNvSpPr/>
          <p:nvPr/>
        </p:nvSpPr>
        <p:spPr bwMode="auto">
          <a:xfrm>
            <a:off x="7216704" y="2629640"/>
            <a:ext cx="3175000" cy="27940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Filter Context</a:t>
            </a:r>
          </a:p>
        </p:txBody>
      </p:sp>
    </p:spTree>
    <p:extLst>
      <p:ext uri="{BB962C8B-B14F-4D97-AF65-F5344CB8AC3E}">
        <p14:creationId xmlns:p14="http://schemas.microsoft.com/office/powerpoint/2010/main" val="3063487866"/>
      </p:ext>
    </p:extLst>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3"/>
          <a:stretch>
            <a:fillRect/>
          </a:stretch>
        </p:blipFill>
        <p:spPr>
          <a:xfrm>
            <a:off x="355041" y="3341271"/>
            <a:ext cx="3746971" cy="1457155"/>
          </a:xfrm>
          <a:prstGeom prst="rect">
            <a:avLst/>
          </a:prstGeom>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Row context in Calculated Column</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4"/>
          <a:stretch>
            <a:fillRect/>
          </a:stretch>
        </p:blipFill>
        <p:spPr>
          <a:xfrm>
            <a:off x="10785404" y="144034"/>
            <a:ext cx="1310624" cy="406167"/>
          </a:xfrm>
          <a:prstGeom prst="rect">
            <a:avLst/>
          </a:prstGeom>
        </p:spPr>
      </p:pic>
      <p:sp>
        <p:nvSpPr>
          <p:cNvPr id="10" name="Rectangle 9"/>
          <p:cNvSpPr/>
          <p:nvPr/>
        </p:nvSpPr>
        <p:spPr bwMode="auto">
          <a:xfrm>
            <a:off x="316941" y="3501081"/>
            <a:ext cx="4572000" cy="273685"/>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2" name="Curved Left Arrow 21"/>
          <p:cNvSpPr/>
          <p:nvPr/>
        </p:nvSpPr>
        <p:spPr bwMode="auto">
          <a:xfrm>
            <a:off x="4927041" y="3636909"/>
            <a:ext cx="297117" cy="351914"/>
          </a:xfrm>
          <a:prstGeom prst="curvedLeftArrow">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p:nvSpPr>
        <p:spPr bwMode="auto">
          <a:xfrm>
            <a:off x="316941" y="3736469"/>
            <a:ext cx="4572000" cy="242095"/>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p:nvSpPr>
        <p:spPr>
          <a:xfrm>
            <a:off x="5713970" y="3341271"/>
            <a:ext cx="6046230" cy="1908215"/>
          </a:xfrm>
          <a:prstGeom prst="rect">
            <a:avLst/>
          </a:prstGeom>
        </p:spPr>
        <p:txBody>
          <a:bodyPr wrap="square">
            <a:spAutoFit/>
          </a:bodyPr>
          <a:lstStyle/>
          <a:p>
            <a:pPr marL="342900" lvl="0" indent="-342900">
              <a:lnSpc>
                <a:spcPct val="90000"/>
              </a:lnSpc>
              <a:spcAft>
                <a:spcPts val="600"/>
              </a:spcAft>
              <a:buFont typeface="Arial" panose="020B0604020202020204" pitchFamily="34" charset="0"/>
              <a:buChar char="•"/>
            </a:pPr>
            <a:r>
              <a:rPr lang="en-US" sz="2400" dirty="0">
                <a:gradFill>
                  <a:gsLst>
                    <a:gs pos="2917">
                      <a:srgbClr val="505050"/>
                    </a:gs>
                    <a:gs pos="30000">
                      <a:srgbClr val="505050"/>
                    </a:gs>
                  </a:gsLst>
                  <a:lin ang="5400000" scaled="0"/>
                </a:gradFill>
              </a:rPr>
              <a:t>Formula is evaluated row by row</a:t>
            </a:r>
          </a:p>
          <a:p>
            <a:pPr marL="342900" lvl="0" indent="-342900">
              <a:lnSpc>
                <a:spcPct val="90000"/>
              </a:lnSpc>
              <a:spcAft>
                <a:spcPts val="600"/>
              </a:spcAft>
              <a:buFont typeface="Arial" panose="020B0604020202020204" pitchFamily="34" charset="0"/>
              <a:buChar char="•"/>
            </a:pPr>
            <a:endParaRPr lang="en-US" sz="2400" dirty="0">
              <a:gradFill>
                <a:gsLst>
                  <a:gs pos="2917">
                    <a:srgbClr val="505050"/>
                  </a:gs>
                  <a:gs pos="30000">
                    <a:srgbClr val="505050"/>
                  </a:gs>
                </a:gsLst>
                <a:lin ang="5400000" scaled="0"/>
              </a:gradFill>
            </a:endParaRPr>
          </a:p>
          <a:p>
            <a:pPr marL="342900" lvl="0" indent="-342900">
              <a:lnSpc>
                <a:spcPct val="90000"/>
              </a:lnSpc>
              <a:spcAft>
                <a:spcPts val="600"/>
              </a:spcAft>
              <a:buFont typeface="Arial" panose="020B0604020202020204" pitchFamily="34" charset="0"/>
              <a:buChar char="•"/>
            </a:pPr>
            <a:r>
              <a:rPr lang="en-US" sz="2400" dirty="0">
                <a:gradFill>
                  <a:gsLst>
                    <a:gs pos="2917">
                      <a:srgbClr val="505050"/>
                    </a:gs>
                    <a:gs pos="30000">
                      <a:srgbClr val="505050"/>
                    </a:gs>
                  </a:gsLst>
                  <a:lin ang="5400000" scaled="0"/>
                </a:gradFill>
              </a:rPr>
              <a:t>The context under which formula is evaluated for each row is called “Row Context”</a:t>
            </a:r>
            <a:endParaRPr lang="en-US" sz="2400" b="1" dirty="0">
              <a:solidFill>
                <a:srgbClr val="00B0F0"/>
              </a:solidFill>
            </a:endParaRPr>
          </a:p>
        </p:txBody>
      </p:sp>
      <p:sp>
        <p:nvSpPr>
          <p:cNvPr id="20" name="Rectangle 19"/>
          <p:cNvSpPr/>
          <p:nvPr/>
        </p:nvSpPr>
        <p:spPr>
          <a:xfrm>
            <a:off x="355042" y="1966045"/>
            <a:ext cx="7136569" cy="369332"/>
          </a:xfrm>
          <a:prstGeom prst="rect">
            <a:avLst/>
          </a:prstGeom>
        </p:spPr>
        <p:txBody>
          <a:bodyPr wrap="none">
            <a:spAutoFit/>
          </a:bodyPr>
          <a:lstStyle/>
          <a:p>
            <a:r>
              <a:rPr lang="en-US" b="1" dirty="0">
                <a:solidFill>
                  <a:srgbClr val="00B0F0"/>
                </a:solidFill>
              </a:rPr>
              <a:t>Sales[COGS] = RELATED(ProductDim[Unit Cost]) * Sales[Units]</a:t>
            </a:r>
          </a:p>
        </p:txBody>
      </p:sp>
      <p:sp>
        <p:nvSpPr>
          <p:cNvPr id="12" name="Rectangle 11"/>
          <p:cNvSpPr/>
          <p:nvPr/>
        </p:nvSpPr>
        <p:spPr>
          <a:xfrm>
            <a:off x="165023" y="6387895"/>
            <a:ext cx="11860793" cy="341632"/>
          </a:xfrm>
          <a:prstGeom prst="rect">
            <a:avLst/>
          </a:prstGeom>
          <a:solidFill>
            <a:schemeClr val="bg1"/>
          </a:solidFill>
        </p:spPr>
        <p:txBody>
          <a:bodyPr wrap="square">
            <a:spAutoFit/>
          </a:bodyPr>
          <a:lstStyle/>
          <a:p>
            <a:pPr>
              <a:lnSpc>
                <a:spcPct val="90000"/>
              </a:lnSpc>
              <a:spcAft>
                <a:spcPts val="600"/>
              </a:spcAft>
            </a:pPr>
            <a:r>
              <a:rPr lang="en-US" b="1" dirty="0">
                <a:gradFill>
                  <a:gsLst>
                    <a:gs pos="2917">
                      <a:schemeClr val="tx1"/>
                    </a:gs>
                    <a:gs pos="30000">
                      <a:schemeClr val="tx1"/>
                    </a:gs>
                  </a:gsLst>
                  <a:lin ang="5400000" scaled="0"/>
                </a:gradFill>
              </a:rPr>
              <a:t>Pro Tip:</a:t>
            </a:r>
            <a:r>
              <a:rPr lang="en-US" dirty="0">
                <a:gradFill>
                  <a:gsLst>
                    <a:gs pos="2917">
                      <a:schemeClr val="tx1"/>
                    </a:gs>
                    <a:gs pos="30000">
                      <a:schemeClr val="tx1"/>
                    </a:gs>
                  </a:gsLst>
                  <a:lin ang="5400000" scaled="0"/>
                </a:gradFill>
              </a:rPr>
              <a:t> To accumulate up from Fact to Dimension, use </a:t>
            </a:r>
            <a:r>
              <a:rPr lang="en-US" b="1" dirty="0">
                <a:gradFill>
                  <a:gsLst>
                    <a:gs pos="2917">
                      <a:schemeClr val="tx1"/>
                    </a:gs>
                    <a:gs pos="30000">
                      <a:schemeClr val="tx1"/>
                    </a:gs>
                  </a:gsLst>
                  <a:lin ang="5400000" scaled="0"/>
                </a:gradFill>
              </a:rPr>
              <a:t>RELATEDTABLE()</a:t>
            </a:r>
          </a:p>
        </p:txBody>
      </p:sp>
    </p:spTree>
    <p:extLst>
      <p:ext uri="{BB962C8B-B14F-4D97-AF65-F5344CB8AC3E}">
        <p14:creationId xmlns:p14="http://schemas.microsoft.com/office/powerpoint/2010/main" val="4040722714"/>
      </p:ext>
    </p:extLst>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Evaluation Context</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1" name="Rectangle 10"/>
          <p:cNvSpPr/>
          <p:nvPr/>
        </p:nvSpPr>
        <p:spPr>
          <a:xfrm>
            <a:off x="267500" y="1912953"/>
            <a:ext cx="11861517" cy="424732"/>
          </a:xfrm>
          <a:prstGeom prst="rect">
            <a:avLst/>
          </a:prstGeom>
        </p:spPr>
        <p:txBody>
          <a:bodyPr wrap="none">
            <a:spAutoFit/>
          </a:bodyPr>
          <a:lstStyle/>
          <a:p>
            <a:pPr>
              <a:lnSpc>
                <a:spcPct val="90000"/>
              </a:lnSpc>
              <a:spcAft>
                <a:spcPts val="600"/>
              </a:spcAft>
            </a:pPr>
            <a:r>
              <a:rPr lang="en-US" sz="2400" b="1" dirty="0">
                <a:solidFill>
                  <a:srgbClr val="00B0F0"/>
                </a:solidFill>
              </a:rPr>
              <a:t>Both Calculated Columns and Measures are always evaluated under two contexts</a:t>
            </a:r>
            <a:endParaRPr lang="en-US" sz="2400" b="1" dirty="0">
              <a:gradFill>
                <a:gsLst>
                  <a:gs pos="2917">
                    <a:schemeClr val="tx1"/>
                  </a:gs>
                  <a:gs pos="30000">
                    <a:schemeClr val="tx1"/>
                  </a:gs>
                </a:gsLst>
                <a:lin ang="5400000" scaled="0"/>
              </a:gradFill>
            </a:endParaRPr>
          </a:p>
        </p:txBody>
      </p:sp>
      <p:sp>
        <p:nvSpPr>
          <p:cNvPr id="10" name="Rectangle 9"/>
          <p:cNvSpPr/>
          <p:nvPr/>
        </p:nvSpPr>
        <p:spPr bwMode="auto">
          <a:xfrm>
            <a:off x="1993900" y="2629640"/>
            <a:ext cx="3175000" cy="27940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Row Context</a:t>
            </a:r>
          </a:p>
        </p:txBody>
      </p:sp>
      <p:sp>
        <p:nvSpPr>
          <p:cNvPr id="13" name="Rectangle 12"/>
          <p:cNvSpPr/>
          <p:nvPr/>
        </p:nvSpPr>
        <p:spPr bwMode="auto">
          <a:xfrm>
            <a:off x="7216704" y="2629640"/>
            <a:ext cx="3175000" cy="279400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Filter Context</a:t>
            </a:r>
          </a:p>
        </p:txBody>
      </p:sp>
    </p:spTree>
    <p:extLst>
      <p:ext uri="{BB962C8B-B14F-4D97-AF65-F5344CB8AC3E}">
        <p14:creationId xmlns:p14="http://schemas.microsoft.com/office/powerpoint/2010/main" val="2400392831"/>
      </p:ext>
    </p:extLst>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Filter Context in Measures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46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pic>
        <p:nvPicPr>
          <p:cNvPr id="9" name="Picture 8"/>
          <p:cNvPicPr>
            <a:picLocks noChangeAspect="1"/>
          </p:cNvPicPr>
          <p:nvPr/>
        </p:nvPicPr>
        <p:blipFill>
          <a:blip r:embed="rId4"/>
          <a:stretch>
            <a:fillRect/>
          </a:stretch>
        </p:blipFill>
        <p:spPr>
          <a:xfrm>
            <a:off x="421146" y="3198215"/>
            <a:ext cx="8200034" cy="3091816"/>
          </a:xfrm>
          <a:prstGeom prst="rect">
            <a:avLst/>
          </a:prstGeom>
          <a:ln w="38100">
            <a:noFill/>
          </a:ln>
        </p:spPr>
      </p:pic>
      <p:sp>
        <p:nvSpPr>
          <p:cNvPr id="18" name="Rectangle 17"/>
          <p:cNvSpPr/>
          <p:nvPr/>
        </p:nvSpPr>
        <p:spPr bwMode="auto">
          <a:xfrm>
            <a:off x="1960594" y="6004142"/>
            <a:ext cx="584346" cy="235924"/>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p:cNvSpPr/>
          <p:nvPr/>
        </p:nvSpPr>
        <p:spPr bwMode="auto">
          <a:xfrm>
            <a:off x="2706840" y="3490823"/>
            <a:ext cx="1204711" cy="264313"/>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p:cNvSpPr/>
          <p:nvPr/>
        </p:nvSpPr>
        <p:spPr bwMode="auto">
          <a:xfrm>
            <a:off x="2706840" y="6004142"/>
            <a:ext cx="1204711" cy="235924"/>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p:cNvSpPr/>
          <p:nvPr/>
        </p:nvSpPr>
        <p:spPr bwMode="auto">
          <a:xfrm>
            <a:off x="661207" y="4908489"/>
            <a:ext cx="584346" cy="235924"/>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a:xfrm>
            <a:off x="421146" y="1975873"/>
            <a:ext cx="8200034" cy="369332"/>
          </a:xfrm>
          <a:prstGeom prst="rect">
            <a:avLst/>
          </a:prstGeom>
        </p:spPr>
        <p:txBody>
          <a:bodyPr wrap="square">
            <a:spAutoFit/>
          </a:bodyPr>
          <a:lstStyle/>
          <a:p>
            <a:r>
              <a:rPr lang="en-US" b="1" dirty="0">
                <a:solidFill>
                  <a:srgbClr val="00B0F0"/>
                </a:solidFill>
              </a:rPr>
              <a:t>[Total Sales] = SUM(Sales[Sales Amount])</a:t>
            </a:r>
          </a:p>
        </p:txBody>
      </p:sp>
      <p:sp>
        <p:nvSpPr>
          <p:cNvPr id="5" name="Rectangle 4"/>
          <p:cNvSpPr/>
          <p:nvPr/>
        </p:nvSpPr>
        <p:spPr>
          <a:xfrm>
            <a:off x="355042" y="2574156"/>
            <a:ext cx="4379796" cy="369332"/>
          </a:xfrm>
          <a:prstGeom prst="rect">
            <a:avLst/>
          </a:prstGeom>
        </p:spPr>
        <p:txBody>
          <a:bodyPr wrap="square">
            <a:spAutoFit/>
          </a:bodyPr>
          <a:lstStyle/>
          <a:p>
            <a:r>
              <a:rPr lang="en-US" dirty="0">
                <a:solidFill>
                  <a:srgbClr val="FF0000"/>
                </a:solidFill>
              </a:rPr>
              <a:t>Filter Context for current coordinate</a:t>
            </a:r>
            <a:endParaRPr lang="en-US" b="1" dirty="0">
              <a:solidFill>
                <a:srgbClr val="FF0000"/>
              </a:solidFill>
            </a:endParaRPr>
          </a:p>
        </p:txBody>
      </p:sp>
      <p:sp>
        <p:nvSpPr>
          <p:cNvPr id="3" name="Rectangle 2"/>
          <p:cNvSpPr/>
          <p:nvPr/>
        </p:nvSpPr>
        <p:spPr>
          <a:xfrm>
            <a:off x="4239361" y="2574156"/>
            <a:ext cx="1665480" cy="369332"/>
          </a:xfrm>
          <a:prstGeom prst="rect">
            <a:avLst/>
          </a:prstGeom>
        </p:spPr>
        <p:txBody>
          <a:bodyPr wrap="square">
            <a:spAutoFit/>
          </a:bodyPr>
          <a:lstStyle/>
          <a:p>
            <a:r>
              <a:rPr lang="en-US" dirty="0">
                <a:solidFill>
                  <a:srgbClr val="FF0000"/>
                </a:solidFill>
              </a:rPr>
              <a:t>Year = 2015,</a:t>
            </a:r>
            <a:endParaRPr lang="en-US" dirty="0"/>
          </a:p>
        </p:txBody>
      </p:sp>
      <p:sp>
        <p:nvSpPr>
          <p:cNvPr id="10" name="Rectangle 9"/>
          <p:cNvSpPr/>
          <p:nvPr/>
        </p:nvSpPr>
        <p:spPr>
          <a:xfrm>
            <a:off x="5619964" y="2574156"/>
            <a:ext cx="1663410" cy="369332"/>
          </a:xfrm>
          <a:prstGeom prst="rect">
            <a:avLst/>
          </a:prstGeom>
        </p:spPr>
        <p:txBody>
          <a:bodyPr wrap="square">
            <a:spAutoFit/>
          </a:bodyPr>
          <a:lstStyle/>
          <a:p>
            <a:r>
              <a:rPr lang="en-US" dirty="0">
                <a:solidFill>
                  <a:srgbClr val="FF0000"/>
                </a:solidFill>
              </a:rPr>
              <a:t>State = </a:t>
            </a:r>
            <a:r>
              <a:rPr lang="en-US" b="1" dirty="0">
                <a:solidFill>
                  <a:srgbClr val="FF0000"/>
                </a:solidFill>
              </a:rPr>
              <a:t>HI</a:t>
            </a:r>
            <a:r>
              <a:rPr lang="en-US" dirty="0">
                <a:solidFill>
                  <a:srgbClr val="FF0000"/>
                </a:solidFill>
              </a:rPr>
              <a:t>, </a:t>
            </a:r>
            <a:endParaRPr lang="en-US" dirty="0"/>
          </a:p>
        </p:txBody>
      </p:sp>
      <p:sp>
        <p:nvSpPr>
          <p:cNvPr id="11" name="Rectangle 10"/>
          <p:cNvSpPr/>
          <p:nvPr/>
        </p:nvSpPr>
        <p:spPr>
          <a:xfrm>
            <a:off x="7028852" y="2574156"/>
            <a:ext cx="1801744" cy="369332"/>
          </a:xfrm>
          <a:prstGeom prst="rect">
            <a:avLst/>
          </a:prstGeom>
        </p:spPr>
        <p:txBody>
          <a:bodyPr wrap="square">
            <a:spAutoFit/>
          </a:bodyPr>
          <a:lstStyle/>
          <a:p>
            <a:r>
              <a:rPr lang="en-US" dirty="0">
                <a:solidFill>
                  <a:srgbClr val="FF0000"/>
                </a:solidFill>
              </a:rPr>
              <a:t>Quarter = </a:t>
            </a:r>
            <a:r>
              <a:rPr lang="en-US" b="1" dirty="0">
                <a:solidFill>
                  <a:srgbClr val="FF0000"/>
                </a:solidFill>
              </a:rPr>
              <a:t>Q1</a:t>
            </a:r>
          </a:p>
        </p:txBody>
      </p:sp>
      <p:sp>
        <p:nvSpPr>
          <p:cNvPr id="17" name="Rectangle 16"/>
          <p:cNvSpPr/>
          <p:nvPr/>
        </p:nvSpPr>
        <p:spPr>
          <a:xfrm>
            <a:off x="8830596" y="3216693"/>
            <a:ext cx="3361404" cy="2905411"/>
          </a:xfrm>
          <a:prstGeom prst="rect">
            <a:avLst/>
          </a:prstGeom>
        </p:spPr>
        <p:txBody>
          <a:bodyPr wrap="square">
            <a:spAutoFit/>
          </a:bodyPr>
          <a:lstStyle/>
          <a:p>
            <a:pPr marL="342900" lvl="0" indent="-342900">
              <a:lnSpc>
                <a:spcPct val="90000"/>
              </a:lnSpc>
              <a:spcAft>
                <a:spcPts val="600"/>
              </a:spcAft>
              <a:buFont typeface="Arial" panose="020B0604020202020204" pitchFamily="34" charset="0"/>
              <a:buChar char="•"/>
            </a:pPr>
            <a:r>
              <a:rPr lang="en-US" sz="2400" dirty="0">
                <a:gradFill>
                  <a:gsLst>
                    <a:gs pos="2917">
                      <a:srgbClr val="505050"/>
                    </a:gs>
                    <a:gs pos="30000">
                      <a:srgbClr val="505050"/>
                    </a:gs>
                  </a:gsLst>
                  <a:lin ang="5400000" scaled="0"/>
                </a:gradFill>
              </a:rPr>
              <a:t>Formula is evaluated for each “Coordinate” in each visual</a:t>
            </a:r>
          </a:p>
          <a:p>
            <a:pPr marL="342900" lvl="0" indent="-342900">
              <a:lnSpc>
                <a:spcPct val="90000"/>
              </a:lnSpc>
              <a:spcAft>
                <a:spcPts val="600"/>
              </a:spcAft>
              <a:buFont typeface="Arial" panose="020B0604020202020204" pitchFamily="34" charset="0"/>
              <a:buChar char="•"/>
            </a:pPr>
            <a:endParaRPr lang="en-US" sz="2400" dirty="0">
              <a:gradFill>
                <a:gsLst>
                  <a:gs pos="2917">
                    <a:srgbClr val="505050"/>
                  </a:gs>
                  <a:gs pos="30000">
                    <a:srgbClr val="505050"/>
                  </a:gs>
                </a:gsLst>
                <a:lin ang="5400000" scaled="0"/>
              </a:gradFill>
            </a:endParaRPr>
          </a:p>
          <a:p>
            <a:pPr marL="342900" lvl="0" indent="-342900">
              <a:lnSpc>
                <a:spcPct val="90000"/>
              </a:lnSpc>
              <a:spcAft>
                <a:spcPts val="600"/>
              </a:spcAft>
              <a:buFont typeface="Arial" panose="020B0604020202020204" pitchFamily="34" charset="0"/>
              <a:buChar char="•"/>
            </a:pPr>
            <a:r>
              <a:rPr lang="en-US" sz="2400" dirty="0">
                <a:gradFill>
                  <a:gsLst>
                    <a:gs pos="2917">
                      <a:srgbClr val="505050"/>
                    </a:gs>
                    <a:gs pos="30000">
                      <a:srgbClr val="505050"/>
                    </a:gs>
                  </a:gsLst>
                  <a:lin ang="5400000" scaled="0"/>
                </a:gradFill>
              </a:rPr>
              <a:t>The context for each coordinate is called “Filter Context”</a:t>
            </a:r>
            <a:endParaRPr lang="en-US" sz="2400" b="1" dirty="0">
              <a:solidFill>
                <a:srgbClr val="00B0F0"/>
              </a:solidFill>
            </a:endParaRPr>
          </a:p>
        </p:txBody>
      </p:sp>
    </p:spTree>
    <p:extLst>
      <p:ext uri="{BB962C8B-B14F-4D97-AF65-F5344CB8AC3E}">
        <p14:creationId xmlns:p14="http://schemas.microsoft.com/office/powerpoint/2010/main" val="140536042"/>
      </p:ext>
    </p:extLst>
  </p:cSld>
  <p:clrMapOvr>
    <a:masterClrMapping/>
  </p:clrMapOvr>
  <p:transition>
    <p:fade/>
  </p:transition>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Filter Context in a Measure – Example 2</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46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pic>
        <p:nvPicPr>
          <p:cNvPr id="9" name="Picture 8"/>
          <p:cNvPicPr>
            <a:picLocks noChangeAspect="1"/>
          </p:cNvPicPr>
          <p:nvPr/>
        </p:nvPicPr>
        <p:blipFill>
          <a:blip r:embed="rId4"/>
          <a:stretch>
            <a:fillRect/>
          </a:stretch>
        </p:blipFill>
        <p:spPr>
          <a:xfrm>
            <a:off x="421146" y="3198215"/>
            <a:ext cx="8200034" cy="3091816"/>
          </a:xfrm>
          <a:prstGeom prst="rect">
            <a:avLst/>
          </a:prstGeom>
          <a:ln w="38100">
            <a:noFill/>
          </a:ln>
        </p:spPr>
      </p:pic>
      <p:sp>
        <p:nvSpPr>
          <p:cNvPr id="18" name="Rectangle 17"/>
          <p:cNvSpPr/>
          <p:nvPr/>
        </p:nvSpPr>
        <p:spPr bwMode="auto">
          <a:xfrm>
            <a:off x="2034399" y="5018915"/>
            <a:ext cx="584346" cy="235924"/>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p:cNvSpPr/>
          <p:nvPr/>
        </p:nvSpPr>
        <p:spPr bwMode="auto">
          <a:xfrm>
            <a:off x="5017608" y="3465771"/>
            <a:ext cx="1204711" cy="264313"/>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p:cNvSpPr/>
          <p:nvPr/>
        </p:nvSpPr>
        <p:spPr bwMode="auto">
          <a:xfrm>
            <a:off x="4942562" y="5027119"/>
            <a:ext cx="1204711" cy="235924"/>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p:cNvSpPr/>
          <p:nvPr/>
        </p:nvSpPr>
        <p:spPr bwMode="auto">
          <a:xfrm>
            <a:off x="661207" y="4908489"/>
            <a:ext cx="584346" cy="235924"/>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a:xfrm>
            <a:off x="421146" y="1940653"/>
            <a:ext cx="8200034" cy="369332"/>
          </a:xfrm>
          <a:prstGeom prst="rect">
            <a:avLst/>
          </a:prstGeom>
        </p:spPr>
        <p:txBody>
          <a:bodyPr wrap="square">
            <a:spAutoFit/>
          </a:bodyPr>
          <a:lstStyle/>
          <a:p>
            <a:r>
              <a:rPr lang="en-US" b="1" dirty="0">
                <a:solidFill>
                  <a:srgbClr val="00B0F0"/>
                </a:solidFill>
              </a:rPr>
              <a:t>[Total Sales] = SUM(Sales[Sales Amount])</a:t>
            </a:r>
          </a:p>
        </p:txBody>
      </p:sp>
      <p:sp>
        <p:nvSpPr>
          <p:cNvPr id="5" name="Rectangle 4"/>
          <p:cNvSpPr/>
          <p:nvPr/>
        </p:nvSpPr>
        <p:spPr>
          <a:xfrm>
            <a:off x="355042" y="2574156"/>
            <a:ext cx="4379796" cy="369332"/>
          </a:xfrm>
          <a:prstGeom prst="rect">
            <a:avLst/>
          </a:prstGeom>
        </p:spPr>
        <p:txBody>
          <a:bodyPr wrap="square">
            <a:spAutoFit/>
          </a:bodyPr>
          <a:lstStyle/>
          <a:p>
            <a:r>
              <a:rPr lang="en-US" dirty="0">
                <a:solidFill>
                  <a:srgbClr val="FF0000"/>
                </a:solidFill>
              </a:rPr>
              <a:t>Filter Context for current coordinate</a:t>
            </a:r>
            <a:endParaRPr lang="en-US" b="1" dirty="0">
              <a:solidFill>
                <a:srgbClr val="FF0000"/>
              </a:solidFill>
            </a:endParaRPr>
          </a:p>
        </p:txBody>
      </p:sp>
      <p:sp>
        <p:nvSpPr>
          <p:cNvPr id="3" name="Rectangle 2"/>
          <p:cNvSpPr/>
          <p:nvPr/>
        </p:nvSpPr>
        <p:spPr>
          <a:xfrm>
            <a:off x="4239361" y="2574156"/>
            <a:ext cx="1665480" cy="369332"/>
          </a:xfrm>
          <a:prstGeom prst="rect">
            <a:avLst/>
          </a:prstGeom>
        </p:spPr>
        <p:txBody>
          <a:bodyPr wrap="square">
            <a:spAutoFit/>
          </a:bodyPr>
          <a:lstStyle/>
          <a:p>
            <a:r>
              <a:rPr lang="en-US" dirty="0">
                <a:solidFill>
                  <a:srgbClr val="FF0000"/>
                </a:solidFill>
              </a:rPr>
              <a:t>Year = 2015,</a:t>
            </a:r>
            <a:endParaRPr lang="en-US" dirty="0"/>
          </a:p>
        </p:txBody>
      </p:sp>
      <p:sp>
        <p:nvSpPr>
          <p:cNvPr id="10" name="Rectangle 9"/>
          <p:cNvSpPr/>
          <p:nvPr/>
        </p:nvSpPr>
        <p:spPr>
          <a:xfrm>
            <a:off x="5619964" y="2574156"/>
            <a:ext cx="1663410" cy="369332"/>
          </a:xfrm>
          <a:prstGeom prst="rect">
            <a:avLst/>
          </a:prstGeom>
        </p:spPr>
        <p:txBody>
          <a:bodyPr wrap="square">
            <a:spAutoFit/>
          </a:bodyPr>
          <a:lstStyle/>
          <a:p>
            <a:r>
              <a:rPr lang="en-US" dirty="0">
                <a:solidFill>
                  <a:srgbClr val="FF0000"/>
                </a:solidFill>
              </a:rPr>
              <a:t>State = </a:t>
            </a:r>
            <a:r>
              <a:rPr lang="en-US" b="1" dirty="0">
                <a:solidFill>
                  <a:srgbClr val="FF0000"/>
                </a:solidFill>
              </a:rPr>
              <a:t>ND</a:t>
            </a:r>
            <a:r>
              <a:rPr lang="en-US" dirty="0">
                <a:solidFill>
                  <a:srgbClr val="FF0000"/>
                </a:solidFill>
              </a:rPr>
              <a:t>, </a:t>
            </a:r>
            <a:endParaRPr lang="en-US" dirty="0"/>
          </a:p>
        </p:txBody>
      </p:sp>
      <p:sp>
        <p:nvSpPr>
          <p:cNvPr id="11" name="Rectangle 10"/>
          <p:cNvSpPr/>
          <p:nvPr/>
        </p:nvSpPr>
        <p:spPr>
          <a:xfrm>
            <a:off x="7028852" y="2574156"/>
            <a:ext cx="1801744" cy="369332"/>
          </a:xfrm>
          <a:prstGeom prst="rect">
            <a:avLst/>
          </a:prstGeom>
        </p:spPr>
        <p:txBody>
          <a:bodyPr wrap="square">
            <a:spAutoFit/>
          </a:bodyPr>
          <a:lstStyle/>
          <a:p>
            <a:r>
              <a:rPr lang="en-US" dirty="0">
                <a:solidFill>
                  <a:srgbClr val="FF0000"/>
                </a:solidFill>
              </a:rPr>
              <a:t>Quarter = </a:t>
            </a:r>
            <a:r>
              <a:rPr lang="en-US" b="1" dirty="0">
                <a:solidFill>
                  <a:srgbClr val="FF0000"/>
                </a:solidFill>
              </a:rPr>
              <a:t>Q3</a:t>
            </a:r>
          </a:p>
        </p:txBody>
      </p:sp>
    </p:spTree>
    <p:extLst>
      <p:ext uri="{BB962C8B-B14F-4D97-AF65-F5344CB8AC3E}">
        <p14:creationId xmlns:p14="http://schemas.microsoft.com/office/powerpoint/2010/main" val="92537852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Advanced Power BI Courses</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graphicFrame>
        <p:nvGraphicFramePr>
          <p:cNvPr id="12" name="Diagram 11"/>
          <p:cNvGraphicFramePr/>
          <p:nvPr>
            <p:extLst>
              <p:ext uri="{D42A27DB-BD31-4B8C-83A1-F6EECF244321}">
                <p14:modId xmlns:p14="http://schemas.microsoft.com/office/powerpoint/2010/main" val="2775459394"/>
              </p:ext>
            </p:extLst>
          </p:nvPr>
        </p:nvGraphicFramePr>
        <p:xfrm>
          <a:off x="1842655" y="1551708"/>
          <a:ext cx="8714509" cy="457200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20675024"/>
      </p:ext>
    </p:extLst>
  </p:cSld>
  <p:clrMapOvr>
    <a:masterClrMapping/>
  </p:clrMapOvr>
  <p:transition>
    <p:fade/>
  </p:transition>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409771" y="3126310"/>
            <a:ext cx="3402781" cy="3201707"/>
          </a:xfrm>
          <a:prstGeom prst="rect">
            <a:avLst/>
          </a:prstGeom>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Filter Context in a Measure – Example 3</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4"/>
          <a:stretch>
            <a:fillRect/>
          </a:stretch>
        </p:blipFill>
        <p:spPr>
          <a:xfrm>
            <a:off x="10785404" y="144034"/>
            <a:ext cx="1310624" cy="406167"/>
          </a:xfrm>
          <a:prstGeom prst="rect">
            <a:avLst/>
          </a:prstGeom>
        </p:spPr>
      </p:pic>
      <p:sp>
        <p:nvSpPr>
          <p:cNvPr id="4" name="Rectangle 3"/>
          <p:cNvSpPr/>
          <p:nvPr/>
        </p:nvSpPr>
        <p:spPr>
          <a:xfrm>
            <a:off x="421146" y="1947425"/>
            <a:ext cx="8200034" cy="369332"/>
          </a:xfrm>
          <a:prstGeom prst="rect">
            <a:avLst/>
          </a:prstGeom>
        </p:spPr>
        <p:txBody>
          <a:bodyPr wrap="square">
            <a:spAutoFit/>
          </a:bodyPr>
          <a:lstStyle/>
          <a:p>
            <a:r>
              <a:rPr lang="en-US" b="1" dirty="0">
                <a:solidFill>
                  <a:srgbClr val="00B0F0"/>
                </a:solidFill>
              </a:rPr>
              <a:t>[Total Sales] = SUM(Sales[Sales Amount])</a:t>
            </a:r>
          </a:p>
        </p:txBody>
      </p:sp>
      <p:sp>
        <p:nvSpPr>
          <p:cNvPr id="5" name="Rectangle 4"/>
          <p:cNvSpPr/>
          <p:nvPr/>
        </p:nvSpPr>
        <p:spPr>
          <a:xfrm>
            <a:off x="412974" y="2587044"/>
            <a:ext cx="4646706" cy="369332"/>
          </a:xfrm>
          <a:prstGeom prst="rect">
            <a:avLst/>
          </a:prstGeom>
        </p:spPr>
        <p:txBody>
          <a:bodyPr wrap="square">
            <a:spAutoFit/>
          </a:bodyPr>
          <a:lstStyle/>
          <a:p>
            <a:r>
              <a:rPr lang="en-US" dirty="0">
                <a:solidFill>
                  <a:srgbClr val="FF0000"/>
                </a:solidFill>
              </a:rPr>
              <a:t>Filter Context : Year = 2015, Quarter = </a:t>
            </a:r>
            <a:r>
              <a:rPr lang="en-US" b="1" dirty="0">
                <a:solidFill>
                  <a:srgbClr val="FF0000"/>
                </a:solidFill>
              </a:rPr>
              <a:t>Q1</a:t>
            </a:r>
          </a:p>
        </p:txBody>
      </p:sp>
      <p:sp>
        <p:nvSpPr>
          <p:cNvPr id="15" name="Rectangle 14"/>
          <p:cNvSpPr/>
          <p:nvPr/>
        </p:nvSpPr>
        <p:spPr bwMode="auto">
          <a:xfrm>
            <a:off x="864788" y="4410003"/>
            <a:ext cx="685715" cy="1918014"/>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11" name="Group 10"/>
          <p:cNvGrpSpPr/>
          <p:nvPr/>
        </p:nvGrpSpPr>
        <p:grpSpPr>
          <a:xfrm>
            <a:off x="3792874" y="3126310"/>
            <a:ext cx="1159036" cy="2126562"/>
            <a:chOff x="9720470" y="865116"/>
            <a:chExt cx="1159036" cy="2126562"/>
          </a:xfrm>
        </p:grpSpPr>
        <p:pic>
          <p:nvPicPr>
            <p:cNvPr id="3" name="Picture 2"/>
            <p:cNvPicPr>
              <a:picLocks noChangeAspect="1"/>
            </p:cNvPicPr>
            <p:nvPr/>
          </p:nvPicPr>
          <p:blipFill rotWithShape="1">
            <a:blip r:embed="rId5"/>
            <a:srcRect l="74157" b="33553"/>
            <a:stretch/>
          </p:blipFill>
          <p:spPr>
            <a:xfrm>
              <a:off x="9720470" y="865116"/>
              <a:ext cx="1159036" cy="2126562"/>
            </a:xfrm>
            <a:prstGeom prst="rect">
              <a:avLst/>
            </a:prstGeom>
          </p:spPr>
        </p:pic>
        <p:sp>
          <p:nvSpPr>
            <p:cNvPr id="16" name="Rectangle 15"/>
            <p:cNvSpPr/>
            <p:nvPr/>
          </p:nvSpPr>
          <p:spPr bwMode="auto">
            <a:xfrm>
              <a:off x="9902821" y="2187756"/>
              <a:ext cx="794333" cy="172873"/>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5" name="Rectangle 24"/>
          <p:cNvSpPr/>
          <p:nvPr/>
        </p:nvSpPr>
        <p:spPr>
          <a:xfrm>
            <a:off x="7255128" y="2587044"/>
            <a:ext cx="4646706" cy="369332"/>
          </a:xfrm>
          <a:prstGeom prst="rect">
            <a:avLst/>
          </a:prstGeom>
        </p:spPr>
        <p:txBody>
          <a:bodyPr wrap="square">
            <a:spAutoFit/>
          </a:bodyPr>
          <a:lstStyle/>
          <a:p>
            <a:r>
              <a:rPr lang="en-US" dirty="0">
                <a:solidFill>
                  <a:srgbClr val="FF0000"/>
                </a:solidFill>
              </a:rPr>
              <a:t>Filter Context : Year = 2015, Quarter = </a:t>
            </a:r>
            <a:r>
              <a:rPr lang="en-US" b="1" dirty="0">
                <a:solidFill>
                  <a:srgbClr val="FF0000"/>
                </a:solidFill>
              </a:rPr>
              <a:t>Q2</a:t>
            </a:r>
          </a:p>
        </p:txBody>
      </p:sp>
      <p:pic>
        <p:nvPicPr>
          <p:cNvPr id="12" name="Picture 11"/>
          <p:cNvPicPr>
            <a:picLocks noChangeAspect="1"/>
          </p:cNvPicPr>
          <p:nvPr/>
        </p:nvPicPr>
        <p:blipFill>
          <a:blip r:embed="rId3"/>
          <a:stretch>
            <a:fillRect/>
          </a:stretch>
        </p:blipFill>
        <p:spPr>
          <a:xfrm>
            <a:off x="7194281" y="3126310"/>
            <a:ext cx="3400832" cy="3199874"/>
          </a:xfrm>
          <a:prstGeom prst="rect">
            <a:avLst/>
          </a:prstGeom>
        </p:spPr>
      </p:pic>
      <p:grpSp>
        <p:nvGrpSpPr>
          <p:cNvPr id="19" name="Group 18"/>
          <p:cNvGrpSpPr/>
          <p:nvPr/>
        </p:nvGrpSpPr>
        <p:grpSpPr>
          <a:xfrm>
            <a:off x="10595113" y="3126310"/>
            <a:ext cx="1159036" cy="2126562"/>
            <a:chOff x="9720470" y="865116"/>
            <a:chExt cx="1159036" cy="2126562"/>
          </a:xfrm>
        </p:grpSpPr>
        <p:pic>
          <p:nvPicPr>
            <p:cNvPr id="20" name="Picture 19"/>
            <p:cNvPicPr>
              <a:picLocks noChangeAspect="1"/>
            </p:cNvPicPr>
            <p:nvPr/>
          </p:nvPicPr>
          <p:blipFill rotWithShape="1">
            <a:blip r:embed="rId5"/>
            <a:srcRect l="74157" b="33553"/>
            <a:stretch/>
          </p:blipFill>
          <p:spPr>
            <a:xfrm>
              <a:off x="9720470" y="865116"/>
              <a:ext cx="1159036" cy="2126562"/>
            </a:xfrm>
            <a:prstGeom prst="rect">
              <a:avLst/>
            </a:prstGeom>
          </p:spPr>
        </p:pic>
        <p:sp>
          <p:nvSpPr>
            <p:cNvPr id="21" name="Rectangle 20"/>
            <p:cNvSpPr/>
            <p:nvPr/>
          </p:nvSpPr>
          <p:spPr bwMode="auto">
            <a:xfrm>
              <a:off x="9902821" y="2187756"/>
              <a:ext cx="794333" cy="172873"/>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2" name="Rectangle 21"/>
          <p:cNvSpPr/>
          <p:nvPr/>
        </p:nvSpPr>
        <p:spPr bwMode="auto">
          <a:xfrm>
            <a:off x="8322923" y="3576378"/>
            <a:ext cx="685715" cy="2749805"/>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159453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5"/>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15" grpId="0" animBg="1"/>
      <p:bldP spid="25" grpId="0"/>
      <p:bldP spid="22" grpId="0" animBg="1"/>
    </p:bldLst>
  </p:timing>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Filter Context in a Measure</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Rectangle 3"/>
          <p:cNvSpPr/>
          <p:nvPr/>
        </p:nvSpPr>
        <p:spPr>
          <a:xfrm>
            <a:off x="421146" y="1975873"/>
            <a:ext cx="8200034" cy="369332"/>
          </a:xfrm>
          <a:prstGeom prst="rect">
            <a:avLst/>
          </a:prstGeom>
        </p:spPr>
        <p:txBody>
          <a:bodyPr wrap="square">
            <a:spAutoFit/>
          </a:bodyPr>
          <a:lstStyle/>
          <a:p>
            <a:r>
              <a:rPr lang="en-US" b="1" dirty="0">
                <a:solidFill>
                  <a:srgbClr val="00B0F0"/>
                </a:solidFill>
              </a:rPr>
              <a:t>[Total Sales] = SUM(Sales[Sales Amount])</a:t>
            </a:r>
          </a:p>
        </p:txBody>
      </p:sp>
      <p:sp>
        <p:nvSpPr>
          <p:cNvPr id="18" name="TextBox 17"/>
          <p:cNvSpPr txBox="1"/>
          <p:nvPr/>
        </p:nvSpPr>
        <p:spPr>
          <a:xfrm>
            <a:off x="267500" y="3391947"/>
            <a:ext cx="11411276" cy="1501950"/>
          </a:xfrm>
          <a:prstGeom prst="rect">
            <a:avLst/>
          </a:prstGeom>
          <a:noFill/>
        </p:spPr>
        <p:txBody>
          <a:bodyPr wrap="square" lIns="182880" tIns="146304" rIns="182880" bIns="146304" rtlCol="0">
            <a:spAutoFit/>
          </a:bodyPr>
          <a:lstStyle/>
          <a:p>
            <a:pPr>
              <a:lnSpc>
                <a:spcPct val="90000"/>
              </a:lnSpc>
              <a:spcAft>
                <a:spcPts val="600"/>
              </a:spcAft>
            </a:pPr>
            <a:r>
              <a:rPr lang="en-US" sz="2800" b="1" dirty="0">
                <a:gradFill>
                  <a:gsLst>
                    <a:gs pos="2917">
                      <a:schemeClr val="tx1"/>
                    </a:gs>
                    <a:gs pos="30000">
                      <a:schemeClr val="tx1"/>
                    </a:gs>
                  </a:gsLst>
                  <a:lin ang="5400000" scaled="0"/>
                </a:gradFill>
              </a:rPr>
              <a:t>Better definition of above measure:</a:t>
            </a:r>
          </a:p>
          <a:p>
            <a:pPr>
              <a:lnSpc>
                <a:spcPct val="90000"/>
              </a:lnSpc>
              <a:spcAft>
                <a:spcPts val="600"/>
              </a:spcAft>
            </a:pPr>
            <a:endParaRPr lang="en-US" sz="2400" dirty="0">
              <a:gradFill>
                <a:gsLst>
                  <a:gs pos="2917">
                    <a:schemeClr val="tx1"/>
                  </a:gs>
                  <a:gs pos="30000">
                    <a:schemeClr val="tx1"/>
                  </a:gs>
                </a:gsLst>
                <a:lin ang="5400000" scaled="0"/>
              </a:gradFill>
            </a:endParaRPr>
          </a:p>
          <a:p>
            <a:pPr>
              <a:lnSpc>
                <a:spcPct val="90000"/>
              </a:lnSpc>
              <a:spcAft>
                <a:spcPts val="600"/>
              </a:spcAft>
            </a:pPr>
            <a:r>
              <a:rPr lang="en-US" sz="2400" dirty="0">
                <a:gradFill>
                  <a:gsLst>
                    <a:gs pos="2917">
                      <a:schemeClr val="tx1"/>
                    </a:gs>
                    <a:gs pos="30000">
                      <a:schemeClr val="tx1"/>
                    </a:gs>
                  </a:gsLst>
                  <a:lin ang="5400000" scaled="0"/>
                </a:gradFill>
              </a:rPr>
              <a:t>“Total Sales” – SUM of Sales[Sales Amount] column </a:t>
            </a:r>
            <a:r>
              <a:rPr lang="en-US" sz="2400" b="1" dirty="0">
                <a:solidFill>
                  <a:srgbClr val="00B0F0"/>
                </a:solidFill>
              </a:rPr>
              <a:t>under a filter context</a:t>
            </a:r>
          </a:p>
        </p:txBody>
      </p:sp>
    </p:spTree>
    <p:extLst>
      <p:ext uri="{BB962C8B-B14F-4D97-AF65-F5344CB8AC3E}">
        <p14:creationId xmlns:p14="http://schemas.microsoft.com/office/powerpoint/2010/main" val="2877189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xEl>
                                              <p:pRg st="0" end="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Filter Context and Multiple Tables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4" name="Rectangle 3"/>
          <p:cNvSpPr/>
          <p:nvPr/>
        </p:nvSpPr>
        <p:spPr>
          <a:xfrm>
            <a:off x="551728" y="5246787"/>
            <a:ext cx="11544300" cy="1652760"/>
          </a:xfrm>
          <a:prstGeom prst="rect">
            <a:avLst/>
          </a:prstGeom>
        </p:spPr>
        <p:txBody>
          <a:bodyPr wrap="square">
            <a:spAutoFit/>
          </a:bodyPr>
          <a:lstStyle/>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Filter context automatically propagates from Dim Table to Fact Table</a:t>
            </a:r>
          </a:p>
          <a:p>
            <a:pPr>
              <a:lnSpc>
                <a:spcPct val="90000"/>
              </a:lnSpc>
              <a:spcAft>
                <a:spcPts val="600"/>
              </a:spcAft>
            </a:pPr>
            <a:endParaRPr lang="en-US" sz="24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Filtering the DateDim Table to Year = 2015 returns only Sales for 2015 </a:t>
            </a:r>
          </a:p>
          <a:p>
            <a:pPr>
              <a:lnSpc>
                <a:spcPct val="90000"/>
              </a:lnSpc>
              <a:spcAft>
                <a:spcPts val="600"/>
              </a:spcAft>
            </a:pPr>
            <a:endParaRPr lang="en-US" sz="2400" dirty="0">
              <a:gradFill>
                <a:gsLst>
                  <a:gs pos="2917">
                    <a:schemeClr val="tx1"/>
                  </a:gs>
                  <a:gs pos="30000">
                    <a:schemeClr val="tx1"/>
                  </a:gs>
                </a:gsLst>
                <a:lin ang="5400000" scaled="0"/>
              </a:gradFill>
            </a:endParaRPr>
          </a:p>
        </p:txBody>
      </p: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89583" y="2118999"/>
            <a:ext cx="3329952" cy="2782616"/>
          </a:xfrm>
          <a:prstGeom prst="rect">
            <a:avLst/>
          </a:prstGeom>
        </p:spPr>
      </p:pic>
      <p:pic>
        <p:nvPicPr>
          <p:cNvPr id="5" name="Picture 4"/>
          <p:cNvPicPr>
            <a:picLocks noChangeAspect="1"/>
          </p:cNvPicPr>
          <p:nvPr/>
        </p:nvPicPr>
        <p:blipFill>
          <a:blip r:embed="rId5"/>
          <a:stretch>
            <a:fillRect/>
          </a:stretch>
        </p:blipFill>
        <p:spPr>
          <a:xfrm>
            <a:off x="1516299" y="2313501"/>
            <a:ext cx="3124361" cy="2292468"/>
          </a:xfrm>
          <a:prstGeom prst="rect">
            <a:avLst/>
          </a:prstGeom>
        </p:spPr>
      </p:pic>
    </p:spTree>
    <p:extLst>
      <p:ext uri="{BB962C8B-B14F-4D97-AF65-F5344CB8AC3E}">
        <p14:creationId xmlns:p14="http://schemas.microsoft.com/office/powerpoint/2010/main" val="4272389351"/>
      </p:ext>
    </p:extLst>
  </p:cSld>
  <p:clrMapOvr>
    <a:masterClrMapping/>
  </p:clrMapOvr>
  <p:transition>
    <p:fade/>
  </p:transition>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523321" y="2207706"/>
            <a:ext cx="5372376" cy="2349621"/>
          </a:xfrm>
          <a:prstGeom prst="rect">
            <a:avLst/>
          </a:prstGeom>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Filter Context and Multiple Tables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4"/>
          <a:stretch>
            <a:fillRect/>
          </a:stretch>
        </p:blipFill>
        <p:spPr>
          <a:xfrm>
            <a:off x="10785404" y="144034"/>
            <a:ext cx="1310624" cy="406167"/>
          </a:xfrm>
          <a:prstGeom prst="rect">
            <a:avLst/>
          </a:prstGeom>
        </p:spPr>
      </p:pic>
      <p:sp>
        <p:nvSpPr>
          <p:cNvPr id="4" name="Rectangle 3"/>
          <p:cNvSpPr/>
          <p:nvPr/>
        </p:nvSpPr>
        <p:spPr>
          <a:xfrm>
            <a:off x="6000028" y="2236802"/>
            <a:ext cx="6096000" cy="3801041"/>
          </a:xfrm>
          <a:prstGeom prst="rect">
            <a:avLst/>
          </a:prstGeom>
        </p:spPr>
        <p:txBody>
          <a:bodyPr>
            <a:spAutoFit/>
          </a:bodyPr>
          <a:lstStyle/>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Filters (Filter context) automatically propagate based on direction of arrows in relationships</a:t>
            </a:r>
          </a:p>
          <a:p>
            <a:pPr>
              <a:lnSpc>
                <a:spcPct val="90000"/>
              </a:lnSpc>
              <a:spcAft>
                <a:spcPts val="600"/>
              </a:spcAft>
            </a:pPr>
            <a:endParaRPr lang="en-US" sz="24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Examples</a:t>
            </a:r>
          </a:p>
          <a:p>
            <a:pPr marL="742950" lvl="1"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Filter goes from DateDim to CustomerDim</a:t>
            </a:r>
          </a:p>
          <a:p>
            <a:pPr marL="742950" lvl="1"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Filter does not go from CustomerDim to DateDim</a:t>
            </a:r>
          </a:p>
          <a:p>
            <a:pPr>
              <a:lnSpc>
                <a:spcPct val="90000"/>
              </a:lnSpc>
              <a:spcAft>
                <a:spcPts val="600"/>
              </a:spcAft>
            </a:pPr>
            <a:endParaRPr lang="en-US" sz="2400" dirty="0">
              <a:gradFill>
                <a:gsLst>
                  <a:gs pos="2917">
                    <a:schemeClr val="tx1"/>
                  </a:gs>
                  <a:gs pos="30000">
                    <a:schemeClr val="tx1"/>
                  </a:gs>
                </a:gsLst>
                <a:lin ang="5400000" scaled="0"/>
              </a:gradFill>
            </a:endParaRPr>
          </a:p>
        </p:txBody>
      </p:sp>
      <p:sp>
        <p:nvSpPr>
          <p:cNvPr id="3" name="Oval 2"/>
          <p:cNvSpPr/>
          <p:nvPr/>
        </p:nvSpPr>
        <p:spPr bwMode="auto">
          <a:xfrm>
            <a:off x="2160104" y="3382517"/>
            <a:ext cx="318052" cy="318052"/>
          </a:xfrm>
          <a:prstGeom prst="ellipse">
            <a:avLst/>
          </a:prstGeom>
          <a:noFill/>
          <a:ln w="38100">
            <a:solidFill>
              <a:srgbClr val="F2C81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0" name="Oval 9"/>
          <p:cNvSpPr/>
          <p:nvPr/>
        </p:nvSpPr>
        <p:spPr bwMode="auto">
          <a:xfrm>
            <a:off x="4512365" y="3766829"/>
            <a:ext cx="318052" cy="318052"/>
          </a:xfrm>
          <a:prstGeom prst="ellipse">
            <a:avLst/>
          </a:prstGeom>
          <a:noFill/>
          <a:ln w="38100">
            <a:solidFill>
              <a:srgbClr val="F2C81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87183032"/>
      </p:ext>
    </p:extLst>
  </p:cSld>
  <p:clrMapOvr>
    <a:masterClrMapping/>
  </p:clrMapOvr>
  <p:transition>
    <p:fade/>
  </p:transition>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stretch>
            <a:fillRect/>
          </a:stretch>
        </p:blipFill>
        <p:spPr>
          <a:xfrm>
            <a:off x="455392" y="1908330"/>
            <a:ext cx="7810303" cy="3415854"/>
          </a:xfrm>
          <a:prstGeom prst="rect">
            <a:avLst/>
          </a:prstGeom>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Filter Context and Multiple Tables – Right Arrow Direction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4"/>
          <a:stretch>
            <a:fillRect/>
          </a:stretch>
        </p:blipFill>
        <p:spPr>
          <a:xfrm>
            <a:off x="10785404" y="144034"/>
            <a:ext cx="1310624" cy="406167"/>
          </a:xfrm>
          <a:prstGeom prst="rect">
            <a:avLst/>
          </a:prstGeom>
        </p:spPr>
      </p:pic>
      <p:pic>
        <p:nvPicPr>
          <p:cNvPr id="3" name="Picture 2"/>
          <p:cNvPicPr>
            <a:picLocks noChangeAspect="1"/>
          </p:cNvPicPr>
          <p:nvPr/>
        </p:nvPicPr>
        <p:blipFill>
          <a:blip r:embed="rId5"/>
          <a:stretch>
            <a:fillRect/>
          </a:stretch>
        </p:blipFill>
        <p:spPr>
          <a:xfrm>
            <a:off x="8723873" y="2282757"/>
            <a:ext cx="3105150" cy="2667000"/>
          </a:xfrm>
          <a:prstGeom prst="rect">
            <a:avLst/>
          </a:prstGeom>
        </p:spPr>
      </p:pic>
      <p:sp>
        <p:nvSpPr>
          <p:cNvPr id="4" name="Rectangle 3"/>
          <p:cNvSpPr/>
          <p:nvPr/>
        </p:nvSpPr>
        <p:spPr>
          <a:xfrm>
            <a:off x="-133473" y="5788440"/>
            <a:ext cx="5757659" cy="667875"/>
          </a:xfrm>
          <a:prstGeom prst="rect">
            <a:avLst/>
          </a:prstGeom>
        </p:spPr>
        <p:txBody>
          <a:bodyPr wrap="square">
            <a:spAutoFit/>
          </a:bodyPr>
          <a:lstStyle/>
          <a:p>
            <a:pPr marL="742950" lvl="1"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Filter goes from DateDim to CustomerDim</a:t>
            </a:r>
          </a:p>
          <a:p>
            <a:pPr marL="742950" lvl="1"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This is why the above Pivot table works</a:t>
            </a:r>
          </a:p>
        </p:txBody>
      </p:sp>
      <p:cxnSp>
        <p:nvCxnSpPr>
          <p:cNvPr id="12" name="Straight Arrow Connector 11"/>
          <p:cNvCxnSpPr/>
          <p:nvPr/>
        </p:nvCxnSpPr>
        <p:spPr>
          <a:xfrm flipH="1">
            <a:off x="5942357" y="4512195"/>
            <a:ext cx="1014608" cy="0"/>
          </a:xfrm>
          <a:prstGeom prst="straightConnector1">
            <a:avLst/>
          </a:prstGeom>
          <a:ln w="38100">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5700850" y="4512195"/>
            <a:ext cx="2106667" cy="341632"/>
          </a:xfrm>
          <a:prstGeom prst="rect">
            <a:avLst/>
          </a:prstGeom>
        </p:spPr>
        <p:txBody>
          <a:bodyPr wrap="none">
            <a:spAutoFit/>
          </a:bodyPr>
          <a:lstStyle/>
          <a:p>
            <a:pPr>
              <a:lnSpc>
                <a:spcPct val="90000"/>
              </a:lnSpc>
              <a:spcAft>
                <a:spcPts val="600"/>
              </a:spcAft>
            </a:pPr>
            <a:r>
              <a:rPr lang="en-US" dirty="0">
                <a:solidFill>
                  <a:schemeClr val="bg1"/>
                </a:solidFill>
              </a:rPr>
              <a:t>Arrow allows filters</a:t>
            </a:r>
          </a:p>
        </p:txBody>
      </p:sp>
      <p:cxnSp>
        <p:nvCxnSpPr>
          <p:cNvPr id="14" name="Straight Arrow Connector 13"/>
          <p:cNvCxnSpPr/>
          <p:nvPr/>
        </p:nvCxnSpPr>
        <p:spPr>
          <a:xfrm flipH="1">
            <a:off x="2607501" y="3972838"/>
            <a:ext cx="1014608" cy="0"/>
          </a:xfrm>
          <a:prstGeom prst="straightConnector1">
            <a:avLst/>
          </a:prstGeom>
          <a:ln w="38100">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1554167" y="4015673"/>
            <a:ext cx="2106667" cy="341632"/>
          </a:xfrm>
          <a:prstGeom prst="rect">
            <a:avLst/>
          </a:prstGeom>
        </p:spPr>
        <p:txBody>
          <a:bodyPr wrap="none">
            <a:spAutoFit/>
          </a:bodyPr>
          <a:lstStyle/>
          <a:p>
            <a:pPr>
              <a:lnSpc>
                <a:spcPct val="90000"/>
              </a:lnSpc>
              <a:spcAft>
                <a:spcPts val="600"/>
              </a:spcAft>
            </a:pPr>
            <a:r>
              <a:rPr lang="en-US" dirty="0">
                <a:solidFill>
                  <a:schemeClr val="bg1"/>
                </a:solidFill>
              </a:rPr>
              <a:t>Arrow allows filters</a:t>
            </a:r>
          </a:p>
        </p:txBody>
      </p:sp>
      <p:sp>
        <p:nvSpPr>
          <p:cNvPr id="17" name="Rectangle 16"/>
          <p:cNvSpPr/>
          <p:nvPr/>
        </p:nvSpPr>
        <p:spPr bwMode="auto">
          <a:xfrm>
            <a:off x="10421655" y="2282757"/>
            <a:ext cx="1407368" cy="2667000"/>
          </a:xfrm>
          <a:prstGeom prst="rect">
            <a:avLst/>
          </a:prstGeom>
          <a:ln w="38100">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8" name="TextBox 17"/>
          <p:cNvSpPr txBox="1"/>
          <p:nvPr/>
        </p:nvSpPr>
        <p:spPr>
          <a:xfrm>
            <a:off x="10079216" y="1581880"/>
            <a:ext cx="2112784" cy="794064"/>
          </a:xfrm>
          <a:prstGeom prst="rect">
            <a:avLst/>
          </a:prstGeom>
          <a:noFill/>
        </p:spPr>
        <p:txBody>
          <a:bodyPr wrap="square" lIns="182880" tIns="146304" rIns="182880" bIns="146304" rtlCol="0">
            <a:spAutoFit/>
          </a:bodyPr>
          <a:lstStyle/>
          <a:p>
            <a:pPr>
              <a:lnSpc>
                <a:spcPct val="90000"/>
              </a:lnSpc>
              <a:spcAft>
                <a:spcPts val="600"/>
              </a:spcAft>
            </a:pPr>
            <a:r>
              <a:rPr lang="en-US" b="1" dirty="0">
                <a:solidFill>
                  <a:srgbClr val="00B050"/>
                </a:solidFill>
              </a:rPr>
              <a:t>Cross filtering works properly</a:t>
            </a:r>
          </a:p>
        </p:txBody>
      </p:sp>
    </p:spTree>
    <p:extLst>
      <p:ext uri="{BB962C8B-B14F-4D97-AF65-F5344CB8AC3E}">
        <p14:creationId xmlns:p14="http://schemas.microsoft.com/office/powerpoint/2010/main" val="3756296546"/>
      </p:ext>
    </p:extLst>
  </p:cSld>
  <p:clrMapOvr>
    <a:masterClrMapping/>
  </p:clrMapOvr>
  <p:transition>
    <p:fade/>
  </p:transition>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3"/>
          <a:stretch>
            <a:fillRect/>
          </a:stretch>
        </p:blipFill>
        <p:spPr>
          <a:xfrm>
            <a:off x="459312" y="1915098"/>
            <a:ext cx="7810303" cy="3415854"/>
          </a:xfrm>
          <a:prstGeom prst="rect">
            <a:avLst/>
          </a:prstGeom>
        </p:spPr>
      </p:pic>
      <p:pic>
        <p:nvPicPr>
          <p:cNvPr id="10" name="Picture 9"/>
          <p:cNvPicPr>
            <a:picLocks noChangeAspect="1"/>
          </p:cNvPicPr>
          <p:nvPr/>
        </p:nvPicPr>
        <p:blipFill>
          <a:blip r:embed="rId4"/>
          <a:stretch>
            <a:fillRect/>
          </a:stretch>
        </p:blipFill>
        <p:spPr>
          <a:xfrm>
            <a:off x="8644600" y="2273232"/>
            <a:ext cx="3181350" cy="2676525"/>
          </a:xfrm>
          <a:prstGeom prst="rect">
            <a:avLst/>
          </a:prstGeom>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Filter Context and Multiple Tables – Wrong Arrow Direction </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5"/>
          <a:stretch>
            <a:fillRect/>
          </a:stretch>
        </p:blipFill>
        <p:spPr>
          <a:xfrm>
            <a:off x="10785404" y="144034"/>
            <a:ext cx="1310624" cy="406167"/>
          </a:xfrm>
          <a:prstGeom prst="rect">
            <a:avLst/>
          </a:prstGeom>
        </p:spPr>
      </p:pic>
      <p:sp>
        <p:nvSpPr>
          <p:cNvPr id="4" name="Rectangle 3"/>
          <p:cNvSpPr/>
          <p:nvPr/>
        </p:nvSpPr>
        <p:spPr>
          <a:xfrm>
            <a:off x="-133474" y="5788440"/>
            <a:ext cx="8663519" cy="667875"/>
          </a:xfrm>
          <a:prstGeom prst="rect">
            <a:avLst/>
          </a:prstGeom>
        </p:spPr>
        <p:txBody>
          <a:bodyPr wrap="square">
            <a:spAutoFit/>
          </a:bodyPr>
          <a:lstStyle/>
          <a:p>
            <a:pPr marL="742950" lvl="1"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Filter goes from DateDim to CustomerDim</a:t>
            </a:r>
          </a:p>
          <a:p>
            <a:pPr marL="742950" lvl="1"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This is why the Count of Month in the table above is incorrect</a:t>
            </a:r>
          </a:p>
        </p:txBody>
      </p:sp>
      <p:sp>
        <p:nvSpPr>
          <p:cNvPr id="13" name="Rectangle 12"/>
          <p:cNvSpPr/>
          <p:nvPr/>
        </p:nvSpPr>
        <p:spPr>
          <a:xfrm>
            <a:off x="5734109" y="4466182"/>
            <a:ext cx="2490830" cy="840230"/>
          </a:xfrm>
          <a:prstGeom prst="rect">
            <a:avLst/>
          </a:prstGeom>
        </p:spPr>
        <p:txBody>
          <a:bodyPr wrap="square">
            <a:spAutoFit/>
          </a:bodyPr>
          <a:lstStyle/>
          <a:p>
            <a:pPr>
              <a:lnSpc>
                <a:spcPct val="90000"/>
              </a:lnSpc>
              <a:spcAft>
                <a:spcPts val="600"/>
              </a:spcAft>
            </a:pPr>
            <a:r>
              <a:rPr lang="en-US" dirty="0">
                <a:solidFill>
                  <a:schemeClr val="bg1"/>
                </a:solidFill>
              </a:rPr>
              <a:t>Arrow does not allow filters to flow to DateDim</a:t>
            </a:r>
          </a:p>
        </p:txBody>
      </p:sp>
      <p:cxnSp>
        <p:nvCxnSpPr>
          <p:cNvPr id="14" name="Straight Arrow Connector 13"/>
          <p:cNvCxnSpPr/>
          <p:nvPr/>
        </p:nvCxnSpPr>
        <p:spPr>
          <a:xfrm>
            <a:off x="2607501" y="3972838"/>
            <a:ext cx="1014608" cy="0"/>
          </a:xfrm>
          <a:prstGeom prst="straightConnector1">
            <a:avLst/>
          </a:prstGeom>
          <a:ln w="38100">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1554167" y="4015673"/>
            <a:ext cx="2106667" cy="341632"/>
          </a:xfrm>
          <a:prstGeom prst="rect">
            <a:avLst/>
          </a:prstGeom>
        </p:spPr>
        <p:txBody>
          <a:bodyPr wrap="none">
            <a:spAutoFit/>
          </a:bodyPr>
          <a:lstStyle/>
          <a:p>
            <a:pPr>
              <a:lnSpc>
                <a:spcPct val="90000"/>
              </a:lnSpc>
              <a:spcAft>
                <a:spcPts val="600"/>
              </a:spcAft>
            </a:pPr>
            <a:r>
              <a:rPr lang="en-US" dirty="0">
                <a:solidFill>
                  <a:schemeClr val="bg1"/>
                </a:solidFill>
              </a:rPr>
              <a:t>Arrow allows filters</a:t>
            </a:r>
          </a:p>
        </p:txBody>
      </p:sp>
      <p:sp>
        <p:nvSpPr>
          <p:cNvPr id="9" name="Oval 8"/>
          <p:cNvSpPr/>
          <p:nvPr/>
        </p:nvSpPr>
        <p:spPr bwMode="auto">
          <a:xfrm>
            <a:off x="6359592" y="4201193"/>
            <a:ext cx="300625" cy="372985"/>
          </a:xfrm>
          <a:prstGeom prst="ellipse">
            <a:avLst/>
          </a:prstGeom>
          <a:noFill/>
          <a:ln w="381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p:nvSpPr>
        <p:spPr bwMode="auto">
          <a:xfrm>
            <a:off x="10675013" y="2282757"/>
            <a:ext cx="1150937" cy="2667000"/>
          </a:xfrm>
          <a:prstGeom prst="rect">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7" name="TextBox 16"/>
          <p:cNvSpPr txBox="1"/>
          <p:nvPr/>
        </p:nvSpPr>
        <p:spPr>
          <a:xfrm>
            <a:off x="10113659" y="1580254"/>
            <a:ext cx="2273643" cy="794064"/>
          </a:xfrm>
          <a:prstGeom prst="rect">
            <a:avLst/>
          </a:prstGeom>
          <a:noFill/>
        </p:spPr>
        <p:txBody>
          <a:bodyPr wrap="square" lIns="182880" tIns="146304" rIns="182880" bIns="146304" rtlCol="0">
            <a:spAutoFit/>
          </a:bodyPr>
          <a:lstStyle/>
          <a:p>
            <a:pPr>
              <a:lnSpc>
                <a:spcPct val="90000"/>
              </a:lnSpc>
              <a:spcAft>
                <a:spcPts val="600"/>
              </a:spcAft>
            </a:pPr>
            <a:r>
              <a:rPr lang="en-US" b="1" dirty="0">
                <a:solidFill>
                  <a:srgbClr val="FF0000"/>
                </a:solidFill>
              </a:rPr>
              <a:t>Cross filtering does not work</a:t>
            </a:r>
          </a:p>
        </p:txBody>
      </p:sp>
    </p:spTree>
    <p:extLst>
      <p:ext uri="{BB962C8B-B14F-4D97-AF65-F5344CB8AC3E}">
        <p14:creationId xmlns:p14="http://schemas.microsoft.com/office/powerpoint/2010/main" val="2689286014"/>
      </p:ext>
    </p:extLst>
  </p:cSld>
  <p:clrMapOvr>
    <a:masterClrMapping/>
  </p:clrMapOvr>
  <p:transition>
    <p:fade/>
  </p:transition>
</p:sld>
</file>

<file path=ppt/slides/slide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Evaluation Context Multiple Table – Summary and Take Aways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1" name="Rectangle 10"/>
          <p:cNvSpPr/>
          <p:nvPr/>
        </p:nvSpPr>
        <p:spPr>
          <a:xfrm>
            <a:off x="1873670" y="2340977"/>
            <a:ext cx="3850725" cy="424732"/>
          </a:xfrm>
          <a:prstGeom prst="rect">
            <a:avLst/>
          </a:prstGeom>
        </p:spPr>
        <p:txBody>
          <a:bodyPr wrap="square">
            <a:spAutoFit/>
          </a:bodyPr>
          <a:lstStyle/>
          <a:p>
            <a:pPr>
              <a:lnSpc>
                <a:spcPct val="90000"/>
              </a:lnSpc>
              <a:spcAft>
                <a:spcPts val="600"/>
              </a:spcAft>
            </a:pPr>
            <a:r>
              <a:rPr lang="en-US" sz="2400" b="1" dirty="0"/>
              <a:t>Row Context </a:t>
            </a:r>
          </a:p>
        </p:txBody>
      </p:sp>
      <p:sp>
        <p:nvSpPr>
          <p:cNvPr id="9" name="Rectangle 8"/>
          <p:cNvSpPr/>
          <p:nvPr/>
        </p:nvSpPr>
        <p:spPr>
          <a:xfrm>
            <a:off x="7603916" y="2340977"/>
            <a:ext cx="3850725" cy="424732"/>
          </a:xfrm>
          <a:prstGeom prst="rect">
            <a:avLst/>
          </a:prstGeom>
        </p:spPr>
        <p:txBody>
          <a:bodyPr wrap="square">
            <a:spAutoFit/>
          </a:bodyPr>
          <a:lstStyle/>
          <a:p>
            <a:pPr>
              <a:lnSpc>
                <a:spcPct val="90000"/>
              </a:lnSpc>
              <a:spcAft>
                <a:spcPts val="600"/>
              </a:spcAft>
            </a:pPr>
            <a:r>
              <a:rPr lang="en-US" sz="2400" b="1" dirty="0"/>
              <a:t>Filter Context </a:t>
            </a:r>
          </a:p>
        </p:txBody>
      </p:sp>
      <p:sp>
        <p:nvSpPr>
          <p:cNvPr id="10" name="Rectangle 9"/>
          <p:cNvSpPr/>
          <p:nvPr/>
        </p:nvSpPr>
        <p:spPr>
          <a:xfrm>
            <a:off x="964564" y="3005719"/>
            <a:ext cx="4636135" cy="2803844"/>
          </a:xfrm>
          <a:prstGeom prst="rect">
            <a:avLst/>
          </a:prstGeom>
        </p:spPr>
        <p:txBody>
          <a:bodyPr wrap="square">
            <a:spAutoFit/>
          </a:bodyPr>
          <a:lstStyle/>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Does not propagate automatically</a:t>
            </a:r>
          </a:p>
          <a:p>
            <a:pPr marL="285750" indent="-28575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Need to use </a:t>
            </a:r>
          </a:p>
          <a:p>
            <a:pPr>
              <a:lnSpc>
                <a:spcPct val="90000"/>
              </a:lnSpc>
              <a:spcAft>
                <a:spcPts val="600"/>
              </a:spcAft>
            </a:pPr>
            <a:r>
              <a:rPr lang="en-US" sz="2400" dirty="0">
                <a:gradFill>
                  <a:gsLst>
                    <a:gs pos="2917">
                      <a:schemeClr val="tx1"/>
                    </a:gs>
                    <a:gs pos="30000">
                      <a:schemeClr val="tx1"/>
                    </a:gs>
                  </a:gsLst>
                  <a:lin ang="5400000" scaled="0"/>
                </a:gradFill>
              </a:rPr>
              <a:t>	</a:t>
            </a:r>
            <a:r>
              <a:rPr lang="en-US" sz="2400" b="1" dirty="0">
                <a:gradFill>
                  <a:gsLst>
                    <a:gs pos="2917">
                      <a:schemeClr val="tx1"/>
                    </a:gs>
                    <a:gs pos="30000">
                      <a:schemeClr val="tx1"/>
                    </a:gs>
                  </a:gsLst>
                  <a:lin ang="5400000" scaled="0"/>
                </a:gradFill>
              </a:rPr>
              <a:t>RELATED</a:t>
            </a:r>
          </a:p>
          <a:p>
            <a:pPr>
              <a:lnSpc>
                <a:spcPct val="90000"/>
              </a:lnSpc>
              <a:spcAft>
                <a:spcPts val="600"/>
              </a:spcAft>
            </a:pPr>
            <a:r>
              <a:rPr lang="en-US" sz="2400" b="1" dirty="0">
                <a:gradFill>
                  <a:gsLst>
                    <a:gs pos="2917">
                      <a:schemeClr val="tx1"/>
                    </a:gs>
                    <a:gs pos="30000">
                      <a:schemeClr val="tx1"/>
                    </a:gs>
                  </a:gsLst>
                  <a:lin ang="5400000" scaled="0"/>
                </a:gradFill>
              </a:rPr>
              <a:t>	RELATEDTABLE </a:t>
            </a:r>
          </a:p>
          <a:p>
            <a:pPr>
              <a:lnSpc>
                <a:spcPct val="90000"/>
              </a:lnSpc>
              <a:spcAft>
                <a:spcPts val="600"/>
              </a:spcAft>
            </a:pPr>
            <a:endParaRPr lang="en-US" sz="2400" dirty="0">
              <a:gradFill>
                <a:gsLst>
                  <a:gs pos="2917">
                    <a:schemeClr val="tx1"/>
                  </a:gs>
                  <a:gs pos="30000">
                    <a:schemeClr val="tx1"/>
                  </a:gs>
                </a:gsLst>
                <a:lin ang="5400000" scaled="0"/>
              </a:gradFill>
            </a:endParaRPr>
          </a:p>
        </p:txBody>
      </p:sp>
      <p:sp>
        <p:nvSpPr>
          <p:cNvPr id="12" name="Rectangle 11"/>
          <p:cNvSpPr/>
          <p:nvPr/>
        </p:nvSpPr>
        <p:spPr>
          <a:xfrm>
            <a:off x="6850879" y="3005719"/>
            <a:ext cx="4146054" cy="2317558"/>
          </a:xfrm>
          <a:prstGeom prst="rect">
            <a:avLst/>
          </a:prstGeom>
        </p:spPr>
        <p:txBody>
          <a:bodyPr wrap="square">
            <a:spAutoFit/>
          </a:bodyPr>
          <a:lstStyle/>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Propagates automatically</a:t>
            </a:r>
          </a:p>
          <a:p>
            <a:pPr marL="285750" indent="-28575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Depends on direction of arrow in relationship diagram </a:t>
            </a:r>
          </a:p>
          <a:p>
            <a:pPr>
              <a:lnSpc>
                <a:spcPct val="90000"/>
              </a:lnSpc>
              <a:spcAft>
                <a:spcPts val="600"/>
              </a:spcAft>
            </a:pP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076098203"/>
      </p:ext>
    </p:extLst>
  </p:cSld>
  <p:clrMapOvr>
    <a:masterClrMapping/>
  </p:clrMapOvr>
  <p:transition>
    <p:fade/>
  </p:transition>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DAX Function Types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9" name="Rectangle 8"/>
          <p:cNvSpPr/>
          <p:nvPr/>
        </p:nvSpPr>
        <p:spPr bwMode="auto">
          <a:xfrm>
            <a:off x="1654849" y="2282716"/>
            <a:ext cx="3377455"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Scalar Functions</a:t>
            </a:r>
          </a:p>
        </p:txBody>
      </p:sp>
      <p:sp>
        <p:nvSpPr>
          <p:cNvPr id="10" name="Rectangle 9"/>
          <p:cNvSpPr/>
          <p:nvPr/>
        </p:nvSpPr>
        <p:spPr bwMode="auto">
          <a:xfrm>
            <a:off x="7407949" y="2252319"/>
            <a:ext cx="3377455"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Table Functions</a:t>
            </a:r>
          </a:p>
        </p:txBody>
      </p:sp>
      <p:sp>
        <p:nvSpPr>
          <p:cNvPr id="4" name="Rectangle 3"/>
          <p:cNvSpPr/>
          <p:nvPr/>
        </p:nvSpPr>
        <p:spPr>
          <a:xfrm>
            <a:off x="1311949" y="3819675"/>
            <a:ext cx="4047451" cy="1243417"/>
          </a:xfrm>
          <a:prstGeom prst="rect">
            <a:avLst/>
          </a:prstGeom>
        </p:spPr>
        <p:txBody>
          <a:bodyPr wrap="square">
            <a:spAutoFit/>
          </a:bodyPr>
          <a:lstStyle/>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Scalar functions return a Single value as an output</a:t>
            </a:r>
          </a:p>
          <a:p>
            <a:pPr>
              <a:lnSpc>
                <a:spcPct val="90000"/>
              </a:lnSpc>
              <a:spcAft>
                <a:spcPts val="600"/>
              </a:spcAft>
            </a:pPr>
            <a:endParaRPr lang="en-US"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Ex. SUM(Sale[Sales Amount])</a:t>
            </a:r>
          </a:p>
        </p:txBody>
      </p:sp>
      <p:sp>
        <p:nvSpPr>
          <p:cNvPr id="11" name="Rectangle 10"/>
          <p:cNvSpPr/>
          <p:nvPr/>
        </p:nvSpPr>
        <p:spPr>
          <a:xfrm>
            <a:off x="7072950" y="3819675"/>
            <a:ext cx="4047451" cy="1243417"/>
          </a:xfrm>
          <a:prstGeom prst="rect">
            <a:avLst/>
          </a:prstGeom>
        </p:spPr>
        <p:txBody>
          <a:bodyPr wrap="square">
            <a:spAutoFit/>
          </a:bodyPr>
          <a:lstStyle/>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Table functions return a Table as an output</a:t>
            </a:r>
          </a:p>
          <a:p>
            <a:pPr>
              <a:lnSpc>
                <a:spcPct val="90000"/>
              </a:lnSpc>
              <a:spcAft>
                <a:spcPts val="600"/>
              </a:spcAft>
            </a:pPr>
            <a:endParaRPr lang="en-US"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Ex. ALL(GeographyDim)</a:t>
            </a:r>
          </a:p>
        </p:txBody>
      </p:sp>
      <p:sp>
        <p:nvSpPr>
          <p:cNvPr id="5" name="TextBox 4"/>
          <p:cNvSpPr txBox="1"/>
          <p:nvPr/>
        </p:nvSpPr>
        <p:spPr>
          <a:xfrm>
            <a:off x="417141" y="5854700"/>
            <a:ext cx="11506199"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There are other ways to classify functions – By kind of operation they perform etc.</a:t>
            </a:r>
          </a:p>
        </p:txBody>
      </p:sp>
    </p:spTree>
    <p:extLst>
      <p:ext uri="{BB962C8B-B14F-4D97-AF65-F5344CB8AC3E}">
        <p14:creationId xmlns:p14="http://schemas.microsoft.com/office/powerpoint/2010/main" val="4077207742"/>
      </p:ext>
    </p:extLst>
  </p:cSld>
  <p:clrMapOvr>
    <a:masterClrMapping/>
  </p:clrMapOvr>
  <p:transition>
    <p:fade/>
  </p:transition>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Applications of Table functions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0" name="Rectangle 9"/>
          <p:cNvSpPr/>
          <p:nvPr/>
        </p:nvSpPr>
        <p:spPr>
          <a:xfrm>
            <a:off x="355042" y="1672683"/>
            <a:ext cx="9440311" cy="4108817"/>
          </a:xfrm>
          <a:prstGeom prst="rect">
            <a:avLst/>
          </a:prstGeom>
        </p:spPr>
        <p:txBody>
          <a:bodyPr wrap="square">
            <a:spAutoFit/>
          </a:bodyPr>
          <a:lstStyle/>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a:lnSpc>
                <a:spcPct val="90000"/>
              </a:lnSpc>
              <a:spcAft>
                <a:spcPts val="600"/>
              </a:spcAft>
            </a:pPr>
            <a:endParaRPr lang="en-US" sz="2400" dirty="0">
              <a:gradFill>
                <a:gsLst>
                  <a:gs pos="2917">
                    <a:schemeClr val="tx1"/>
                  </a:gs>
                  <a:gs pos="30000">
                    <a:schemeClr val="tx1"/>
                  </a:gs>
                </a:gsLst>
                <a:lin ang="5400000" scaled="0"/>
              </a:gradFill>
            </a:endParaRPr>
          </a:p>
          <a:p>
            <a:pPr>
              <a:lnSpc>
                <a:spcPct val="90000"/>
              </a:lnSpc>
              <a:spcAft>
                <a:spcPts val="600"/>
              </a:spcAft>
            </a:pPr>
            <a:r>
              <a:rPr lang="en-US" sz="2400" dirty="0">
                <a:gradFill>
                  <a:gsLst>
                    <a:gs pos="2917">
                      <a:schemeClr val="tx1"/>
                    </a:gs>
                    <a:gs pos="30000">
                      <a:schemeClr val="tx1"/>
                    </a:gs>
                  </a:gsLst>
                  <a:lin ang="5400000" scaled="0"/>
                </a:gradFill>
              </a:rPr>
              <a:t>Table functions can be used 2 ways in Power BI Desktop</a:t>
            </a:r>
          </a:p>
          <a:p>
            <a:pPr lvl="1">
              <a:lnSpc>
                <a:spcPct val="90000"/>
              </a:lnSpc>
              <a:spcAft>
                <a:spcPts val="600"/>
              </a:spcAft>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As an input to another DAX function</a:t>
            </a:r>
          </a:p>
          <a:p>
            <a:pPr marL="1257300" lvl="2"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CALCULATE</a:t>
            </a:r>
          </a:p>
          <a:p>
            <a:pPr marL="1257300" lvl="2"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Iterator functions</a:t>
            </a:r>
          </a:p>
          <a:p>
            <a:pPr lvl="1">
              <a:lnSpc>
                <a:spcPct val="90000"/>
              </a:lnSpc>
              <a:spcAft>
                <a:spcPts val="600"/>
              </a:spcAft>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Calculated Tables</a:t>
            </a:r>
          </a:p>
          <a:p>
            <a:pPr lvl="1">
              <a:lnSpc>
                <a:spcPct val="90000"/>
              </a:lnSpc>
              <a:spcAft>
                <a:spcPts val="600"/>
              </a:spcAft>
            </a:pPr>
            <a:r>
              <a:rPr lang="en-US" sz="2400" dirty="0">
                <a:gradFill>
                  <a:gsLst>
                    <a:gs pos="2917">
                      <a:schemeClr val="tx1"/>
                    </a:gs>
                    <a:gs pos="30000">
                      <a:schemeClr val="tx1"/>
                    </a:gs>
                  </a:gsLst>
                  <a:lin ang="5400000" scaled="0"/>
                </a:gradFill>
              </a:rPr>
              <a:t> </a:t>
            </a:r>
          </a:p>
        </p:txBody>
      </p:sp>
    </p:spTree>
    <p:extLst>
      <p:ext uri="{BB962C8B-B14F-4D97-AF65-F5344CB8AC3E}">
        <p14:creationId xmlns:p14="http://schemas.microsoft.com/office/powerpoint/2010/main" val="2125605894"/>
      </p:ext>
    </p:extLst>
  </p:cSld>
  <p:clrMapOvr>
    <a:masterClrMapping/>
  </p:clrMapOvr>
  <p:transition>
    <p:fade/>
  </p:transition>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Basic TABLE functions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9" name="Rectangle 8"/>
          <p:cNvSpPr/>
          <p:nvPr/>
        </p:nvSpPr>
        <p:spPr>
          <a:xfrm>
            <a:off x="697995" y="2524884"/>
            <a:ext cx="2831272" cy="424732"/>
          </a:xfrm>
          <a:prstGeom prst="rect">
            <a:avLst/>
          </a:prstGeom>
        </p:spPr>
        <p:txBody>
          <a:bodyPr wrap="square">
            <a:spAutoFit/>
          </a:bodyPr>
          <a:lstStyle/>
          <a:p>
            <a:pPr>
              <a:lnSpc>
                <a:spcPct val="90000"/>
              </a:lnSpc>
              <a:spcAft>
                <a:spcPts val="600"/>
              </a:spcAft>
            </a:pPr>
            <a:r>
              <a:rPr lang="en-US" sz="2400" b="1" dirty="0"/>
              <a:t>Return All Rows</a:t>
            </a:r>
          </a:p>
        </p:txBody>
      </p:sp>
      <p:sp>
        <p:nvSpPr>
          <p:cNvPr id="10" name="Rectangle 9"/>
          <p:cNvSpPr/>
          <p:nvPr/>
        </p:nvSpPr>
        <p:spPr>
          <a:xfrm>
            <a:off x="4299448" y="2524884"/>
            <a:ext cx="3320554" cy="424732"/>
          </a:xfrm>
          <a:prstGeom prst="rect">
            <a:avLst/>
          </a:prstGeom>
        </p:spPr>
        <p:txBody>
          <a:bodyPr wrap="square">
            <a:spAutoFit/>
          </a:bodyPr>
          <a:lstStyle/>
          <a:p>
            <a:pPr>
              <a:lnSpc>
                <a:spcPct val="90000"/>
              </a:lnSpc>
              <a:spcAft>
                <a:spcPts val="600"/>
              </a:spcAft>
            </a:pPr>
            <a:r>
              <a:rPr lang="en-US" sz="2400" b="1" dirty="0"/>
              <a:t>Return Distinct Rows</a:t>
            </a:r>
          </a:p>
        </p:txBody>
      </p:sp>
      <p:sp>
        <p:nvSpPr>
          <p:cNvPr id="11" name="Rectangle 10"/>
          <p:cNvSpPr/>
          <p:nvPr/>
        </p:nvSpPr>
        <p:spPr>
          <a:xfrm>
            <a:off x="8233820" y="2524884"/>
            <a:ext cx="3320554" cy="424732"/>
          </a:xfrm>
          <a:prstGeom prst="rect">
            <a:avLst/>
          </a:prstGeom>
        </p:spPr>
        <p:txBody>
          <a:bodyPr wrap="square">
            <a:spAutoFit/>
          </a:bodyPr>
          <a:lstStyle/>
          <a:p>
            <a:pPr>
              <a:lnSpc>
                <a:spcPct val="90000"/>
              </a:lnSpc>
              <a:spcAft>
                <a:spcPts val="600"/>
              </a:spcAft>
            </a:pPr>
            <a:r>
              <a:rPr lang="en-US" sz="2400" b="1" dirty="0"/>
              <a:t>Return Filtered Rows</a:t>
            </a:r>
          </a:p>
        </p:txBody>
      </p:sp>
      <p:sp>
        <p:nvSpPr>
          <p:cNvPr id="4" name="TextBox 3"/>
          <p:cNvSpPr txBox="1"/>
          <p:nvPr/>
        </p:nvSpPr>
        <p:spPr>
          <a:xfrm>
            <a:off x="978568" y="3497179"/>
            <a:ext cx="1957137"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ALL &amp;  variants</a:t>
            </a:r>
          </a:p>
        </p:txBody>
      </p:sp>
      <p:sp>
        <p:nvSpPr>
          <p:cNvPr id="12" name="TextBox 11"/>
          <p:cNvSpPr txBox="1"/>
          <p:nvPr/>
        </p:nvSpPr>
        <p:spPr>
          <a:xfrm>
            <a:off x="4620126" y="3497179"/>
            <a:ext cx="2783305"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ALL, DISTINCT, VALUES</a:t>
            </a:r>
          </a:p>
        </p:txBody>
      </p:sp>
      <p:sp>
        <p:nvSpPr>
          <p:cNvPr id="13" name="TextBox 12"/>
          <p:cNvSpPr txBox="1"/>
          <p:nvPr/>
        </p:nvSpPr>
        <p:spPr>
          <a:xfrm>
            <a:off x="8233820" y="3497179"/>
            <a:ext cx="2783305"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FILTER</a:t>
            </a:r>
          </a:p>
        </p:txBody>
      </p:sp>
      <p:sp>
        <p:nvSpPr>
          <p:cNvPr id="14" name="TextBox 13"/>
          <p:cNvSpPr txBox="1"/>
          <p:nvPr/>
        </p:nvSpPr>
        <p:spPr>
          <a:xfrm>
            <a:off x="537410" y="5478379"/>
            <a:ext cx="11016964" cy="627864"/>
          </a:xfrm>
          <a:prstGeom prst="rect">
            <a:avLst/>
          </a:prstGeom>
          <a:noFill/>
        </p:spPr>
        <p:txBody>
          <a:bodyPr wrap="square" lIns="182880" tIns="146304" rIns="182880" bIns="14630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There are more advanced Table functions, which we will not cover</a:t>
            </a:r>
          </a:p>
        </p:txBody>
      </p:sp>
    </p:spTree>
    <p:extLst>
      <p:ext uri="{BB962C8B-B14F-4D97-AF65-F5344CB8AC3E}">
        <p14:creationId xmlns:p14="http://schemas.microsoft.com/office/powerpoint/2010/main" val="172211118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0" y="2084388"/>
            <a:ext cx="9859963" cy="3333750"/>
          </a:xfrm>
        </p:spPr>
        <p:txBody>
          <a:bodyPr>
            <a:normAutofit/>
          </a:bodyPr>
          <a:lstStyle/>
          <a:p>
            <a:pPr marL="0" indent="0">
              <a:buNone/>
            </a:pPr>
            <a:r>
              <a:rPr lang="en-US" sz="6600" b="1" dirty="0">
                <a:solidFill>
                  <a:schemeClr val="bg1"/>
                </a:solidFill>
              </a:rPr>
              <a:t>Module 3</a:t>
            </a:r>
          </a:p>
          <a:p>
            <a:pPr marL="0" indent="0">
              <a:buNone/>
            </a:pPr>
            <a:r>
              <a:rPr lang="en-US" sz="4000" b="1" dirty="0">
                <a:solidFill>
                  <a:schemeClr val="bg1"/>
                </a:solidFill>
              </a:rPr>
              <a:t>Basic Data Modeling &amp;</a:t>
            </a:r>
          </a:p>
          <a:p>
            <a:pPr marL="0" indent="0">
              <a:buNone/>
            </a:pPr>
            <a:r>
              <a:rPr lang="en-US" sz="4000" b="1" i="1" dirty="0">
                <a:solidFill>
                  <a:schemeClr val="bg1"/>
                </a:solidFill>
              </a:rPr>
              <a:t>Power BI Desktop</a:t>
            </a:r>
            <a:r>
              <a:rPr lang="en-US" sz="4000" b="1" dirty="0">
                <a:solidFill>
                  <a:schemeClr val="bg1"/>
                </a:solidFill>
              </a:rPr>
              <a:t> Internals</a:t>
            </a:r>
            <a:endParaRPr lang="en-US" sz="4000" b="1" i="1" dirty="0">
              <a:solidFill>
                <a:schemeClr val="bg1"/>
              </a:solidFill>
            </a:endParaRPr>
          </a:p>
        </p:txBody>
      </p:sp>
    </p:spTree>
    <p:extLst>
      <p:ext uri="{BB962C8B-B14F-4D97-AF65-F5344CB8AC3E}">
        <p14:creationId xmlns:p14="http://schemas.microsoft.com/office/powerpoint/2010/main" val="757824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Basic Table functions – Return All Rows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0" name="Rectangle 9"/>
          <p:cNvSpPr/>
          <p:nvPr/>
        </p:nvSpPr>
        <p:spPr>
          <a:xfrm>
            <a:off x="355041" y="1941007"/>
            <a:ext cx="10868280" cy="424732"/>
          </a:xfrm>
          <a:prstGeom prst="rect">
            <a:avLst/>
          </a:prstGeom>
        </p:spPr>
        <p:txBody>
          <a:bodyPr wrap="square">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The </a:t>
            </a:r>
            <a:r>
              <a:rPr lang="en-US" sz="2400" b="1" dirty="0">
                <a:solidFill>
                  <a:srgbClr val="00B0F0"/>
                </a:solidFill>
              </a:rPr>
              <a:t>ALL</a:t>
            </a:r>
            <a:r>
              <a:rPr lang="en-US" sz="2400" dirty="0">
                <a:gradFill>
                  <a:gsLst>
                    <a:gs pos="2917">
                      <a:schemeClr val="tx1"/>
                    </a:gs>
                    <a:gs pos="30000">
                      <a:schemeClr val="tx1"/>
                    </a:gs>
                  </a:gsLst>
                  <a:lin ang="5400000" scaled="0"/>
                </a:gradFill>
              </a:rPr>
              <a:t> function - Can take either Table or Columns in a Table as input</a:t>
            </a:r>
          </a:p>
        </p:txBody>
      </p:sp>
      <p:sp>
        <p:nvSpPr>
          <p:cNvPr id="3" name="Rectangle 2"/>
          <p:cNvSpPr/>
          <p:nvPr/>
        </p:nvSpPr>
        <p:spPr>
          <a:xfrm>
            <a:off x="355041" y="3679884"/>
            <a:ext cx="2393604" cy="369332"/>
          </a:xfrm>
          <a:prstGeom prst="rect">
            <a:avLst/>
          </a:prstGeom>
        </p:spPr>
        <p:txBody>
          <a:bodyPr wrap="none">
            <a:spAutoFit/>
          </a:bodyPr>
          <a:lstStyle/>
          <a:p>
            <a:r>
              <a:rPr lang="en-US" b="1" dirty="0">
                <a:solidFill>
                  <a:srgbClr val="00B0F0"/>
                </a:solidFill>
              </a:rPr>
              <a:t>ALL(GeographyDim)</a:t>
            </a:r>
            <a:endParaRPr lang="en-US" dirty="0"/>
          </a:p>
        </p:txBody>
      </p:sp>
      <p:sp>
        <p:nvSpPr>
          <p:cNvPr id="13" name="Rectangle 12"/>
          <p:cNvSpPr/>
          <p:nvPr/>
        </p:nvSpPr>
        <p:spPr>
          <a:xfrm>
            <a:off x="3753039" y="3679884"/>
            <a:ext cx="3407343" cy="369332"/>
          </a:xfrm>
          <a:prstGeom prst="rect">
            <a:avLst/>
          </a:prstGeom>
        </p:spPr>
        <p:txBody>
          <a:bodyPr wrap="none">
            <a:spAutoFit/>
          </a:bodyPr>
          <a:lstStyle/>
          <a:p>
            <a:r>
              <a:rPr lang="en-US" b="1" dirty="0">
                <a:solidFill>
                  <a:srgbClr val="00B0F0"/>
                </a:solidFill>
              </a:rPr>
              <a:t>ALL(GeographyDim[Region]))</a:t>
            </a:r>
            <a:endParaRPr lang="en-US" dirty="0"/>
          </a:p>
        </p:txBody>
      </p:sp>
      <p:sp>
        <p:nvSpPr>
          <p:cNvPr id="4" name="Rectangle 3"/>
          <p:cNvSpPr/>
          <p:nvPr/>
        </p:nvSpPr>
        <p:spPr>
          <a:xfrm>
            <a:off x="355041" y="2937712"/>
            <a:ext cx="2461251" cy="341632"/>
          </a:xfrm>
          <a:prstGeom prst="rect">
            <a:avLst/>
          </a:prstGeom>
        </p:spPr>
        <p:txBody>
          <a:bodyPr wrap="none">
            <a:spAutoFit/>
          </a:bodyPr>
          <a:lstStyle/>
          <a:p>
            <a:pPr>
              <a:lnSpc>
                <a:spcPct val="90000"/>
              </a:lnSpc>
              <a:spcAft>
                <a:spcPts val="600"/>
              </a:spcAft>
            </a:pPr>
            <a:r>
              <a:rPr lang="en-US" b="1" dirty="0"/>
              <a:t>ALL with Entire Table</a:t>
            </a:r>
          </a:p>
        </p:txBody>
      </p:sp>
      <p:sp>
        <p:nvSpPr>
          <p:cNvPr id="11" name="Rectangle 10"/>
          <p:cNvSpPr/>
          <p:nvPr/>
        </p:nvSpPr>
        <p:spPr>
          <a:xfrm>
            <a:off x="3753039" y="2937712"/>
            <a:ext cx="2536272" cy="341632"/>
          </a:xfrm>
          <a:prstGeom prst="rect">
            <a:avLst/>
          </a:prstGeom>
        </p:spPr>
        <p:txBody>
          <a:bodyPr wrap="none">
            <a:spAutoFit/>
          </a:bodyPr>
          <a:lstStyle/>
          <a:p>
            <a:pPr>
              <a:lnSpc>
                <a:spcPct val="90000"/>
              </a:lnSpc>
              <a:spcAft>
                <a:spcPts val="600"/>
              </a:spcAft>
            </a:pPr>
            <a:r>
              <a:rPr lang="en-US" b="1" dirty="0"/>
              <a:t>ALL with One Column</a:t>
            </a:r>
          </a:p>
        </p:txBody>
      </p:sp>
      <p:sp>
        <p:nvSpPr>
          <p:cNvPr id="12" name="Rectangle 11"/>
          <p:cNvSpPr/>
          <p:nvPr/>
        </p:nvSpPr>
        <p:spPr>
          <a:xfrm>
            <a:off x="7681733" y="2937712"/>
            <a:ext cx="3113353" cy="341632"/>
          </a:xfrm>
          <a:prstGeom prst="rect">
            <a:avLst/>
          </a:prstGeom>
        </p:spPr>
        <p:txBody>
          <a:bodyPr wrap="none">
            <a:spAutoFit/>
          </a:bodyPr>
          <a:lstStyle/>
          <a:p>
            <a:pPr>
              <a:lnSpc>
                <a:spcPct val="90000"/>
              </a:lnSpc>
              <a:spcAft>
                <a:spcPts val="600"/>
              </a:spcAft>
            </a:pPr>
            <a:r>
              <a:rPr lang="en-US" b="1" dirty="0"/>
              <a:t>ALL with Multiple Columns</a:t>
            </a:r>
          </a:p>
        </p:txBody>
      </p:sp>
      <p:sp>
        <p:nvSpPr>
          <p:cNvPr id="15" name="Rectangle 14"/>
          <p:cNvSpPr/>
          <p:nvPr/>
        </p:nvSpPr>
        <p:spPr>
          <a:xfrm>
            <a:off x="7681733" y="3683194"/>
            <a:ext cx="3364062" cy="646331"/>
          </a:xfrm>
          <a:prstGeom prst="rect">
            <a:avLst/>
          </a:prstGeom>
        </p:spPr>
        <p:txBody>
          <a:bodyPr wrap="none">
            <a:spAutoFit/>
          </a:bodyPr>
          <a:lstStyle/>
          <a:p>
            <a:r>
              <a:rPr lang="en-US" b="1" dirty="0">
                <a:solidFill>
                  <a:srgbClr val="00B0F0"/>
                </a:solidFill>
              </a:rPr>
              <a:t>ALL(GeographyDim[Region], </a:t>
            </a:r>
          </a:p>
          <a:p>
            <a:r>
              <a:rPr lang="en-US" b="1" dirty="0">
                <a:solidFill>
                  <a:srgbClr val="00B0F0"/>
                </a:solidFill>
              </a:rPr>
              <a:t>       GeographyDim[State])</a:t>
            </a:r>
            <a:endParaRPr lang="en-US" dirty="0"/>
          </a:p>
        </p:txBody>
      </p:sp>
      <p:sp>
        <p:nvSpPr>
          <p:cNvPr id="5" name="Rectangle 4"/>
          <p:cNvSpPr/>
          <p:nvPr/>
        </p:nvSpPr>
        <p:spPr>
          <a:xfrm>
            <a:off x="355042" y="4697353"/>
            <a:ext cx="2125112" cy="646331"/>
          </a:xfrm>
          <a:prstGeom prst="rect">
            <a:avLst/>
          </a:prstGeom>
        </p:spPr>
        <p:txBody>
          <a:bodyPr wrap="square">
            <a:spAutoFit/>
          </a:bodyPr>
          <a:lstStyle/>
          <a:p>
            <a:r>
              <a:rPr lang="en-US" dirty="0">
                <a:gradFill>
                  <a:gsLst>
                    <a:gs pos="2917">
                      <a:schemeClr val="tx1"/>
                    </a:gs>
                    <a:gs pos="30000">
                      <a:schemeClr val="tx1"/>
                    </a:gs>
                  </a:gsLst>
                  <a:lin ang="5400000" scaled="0"/>
                </a:gradFill>
              </a:rPr>
              <a:t>Returns all rows all columns in Table</a:t>
            </a:r>
            <a:endParaRPr lang="en-US" dirty="0"/>
          </a:p>
        </p:txBody>
      </p:sp>
      <p:sp>
        <p:nvSpPr>
          <p:cNvPr id="16" name="Rectangle 15"/>
          <p:cNvSpPr/>
          <p:nvPr/>
        </p:nvSpPr>
        <p:spPr>
          <a:xfrm>
            <a:off x="3753039" y="4697352"/>
            <a:ext cx="2125112" cy="646331"/>
          </a:xfrm>
          <a:prstGeom prst="rect">
            <a:avLst/>
          </a:prstGeom>
        </p:spPr>
        <p:txBody>
          <a:bodyPr wrap="square">
            <a:spAutoFit/>
          </a:bodyPr>
          <a:lstStyle/>
          <a:p>
            <a:r>
              <a:rPr lang="en-US" dirty="0">
                <a:gradFill>
                  <a:gsLst>
                    <a:gs pos="2917">
                      <a:schemeClr val="tx1"/>
                    </a:gs>
                    <a:gs pos="30000">
                      <a:schemeClr val="tx1"/>
                    </a:gs>
                  </a:gsLst>
                  <a:lin ang="5400000" scaled="0"/>
                </a:gradFill>
              </a:rPr>
              <a:t>Returns all unique values of Column</a:t>
            </a:r>
            <a:endParaRPr lang="en-US" dirty="0"/>
          </a:p>
        </p:txBody>
      </p:sp>
      <p:sp>
        <p:nvSpPr>
          <p:cNvPr id="17" name="Rectangle 16"/>
          <p:cNvSpPr/>
          <p:nvPr/>
        </p:nvSpPr>
        <p:spPr>
          <a:xfrm>
            <a:off x="7670239" y="4707082"/>
            <a:ext cx="3653289" cy="646331"/>
          </a:xfrm>
          <a:prstGeom prst="rect">
            <a:avLst/>
          </a:prstGeom>
        </p:spPr>
        <p:txBody>
          <a:bodyPr wrap="square">
            <a:spAutoFit/>
          </a:bodyPr>
          <a:lstStyle/>
          <a:p>
            <a:r>
              <a:rPr lang="en-US" dirty="0">
                <a:gradFill>
                  <a:gsLst>
                    <a:gs pos="2917">
                      <a:schemeClr val="tx1"/>
                    </a:gs>
                    <a:gs pos="30000">
                      <a:schemeClr val="tx1"/>
                    </a:gs>
                  </a:gsLst>
                  <a:lin ang="5400000" scaled="0"/>
                </a:gradFill>
              </a:rPr>
              <a:t>Returns all unique combinations of Column values</a:t>
            </a:r>
            <a:endParaRPr lang="en-US" dirty="0"/>
          </a:p>
        </p:txBody>
      </p:sp>
    </p:spTree>
    <p:extLst>
      <p:ext uri="{BB962C8B-B14F-4D97-AF65-F5344CB8AC3E}">
        <p14:creationId xmlns:p14="http://schemas.microsoft.com/office/powerpoint/2010/main" val="689331611"/>
      </p:ext>
    </p:extLst>
  </p:cSld>
  <p:clrMapOvr>
    <a:masterClrMapping/>
  </p:clrMapOvr>
  <p:transition>
    <p:fade/>
  </p:transition>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Basic Table functions – ALL versions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0" name="Rectangle 9"/>
          <p:cNvSpPr/>
          <p:nvPr/>
        </p:nvSpPr>
        <p:spPr>
          <a:xfrm>
            <a:off x="355041" y="1969288"/>
            <a:ext cx="9440311" cy="424732"/>
          </a:xfrm>
          <a:prstGeom prst="rect">
            <a:avLst/>
          </a:prstGeom>
        </p:spPr>
        <p:txBody>
          <a:bodyPr wrap="square">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There are several forms of the ALL function</a:t>
            </a:r>
          </a:p>
        </p:txBody>
      </p:sp>
      <p:sp>
        <p:nvSpPr>
          <p:cNvPr id="18" name="Rectangle 17"/>
          <p:cNvSpPr/>
          <p:nvPr/>
        </p:nvSpPr>
        <p:spPr>
          <a:xfrm>
            <a:off x="355040" y="2744760"/>
            <a:ext cx="11740987" cy="2880789"/>
          </a:xfrm>
          <a:prstGeom prst="rect">
            <a:avLst/>
          </a:prstGeom>
        </p:spPr>
        <p:txBody>
          <a:bodyPr wrap="square">
            <a:spAutoFit/>
          </a:bodyPr>
          <a:lstStyle/>
          <a:p>
            <a:pPr marL="800100" lvl="1" indent="-342900">
              <a:lnSpc>
                <a:spcPct val="90000"/>
              </a:lnSpc>
              <a:spcAft>
                <a:spcPts val="600"/>
              </a:spcAft>
              <a:buFont typeface="Arial" panose="020B0604020202020204" pitchFamily="34" charset="0"/>
              <a:buChar char="•"/>
            </a:pPr>
            <a:r>
              <a:rPr lang="en-US" sz="2400" b="1" dirty="0">
                <a:solidFill>
                  <a:srgbClr val="00B0F0"/>
                </a:solidFill>
              </a:rPr>
              <a:t>ALL</a:t>
            </a:r>
            <a:r>
              <a:rPr lang="en-US" sz="2400" dirty="0">
                <a:gradFill>
                  <a:gsLst>
                    <a:gs pos="2917">
                      <a:schemeClr val="tx1"/>
                    </a:gs>
                    <a:gs pos="30000">
                      <a:schemeClr val="tx1"/>
                    </a:gs>
                  </a:gsLst>
                  <a:lin ang="5400000" scaled="0"/>
                </a:gradFill>
              </a:rPr>
              <a:t> </a:t>
            </a:r>
          </a:p>
          <a:p>
            <a:pPr marL="800100" lvl="1"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b="1" dirty="0">
                <a:solidFill>
                  <a:srgbClr val="00B0F0"/>
                </a:solidFill>
              </a:rPr>
              <a:t>ALLEXCEPT</a:t>
            </a:r>
            <a:r>
              <a:rPr lang="en-US" sz="2400" dirty="0">
                <a:gradFill>
                  <a:gsLst>
                    <a:gs pos="2917">
                      <a:schemeClr val="tx1"/>
                    </a:gs>
                    <a:gs pos="30000">
                      <a:schemeClr val="tx1"/>
                    </a:gs>
                  </a:gsLst>
                  <a:lin ang="5400000" scaled="0"/>
                </a:gradFill>
              </a:rPr>
              <a:t>  - Return all columns in a Table except 1 or more columns</a:t>
            </a:r>
          </a:p>
          <a:p>
            <a:pPr marL="800100" lvl="1"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b="1" dirty="0">
                <a:solidFill>
                  <a:srgbClr val="00B0F0"/>
                </a:solidFill>
              </a:rPr>
              <a:t>ALLSELECTED</a:t>
            </a:r>
            <a:r>
              <a:rPr lang="en-US" sz="2400" dirty="0">
                <a:gradFill>
                  <a:gsLst>
                    <a:gs pos="2917">
                      <a:schemeClr val="tx1"/>
                    </a:gs>
                    <a:gs pos="30000">
                      <a:schemeClr val="tx1"/>
                    </a:gs>
                  </a:gsLst>
                  <a:lin ang="5400000" scaled="0"/>
                </a:gradFill>
              </a:rPr>
              <a:t> – Return all values in a column selected by users in Slicers</a:t>
            </a:r>
          </a:p>
          <a:p>
            <a:pPr marL="800100" lvl="1"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b="1" dirty="0">
                <a:solidFill>
                  <a:srgbClr val="00B0F0"/>
                </a:solidFill>
              </a:rPr>
              <a:t>ALLNONBLANKROW </a:t>
            </a:r>
            <a:r>
              <a:rPr lang="en-US" sz="2400" dirty="0">
                <a:gradFill>
                  <a:gsLst>
                    <a:gs pos="2917">
                      <a:schemeClr val="tx1"/>
                    </a:gs>
                    <a:gs pos="30000">
                      <a:schemeClr val="tx1"/>
                    </a:gs>
                  </a:gsLst>
                  <a:lin ang="5400000" scaled="0"/>
                </a:gradFill>
              </a:rPr>
              <a:t>– Return all non-Blank rows</a:t>
            </a:r>
          </a:p>
        </p:txBody>
      </p:sp>
    </p:spTree>
    <p:extLst>
      <p:ext uri="{BB962C8B-B14F-4D97-AF65-F5344CB8AC3E}">
        <p14:creationId xmlns:p14="http://schemas.microsoft.com/office/powerpoint/2010/main" val="3166686702"/>
      </p:ext>
    </p:extLst>
  </p:cSld>
  <p:clrMapOvr>
    <a:masterClrMapping/>
  </p:clrMapOvr>
  <p:transition>
    <p:fade/>
  </p:transition>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Basic Table Functions – Return Distinct Rows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8" name="Rectangle 17"/>
          <p:cNvSpPr/>
          <p:nvPr/>
        </p:nvSpPr>
        <p:spPr>
          <a:xfrm>
            <a:off x="355041" y="2744760"/>
            <a:ext cx="11568300" cy="2062103"/>
          </a:xfrm>
          <a:prstGeom prst="rect">
            <a:avLst/>
          </a:prstGeom>
        </p:spPr>
        <p:txBody>
          <a:bodyPr wrap="square">
            <a:spAutoFit/>
          </a:bodyPr>
          <a:lstStyle/>
          <a:p>
            <a:pPr marL="342900" indent="-342900">
              <a:lnSpc>
                <a:spcPct val="90000"/>
              </a:lnSpc>
              <a:spcAft>
                <a:spcPts val="600"/>
              </a:spcAft>
              <a:buFont typeface="Arial" panose="020B0604020202020204" pitchFamily="34" charset="0"/>
              <a:buChar char="•"/>
            </a:pPr>
            <a:r>
              <a:rPr lang="en-US" sz="2400" b="1" dirty="0">
                <a:solidFill>
                  <a:srgbClr val="00B0F0"/>
                </a:solidFill>
              </a:rPr>
              <a:t>VALUES – </a:t>
            </a:r>
            <a:r>
              <a:rPr lang="en-US" sz="2400" dirty="0">
                <a:gradFill>
                  <a:gsLst>
                    <a:gs pos="2917">
                      <a:schemeClr val="tx1"/>
                    </a:gs>
                    <a:gs pos="30000">
                      <a:schemeClr val="tx1"/>
                    </a:gs>
                  </a:gsLst>
                  <a:lin ang="5400000" scaled="0"/>
                </a:gradFill>
              </a:rPr>
              <a:t>Return</a:t>
            </a:r>
            <a:r>
              <a:rPr lang="en-US" sz="2400" b="1" dirty="0">
                <a:solidFill>
                  <a:srgbClr val="00B0F0"/>
                </a:solidFill>
              </a:rPr>
              <a:t> </a:t>
            </a:r>
            <a:r>
              <a:rPr lang="en-US" sz="2400" dirty="0">
                <a:gradFill>
                  <a:gsLst>
                    <a:gs pos="2917">
                      <a:schemeClr val="tx1"/>
                    </a:gs>
                    <a:gs pos="30000">
                      <a:schemeClr val="tx1"/>
                    </a:gs>
                  </a:gsLst>
                  <a:lin ang="5400000" scaled="0"/>
                </a:gradFill>
              </a:rPr>
              <a:t>all distinct values in a column or Table </a:t>
            </a:r>
          </a:p>
          <a:p>
            <a:pPr>
              <a:lnSpc>
                <a:spcPct val="90000"/>
              </a:lnSpc>
              <a:spcAft>
                <a:spcPts val="600"/>
              </a:spcAft>
            </a:pPr>
            <a:r>
              <a:rPr lang="en-US" sz="2400" dirty="0">
                <a:gradFill>
                  <a:gsLst>
                    <a:gs pos="2917">
                      <a:schemeClr val="tx1"/>
                    </a:gs>
                    <a:gs pos="30000">
                      <a:schemeClr val="tx1"/>
                    </a:gs>
                  </a:gsLst>
                  <a:lin ang="5400000" scaled="0"/>
                </a:gradFill>
              </a:rPr>
              <a:t>                 </a:t>
            </a:r>
            <a:r>
              <a:rPr lang="en-US" sz="2400" b="1" dirty="0">
                <a:gradFill>
                  <a:gsLst>
                    <a:gs pos="2917">
                      <a:schemeClr val="tx1"/>
                    </a:gs>
                    <a:gs pos="30000">
                      <a:schemeClr val="tx1"/>
                    </a:gs>
                  </a:gsLst>
                  <a:lin ang="5400000" scaled="0"/>
                </a:gradFill>
              </a:rPr>
              <a:t>(including blank rows)</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b="1" dirty="0">
                <a:solidFill>
                  <a:srgbClr val="00B0F0"/>
                </a:solidFill>
              </a:rPr>
              <a:t>DISTINCT </a:t>
            </a:r>
            <a:r>
              <a:rPr lang="en-US" sz="2400" dirty="0">
                <a:gradFill>
                  <a:gsLst>
                    <a:gs pos="2917">
                      <a:schemeClr val="tx1"/>
                    </a:gs>
                    <a:gs pos="30000">
                      <a:schemeClr val="tx1"/>
                    </a:gs>
                  </a:gsLst>
                  <a:lin ang="5400000" scaled="0"/>
                </a:gradFill>
              </a:rPr>
              <a:t>- Return all distinct values in a column or Table </a:t>
            </a:r>
          </a:p>
          <a:p>
            <a:pPr>
              <a:lnSpc>
                <a:spcPct val="90000"/>
              </a:lnSpc>
              <a:spcAft>
                <a:spcPts val="600"/>
              </a:spcAft>
            </a:pPr>
            <a:r>
              <a:rPr lang="en-US" sz="2400" dirty="0">
                <a:gradFill>
                  <a:gsLst>
                    <a:gs pos="2917">
                      <a:schemeClr val="tx1"/>
                    </a:gs>
                    <a:gs pos="30000">
                      <a:schemeClr val="tx1"/>
                    </a:gs>
                  </a:gsLst>
                  <a:lin ang="5400000" scaled="0"/>
                </a:gradFill>
              </a:rPr>
              <a:t>                 </a:t>
            </a:r>
            <a:r>
              <a:rPr lang="en-US" sz="2400" b="1" dirty="0">
                <a:gradFill>
                  <a:gsLst>
                    <a:gs pos="2917">
                      <a:schemeClr val="tx1"/>
                    </a:gs>
                    <a:gs pos="30000">
                      <a:schemeClr val="tx1"/>
                    </a:gs>
                  </a:gsLst>
                  <a:lin ang="5400000" scaled="0"/>
                </a:gradFill>
              </a:rPr>
              <a:t>(not including blank rows)</a:t>
            </a:r>
          </a:p>
        </p:txBody>
      </p:sp>
    </p:spTree>
    <p:extLst>
      <p:ext uri="{BB962C8B-B14F-4D97-AF65-F5344CB8AC3E}">
        <p14:creationId xmlns:p14="http://schemas.microsoft.com/office/powerpoint/2010/main" val="1755911064"/>
      </p:ext>
    </p:extLst>
  </p:cSld>
  <p:clrMapOvr>
    <a:masterClrMapping/>
  </p:clrMapOvr>
  <p:transition>
    <p:fade/>
  </p:transition>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stretch>
            <a:fillRect/>
          </a:stretch>
        </p:blipFill>
        <p:spPr>
          <a:xfrm>
            <a:off x="9410731" y="3662681"/>
            <a:ext cx="1587610" cy="2205794"/>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79307" y="3057860"/>
            <a:ext cx="1791013" cy="3459482"/>
          </a:xfrm>
          <a:prstGeom prst="rect">
            <a:avLst/>
          </a:prstGeom>
          <a:ln w="3175">
            <a:noFill/>
          </a:ln>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Basic Table Functions – Return Filtered Set of Rows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5"/>
          <a:stretch>
            <a:fillRect/>
          </a:stretch>
        </p:blipFill>
        <p:spPr>
          <a:xfrm>
            <a:off x="10785404" y="144034"/>
            <a:ext cx="1310624" cy="406167"/>
          </a:xfrm>
          <a:prstGeom prst="rect">
            <a:avLst/>
          </a:prstGeom>
        </p:spPr>
      </p:pic>
      <p:sp>
        <p:nvSpPr>
          <p:cNvPr id="3" name="Rectangle 2"/>
          <p:cNvSpPr/>
          <p:nvPr/>
        </p:nvSpPr>
        <p:spPr>
          <a:xfrm>
            <a:off x="355042" y="2125319"/>
            <a:ext cx="10241977" cy="646331"/>
          </a:xfrm>
          <a:prstGeom prst="rect">
            <a:avLst/>
          </a:prstGeom>
        </p:spPr>
        <p:txBody>
          <a:bodyPr wrap="square">
            <a:spAutoFit/>
          </a:bodyPr>
          <a:lstStyle/>
          <a:p>
            <a:r>
              <a:rPr lang="en-US" b="1" dirty="0">
                <a:solidFill>
                  <a:srgbClr val="00B0F0"/>
                </a:solidFill>
              </a:rPr>
              <a:t>FILTER(ALL(GeographyDim[Region], GeographyDim[State]), GeographyDim[Region] = “Central”) </a:t>
            </a:r>
            <a:endParaRPr lang="en-US" dirty="0"/>
          </a:p>
        </p:txBody>
      </p:sp>
      <p:sp>
        <p:nvSpPr>
          <p:cNvPr id="4" name="Rectangle 3"/>
          <p:cNvSpPr/>
          <p:nvPr/>
        </p:nvSpPr>
        <p:spPr>
          <a:xfrm>
            <a:off x="355042" y="3052062"/>
            <a:ext cx="4655369" cy="1754326"/>
          </a:xfrm>
          <a:prstGeom prst="rect">
            <a:avLst/>
          </a:prstGeom>
        </p:spPr>
        <p:txBody>
          <a:bodyPr wrap="square">
            <a:spAutoFit/>
          </a:bodyPr>
          <a:lstStyle/>
          <a:p>
            <a:pPr marL="285750" indent="-285750">
              <a:buFont typeface="Arial" panose="020B0604020202020204" pitchFamily="34" charset="0"/>
              <a:buChar char="•"/>
            </a:pPr>
            <a:r>
              <a:rPr lang="en-US" dirty="0">
                <a:gradFill>
                  <a:gsLst>
                    <a:gs pos="2917">
                      <a:schemeClr val="tx1"/>
                    </a:gs>
                    <a:gs pos="30000">
                      <a:schemeClr val="tx1"/>
                    </a:gs>
                  </a:gsLst>
                  <a:lin ang="5400000" scaled="0"/>
                </a:gradFill>
              </a:rPr>
              <a:t>Take all unique combinations of GeographyDim[Region], GeographyDim[State]</a:t>
            </a:r>
          </a:p>
          <a:p>
            <a:endParaRPr lang="en-US" dirty="0">
              <a:gradFill>
                <a:gsLst>
                  <a:gs pos="2917">
                    <a:schemeClr val="tx1"/>
                  </a:gs>
                  <a:gs pos="30000">
                    <a:schemeClr val="tx1"/>
                  </a:gs>
                </a:gsLst>
                <a:lin ang="5400000" scaled="0"/>
              </a:gradFill>
            </a:endParaRPr>
          </a:p>
          <a:p>
            <a:pPr marL="285750" indent="-285750">
              <a:buFont typeface="Arial" panose="020B0604020202020204" pitchFamily="34" charset="0"/>
              <a:buChar char="•"/>
            </a:pPr>
            <a:r>
              <a:rPr lang="en-US" dirty="0">
                <a:gradFill>
                  <a:gsLst>
                    <a:gs pos="2917">
                      <a:schemeClr val="tx1"/>
                    </a:gs>
                    <a:gs pos="30000">
                      <a:schemeClr val="tx1"/>
                    </a:gs>
                  </a:gsLst>
                  <a:lin ang="5400000" scaled="0"/>
                </a:gradFill>
              </a:rPr>
              <a:t>Filter down to the rows where GeographyDim[Region] = “Central”</a:t>
            </a:r>
            <a:endParaRPr lang="en-US" dirty="0"/>
          </a:p>
        </p:txBody>
      </p:sp>
      <p:sp>
        <p:nvSpPr>
          <p:cNvPr id="12" name="Rectangle 11"/>
          <p:cNvSpPr/>
          <p:nvPr/>
        </p:nvSpPr>
        <p:spPr bwMode="auto">
          <a:xfrm>
            <a:off x="5979307" y="3273393"/>
            <a:ext cx="1791013" cy="2265464"/>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9410731" y="3883069"/>
            <a:ext cx="1587610" cy="1985406"/>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cxnSp>
        <p:nvCxnSpPr>
          <p:cNvPr id="15" name="Straight Arrow Connector 14"/>
          <p:cNvCxnSpPr/>
          <p:nvPr/>
        </p:nvCxnSpPr>
        <p:spPr>
          <a:xfrm>
            <a:off x="8041710" y="4659682"/>
            <a:ext cx="1102290" cy="0"/>
          </a:xfrm>
          <a:prstGeom prst="straightConnector1">
            <a:avLst/>
          </a:prstGeom>
          <a:ln w="28575">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7380486"/>
      </p:ext>
    </p:extLst>
  </p:cSld>
  <p:clrMapOvr>
    <a:masterClrMapping/>
  </p:clrMapOvr>
  <p:transition>
    <p:fade/>
  </p:transition>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DAX Iterator Functions Take Advantage of Evaluation Context</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9" name="Rectangle 8"/>
          <p:cNvSpPr/>
          <p:nvPr/>
        </p:nvSpPr>
        <p:spPr bwMode="auto">
          <a:xfrm>
            <a:off x="1654849" y="2282716"/>
            <a:ext cx="3377455" cy="926926"/>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Iterator Functions</a:t>
            </a:r>
          </a:p>
        </p:txBody>
      </p:sp>
      <p:sp>
        <p:nvSpPr>
          <p:cNvPr id="4" name="Rectangle 3"/>
          <p:cNvSpPr/>
          <p:nvPr/>
        </p:nvSpPr>
        <p:spPr>
          <a:xfrm>
            <a:off x="1311949" y="3819675"/>
            <a:ext cx="4047451" cy="1631216"/>
          </a:xfrm>
          <a:prstGeom prst="rect">
            <a:avLst/>
          </a:prstGeom>
        </p:spPr>
        <p:txBody>
          <a:bodyPr wrap="square">
            <a:spAutoFit/>
          </a:bodyPr>
          <a:lstStyle/>
          <a:p>
            <a:pPr marL="285750" indent="-28575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Creates a </a:t>
            </a:r>
            <a:r>
              <a:rPr lang="en-US" sz="2000" i="1" dirty="0">
                <a:gradFill>
                  <a:gsLst>
                    <a:gs pos="2917">
                      <a:schemeClr val="tx1"/>
                    </a:gs>
                    <a:gs pos="30000">
                      <a:schemeClr val="tx1"/>
                    </a:gs>
                  </a:gsLst>
                  <a:lin ang="5400000" scaled="0"/>
                </a:gradFill>
              </a:rPr>
              <a:t>row context</a:t>
            </a:r>
            <a:r>
              <a:rPr lang="en-US" sz="2000" dirty="0">
                <a:gradFill>
                  <a:gsLst>
                    <a:gs pos="2917">
                      <a:schemeClr val="tx1"/>
                    </a:gs>
                    <a:gs pos="30000">
                      <a:schemeClr val="tx1"/>
                    </a:gs>
                  </a:gsLst>
                  <a:lin ang="5400000" scaled="0"/>
                </a:gradFill>
              </a:rPr>
              <a:t> by iterating over a table that you specify</a:t>
            </a:r>
          </a:p>
          <a:p>
            <a:pPr>
              <a:lnSpc>
                <a:spcPct val="90000"/>
              </a:lnSpc>
              <a:spcAft>
                <a:spcPts val="600"/>
              </a:spcAft>
            </a:pPr>
            <a:endParaRPr lang="en-US" sz="20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000" dirty="0">
                <a:gradFill>
                  <a:gsLst>
                    <a:gs pos="2917">
                      <a:schemeClr val="tx1"/>
                    </a:gs>
                    <a:gs pos="30000">
                      <a:schemeClr val="tx1"/>
                    </a:gs>
                  </a:gsLst>
                  <a:lin ang="5400000" scaled="0"/>
                </a:gradFill>
              </a:rPr>
              <a:t>Ex. SUMX</a:t>
            </a:r>
          </a:p>
        </p:txBody>
      </p:sp>
    </p:spTree>
    <p:extLst>
      <p:ext uri="{BB962C8B-B14F-4D97-AF65-F5344CB8AC3E}">
        <p14:creationId xmlns:p14="http://schemas.microsoft.com/office/powerpoint/2010/main" val="1173566254"/>
      </p:ext>
    </p:extLst>
  </p:cSld>
  <p:clrMapOvr>
    <a:masterClrMapping/>
  </p:clrMapOvr>
  <p:transition>
    <p:fade/>
  </p:transition>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gradFill>
                  <a:gsLst>
                    <a:gs pos="1250">
                      <a:srgbClr val="505050"/>
                    </a:gs>
                    <a:gs pos="100000">
                      <a:srgbClr val="505050"/>
                    </a:gs>
                  </a:gsLst>
                  <a:lin ang="5400000" scaled="0"/>
                </a:gradFill>
                <a:latin typeface="Segoe UI"/>
              </a:rPr>
              <a:t>Table Functions Application </a:t>
            </a:r>
            <a:r>
              <a:rPr lang="en-US" sz="2800" b="1" dirty="0">
                <a:latin typeface="+mn-lt"/>
              </a:rPr>
              <a:t>– Iterators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Rectangle 2"/>
          <p:cNvSpPr/>
          <p:nvPr/>
        </p:nvSpPr>
        <p:spPr>
          <a:xfrm>
            <a:off x="355042" y="1940653"/>
            <a:ext cx="10631406" cy="369332"/>
          </a:xfrm>
          <a:prstGeom prst="rect">
            <a:avLst/>
          </a:prstGeom>
        </p:spPr>
        <p:txBody>
          <a:bodyPr wrap="square">
            <a:spAutoFit/>
          </a:bodyPr>
          <a:lstStyle/>
          <a:p>
            <a:r>
              <a:rPr lang="en-US" b="1" dirty="0">
                <a:solidFill>
                  <a:srgbClr val="00B0F0"/>
                </a:solidFill>
              </a:rPr>
              <a:t>[COGS] = SUMX(Sales, Sales[Units] * RELATED(ProductDim[Unit Cost]))</a:t>
            </a:r>
          </a:p>
        </p:txBody>
      </p:sp>
      <p:grpSp>
        <p:nvGrpSpPr>
          <p:cNvPr id="10" name="Group 9">
            <a:extLst>
              <a:ext uri="{FF2B5EF4-FFF2-40B4-BE49-F238E27FC236}">
                <a16:creationId xmlns:a16="http://schemas.microsoft.com/office/drawing/2014/main" id="{9630E9FF-8A6C-4331-9529-3DF91E033076}"/>
              </a:ext>
            </a:extLst>
          </p:cNvPr>
          <p:cNvGrpSpPr/>
          <p:nvPr/>
        </p:nvGrpSpPr>
        <p:grpSpPr>
          <a:xfrm>
            <a:off x="2963537" y="2309985"/>
            <a:ext cx="5057341" cy="742059"/>
            <a:chOff x="2963537" y="2309985"/>
            <a:chExt cx="5057341" cy="742059"/>
          </a:xfrm>
        </p:grpSpPr>
        <p:sp>
          <p:nvSpPr>
            <p:cNvPr id="13" name="Right Brace 12"/>
            <p:cNvSpPr/>
            <p:nvPr/>
          </p:nvSpPr>
          <p:spPr>
            <a:xfrm rot="5400000">
              <a:off x="5358223" y="-84701"/>
              <a:ext cx="267970" cy="5057341"/>
            </a:xfrm>
            <a:prstGeom prst="righ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4" name="TextBox 13"/>
            <p:cNvSpPr txBox="1"/>
            <p:nvPr/>
          </p:nvSpPr>
          <p:spPr>
            <a:xfrm>
              <a:off x="4128740" y="2507279"/>
              <a:ext cx="2726933" cy="544765"/>
            </a:xfrm>
            <a:prstGeom prst="rect">
              <a:avLst/>
            </a:prstGeom>
            <a:noFill/>
          </p:spPr>
          <p:txBody>
            <a:bodyPr wrap="square" lIns="182880" tIns="146304" rIns="182880" bIns="146304" rtlCol="0">
              <a:spAutoFit/>
            </a:bodyPr>
            <a:lstStyle/>
            <a:p>
              <a:pPr algn="ctr">
                <a:lnSpc>
                  <a:spcPct val="90000"/>
                </a:lnSpc>
                <a:spcAft>
                  <a:spcPts val="600"/>
                </a:spcAft>
              </a:pPr>
              <a:r>
                <a:rPr lang="en-US" b="1" dirty="0">
                  <a:solidFill>
                    <a:srgbClr val="FF0000"/>
                  </a:solidFill>
                </a:rPr>
                <a:t>Argument 2</a:t>
              </a:r>
            </a:p>
          </p:txBody>
        </p:sp>
      </p:grpSp>
      <p:grpSp>
        <p:nvGrpSpPr>
          <p:cNvPr id="9" name="Group 8">
            <a:extLst>
              <a:ext uri="{FF2B5EF4-FFF2-40B4-BE49-F238E27FC236}">
                <a16:creationId xmlns:a16="http://schemas.microsoft.com/office/drawing/2014/main" id="{98ECF449-556B-4369-A2F6-F997574E77EE}"/>
              </a:ext>
            </a:extLst>
          </p:cNvPr>
          <p:cNvGrpSpPr/>
          <p:nvPr/>
        </p:nvGrpSpPr>
        <p:grpSpPr>
          <a:xfrm>
            <a:off x="1184520" y="2309984"/>
            <a:ext cx="2726933" cy="722684"/>
            <a:chOff x="1184520" y="2309984"/>
            <a:chExt cx="2726933" cy="722684"/>
          </a:xfrm>
        </p:grpSpPr>
        <p:sp>
          <p:nvSpPr>
            <p:cNvPr id="15" name="Right Brace 14">
              <a:extLst>
                <a:ext uri="{FF2B5EF4-FFF2-40B4-BE49-F238E27FC236}">
                  <a16:creationId xmlns:a16="http://schemas.microsoft.com/office/drawing/2014/main" id="{F99EB9D6-E2C9-422C-B2A5-43D5504968EF}"/>
                </a:ext>
              </a:extLst>
            </p:cNvPr>
            <p:cNvSpPr/>
            <p:nvPr/>
          </p:nvSpPr>
          <p:spPr>
            <a:xfrm rot="5400000">
              <a:off x="2414002" y="2132405"/>
              <a:ext cx="267970" cy="623127"/>
            </a:xfrm>
            <a:prstGeom prst="righ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6" name="TextBox 15">
              <a:extLst>
                <a:ext uri="{FF2B5EF4-FFF2-40B4-BE49-F238E27FC236}">
                  <a16:creationId xmlns:a16="http://schemas.microsoft.com/office/drawing/2014/main" id="{E86F49E1-A863-4E6E-BACA-0D4526E1B103}"/>
                </a:ext>
              </a:extLst>
            </p:cNvPr>
            <p:cNvSpPr txBox="1"/>
            <p:nvPr/>
          </p:nvSpPr>
          <p:spPr>
            <a:xfrm>
              <a:off x="1184520" y="2487903"/>
              <a:ext cx="2726933" cy="544765"/>
            </a:xfrm>
            <a:prstGeom prst="rect">
              <a:avLst/>
            </a:prstGeom>
            <a:noFill/>
          </p:spPr>
          <p:txBody>
            <a:bodyPr wrap="square" lIns="182880" tIns="146304" rIns="182880" bIns="146304" rtlCol="0">
              <a:spAutoFit/>
            </a:bodyPr>
            <a:lstStyle/>
            <a:p>
              <a:pPr algn="ctr">
                <a:lnSpc>
                  <a:spcPct val="90000"/>
                </a:lnSpc>
                <a:spcAft>
                  <a:spcPts val="600"/>
                </a:spcAft>
              </a:pPr>
              <a:r>
                <a:rPr lang="en-US" b="1" dirty="0">
                  <a:solidFill>
                    <a:srgbClr val="FF0000"/>
                  </a:solidFill>
                </a:rPr>
                <a:t>Argument 1</a:t>
              </a:r>
            </a:p>
          </p:txBody>
        </p:sp>
      </p:grpSp>
    </p:spTree>
    <p:extLst>
      <p:ext uri="{BB962C8B-B14F-4D97-AF65-F5344CB8AC3E}">
        <p14:creationId xmlns:p14="http://schemas.microsoft.com/office/powerpoint/2010/main" val="3739345745"/>
      </p:ext>
    </p:extLst>
  </p:cSld>
  <p:clrMapOvr>
    <a:masterClrMapping/>
  </p:clrMapOvr>
  <p:transition>
    <p:fade/>
  </p:transition>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gradFill>
                  <a:gsLst>
                    <a:gs pos="1250">
                      <a:srgbClr val="505050"/>
                    </a:gs>
                    <a:gs pos="100000">
                      <a:srgbClr val="505050"/>
                    </a:gs>
                  </a:gsLst>
                  <a:lin ang="5400000" scaled="0"/>
                </a:gradFill>
                <a:latin typeface="Segoe UI"/>
              </a:rPr>
              <a:t>Table Functions Application – Iterators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8" name="Rectangle 17"/>
          <p:cNvSpPr/>
          <p:nvPr/>
        </p:nvSpPr>
        <p:spPr>
          <a:xfrm>
            <a:off x="355042" y="1940653"/>
            <a:ext cx="10972600" cy="369332"/>
          </a:xfrm>
          <a:prstGeom prst="rect">
            <a:avLst/>
          </a:prstGeom>
        </p:spPr>
        <p:txBody>
          <a:bodyPr wrap="square">
            <a:spAutoFit/>
          </a:bodyPr>
          <a:lstStyle/>
          <a:p>
            <a:r>
              <a:rPr lang="en-US" b="1" dirty="0">
                <a:solidFill>
                  <a:srgbClr val="00B0F0"/>
                </a:solidFill>
              </a:rPr>
              <a:t>[COGS] = SUMX(Sales, Sales[Units] * RELATED(ProductDim[Unit Cost]))</a:t>
            </a:r>
          </a:p>
        </p:txBody>
      </p:sp>
      <p:grpSp>
        <p:nvGrpSpPr>
          <p:cNvPr id="4" name="Group 3"/>
          <p:cNvGrpSpPr/>
          <p:nvPr/>
        </p:nvGrpSpPr>
        <p:grpSpPr>
          <a:xfrm>
            <a:off x="6439381" y="3227088"/>
            <a:ext cx="4888261" cy="544765"/>
            <a:chOff x="6439381" y="3425870"/>
            <a:chExt cx="4888261" cy="544765"/>
          </a:xfrm>
        </p:grpSpPr>
        <p:sp>
          <p:nvSpPr>
            <p:cNvPr id="21" name="Curved Left Arrow 20"/>
            <p:cNvSpPr/>
            <p:nvPr/>
          </p:nvSpPr>
          <p:spPr bwMode="auto">
            <a:xfrm>
              <a:off x="6439381" y="3567184"/>
              <a:ext cx="283794" cy="262138"/>
            </a:xfrm>
            <a:prstGeom prst="curvedLeftArrow">
              <a:avLst/>
            </a:prstGeom>
            <a:solidFill>
              <a:srgbClr val="F2C812"/>
            </a:solidFill>
            <a:ln>
              <a:solidFill>
                <a:srgbClr val="F2C81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2" name="TextBox 21"/>
            <p:cNvSpPr txBox="1"/>
            <p:nvPr/>
          </p:nvSpPr>
          <p:spPr>
            <a:xfrm>
              <a:off x="6581278" y="3425870"/>
              <a:ext cx="4746364" cy="544765"/>
            </a:xfrm>
            <a:prstGeom prst="rect">
              <a:avLst/>
            </a:prstGeom>
            <a:noFill/>
          </p:spPr>
          <p:txBody>
            <a:bodyPr wrap="square" lIns="182880" tIns="146304" rIns="182880" bIns="146304" rtlCol="0">
              <a:spAutoFit/>
            </a:bodyPr>
            <a:lstStyle/>
            <a:p>
              <a:pPr algn="ctr">
                <a:lnSpc>
                  <a:spcPct val="90000"/>
                </a:lnSpc>
                <a:spcAft>
                  <a:spcPts val="600"/>
                </a:spcAft>
              </a:pPr>
              <a:r>
                <a:rPr lang="en-US" b="1" dirty="0">
                  <a:solidFill>
                    <a:srgbClr val="FF0000"/>
                  </a:solidFill>
                </a:rPr>
                <a:t>Iterate through each row in Argument 1</a:t>
              </a:r>
            </a:p>
          </p:txBody>
        </p:sp>
      </p:grpSp>
      <p:sp>
        <p:nvSpPr>
          <p:cNvPr id="24" name="Rectangle 23"/>
          <p:cNvSpPr/>
          <p:nvPr/>
        </p:nvSpPr>
        <p:spPr>
          <a:xfrm>
            <a:off x="4884414" y="5742672"/>
            <a:ext cx="729687" cy="369332"/>
          </a:xfrm>
          <a:prstGeom prst="rect">
            <a:avLst/>
          </a:prstGeom>
        </p:spPr>
        <p:txBody>
          <a:bodyPr wrap="none">
            <a:spAutoFit/>
          </a:bodyPr>
          <a:lstStyle/>
          <a:p>
            <a:r>
              <a:rPr lang="en-US" b="1" dirty="0">
                <a:solidFill>
                  <a:srgbClr val="00B0F0"/>
                </a:solidFill>
              </a:rPr>
              <a:t>Sales</a:t>
            </a:r>
            <a:endParaRPr lang="en-US" dirty="0"/>
          </a:p>
        </p:txBody>
      </p:sp>
      <p:pic>
        <p:nvPicPr>
          <p:cNvPr id="3" name="Picture 2"/>
          <p:cNvPicPr>
            <a:picLocks noChangeAspect="1"/>
          </p:cNvPicPr>
          <p:nvPr/>
        </p:nvPicPr>
        <p:blipFill>
          <a:blip r:embed="rId4"/>
          <a:stretch>
            <a:fillRect/>
          </a:stretch>
        </p:blipFill>
        <p:spPr>
          <a:xfrm>
            <a:off x="4132847" y="3164619"/>
            <a:ext cx="2235585" cy="2437799"/>
          </a:xfrm>
          <a:prstGeom prst="rect">
            <a:avLst/>
          </a:prstGeom>
        </p:spPr>
      </p:pic>
      <p:grpSp>
        <p:nvGrpSpPr>
          <p:cNvPr id="15" name="Group 14">
            <a:extLst>
              <a:ext uri="{FF2B5EF4-FFF2-40B4-BE49-F238E27FC236}">
                <a16:creationId xmlns:a16="http://schemas.microsoft.com/office/drawing/2014/main" id="{EDF8D7C7-BB51-4927-A85E-F5F3EA4B809D}"/>
              </a:ext>
            </a:extLst>
          </p:cNvPr>
          <p:cNvGrpSpPr/>
          <p:nvPr/>
        </p:nvGrpSpPr>
        <p:grpSpPr>
          <a:xfrm>
            <a:off x="1184520" y="2309984"/>
            <a:ext cx="2726933" cy="722684"/>
            <a:chOff x="1184520" y="2309984"/>
            <a:chExt cx="2726933" cy="722684"/>
          </a:xfrm>
        </p:grpSpPr>
        <p:sp>
          <p:nvSpPr>
            <p:cNvPr id="16" name="Right Brace 15">
              <a:extLst>
                <a:ext uri="{FF2B5EF4-FFF2-40B4-BE49-F238E27FC236}">
                  <a16:creationId xmlns:a16="http://schemas.microsoft.com/office/drawing/2014/main" id="{C0C33BA0-2C7B-4114-BF47-D18D6058B751}"/>
                </a:ext>
              </a:extLst>
            </p:cNvPr>
            <p:cNvSpPr/>
            <p:nvPr/>
          </p:nvSpPr>
          <p:spPr>
            <a:xfrm rot="5400000">
              <a:off x="2414002" y="2132405"/>
              <a:ext cx="267970" cy="623127"/>
            </a:xfrm>
            <a:prstGeom prst="righ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7" name="TextBox 16">
              <a:extLst>
                <a:ext uri="{FF2B5EF4-FFF2-40B4-BE49-F238E27FC236}">
                  <a16:creationId xmlns:a16="http://schemas.microsoft.com/office/drawing/2014/main" id="{664B30A1-AEB6-4CB3-B316-4C690D5A6B2C}"/>
                </a:ext>
              </a:extLst>
            </p:cNvPr>
            <p:cNvSpPr txBox="1"/>
            <p:nvPr/>
          </p:nvSpPr>
          <p:spPr>
            <a:xfrm>
              <a:off x="1184520" y="2487903"/>
              <a:ext cx="2726933" cy="544765"/>
            </a:xfrm>
            <a:prstGeom prst="rect">
              <a:avLst/>
            </a:prstGeom>
            <a:noFill/>
          </p:spPr>
          <p:txBody>
            <a:bodyPr wrap="square" lIns="182880" tIns="146304" rIns="182880" bIns="146304" rtlCol="0">
              <a:spAutoFit/>
            </a:bodyPr>
            <a:lstStyle/>
            <a:p>
              <a:pPr algn="ctr">
                <a:lnSpc>
                  <a:spcPct val="90000"/>
                </a:lnSpc>
                <a:spcAft>
                  <a:spcPts val="600"/>
                </a:spcAft>
              </a:pPr>
              <a:r>
                <a:rPr lang="en-US" b="1" dirty="0">
                  <a:solidFill>
                    <a:srgbClr val="FF0000"/>
                  </a:solidFill>
                </a:rPr>
                <a:t>Argument 1</a:t>
              </a:r>
            </a:p>
          </p:txBody>
        </p:sp>
      </p:grpSp>
    </p:spTree>
    <p:extLst>
      <p:ext uri="{BB962C8B-B14F-4D97-AF65-F5344CB8AC3E}">
        <p14:creationId xmlns:p14="http://schemas.microsoft.com/office/powerpoint/2010/main" val="967788139"/>
      </p:ext>
    </p:extLst>
  </p:cSld>
  <p:clrMapOvr>
    <a:masterClrMapping/>
  </p:clrMapOvr>
  <p:transition>
    <p:fade/>
  </p:transition>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852530" y="4670798"/>
            <a:ext cx="4379675" cy="1196714"/>
          </a:xfrm>
          <a:prstGeom prst="rect">
            <a:avLst/>
          </a:prstGeom>
        </p:spPr>
      </p:pic>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gradFill>
                  <a:gsLst>
                    <a:gs pos="1250">
                      <a:srgbClr val="505050"/>
                    </a:gs>
                    <a:gs pos="100000">
                      <a:srgbClr val="505050"/>
                    </a:gs>
                  </a:gsLst>
                  <a:lin ang="5400000" scaled="0"/>
                </a:gradFill>
                <a:latin typeface="Segoe UI"/>
              </a:rPr>
              <a:t>Table Functions Application – Iterators</a:t>
            </a:r>
            <a:endParaRPr lang="en-US" sz="2800" b="1" dirty="0">
              <a:latin typeface="+mn-lt"/>
            </a:endParaRP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4"/>
          <a:stretch>
            <a:fillRect/>
          </a:stretch>
        </p:blipFill>
        <p:spPr>
          <a:xfrm>
            <a:off x="10785404" y="144034"/>
            <a:ext cx="1310624" cy="406167"/>
          </a:xfrm>
          <a:prstGeom prst="rect">
            <a:avLst/>
          </a:prstGeom>
        </p:spPr>
      </p:pic>
      <p:sp>
        <p:nvSpPr>
          <p:cNvPr id="23" name="Rectangle 22"/>
          <p:cNvSpPr/>
          <p:nvPr/>
        </p:nvSpPr>
        <p:spPr>
          <a:xfrm>
            <a:off x="355042" y="1940653"/>
            <a:ext cx="9459518" cy="369332"/>
          </a:xfrm>
          <a:prstGeom prst="rect">
            <a:avLst/>
          </a:prstGeom>
        </p:spPr>
        <p:txBody>
          <a:bodyPr wrap="square">
            <a:spAutoFit/>
          </a:bodyPr>
          <a:lstStyle/>
          <a:p>
            <a:r>
              <a:rPr lang="en-US" b="1" dirty="0">
                <a:solidFill>
                  <a:srgbClr val="00B0F0"/>
                </a:solidFill>
              </a:rPr>
              <a:t>[COGS] = SUMX(Sales, Sales[Units] * RELATED(ProductDim[Unit Cost]))</a:t>
            </a:r>
          </a:p>
        </p:txBody>
      </p:sp>
      <p:sp>
        <p:nvSpPr>
          <p:cNvPr id="13" name="Rectangle 12"/>
          <p:cNvSpPr/>
          <p:nvPr/>
        </p:nvSpPr>
        <p:spPr>
          <a:xfrm>
            <a:off x="6664263" y="4077647"/>
            <a:ext cx="729687" cy="369332"/>
          </a:xfrm>
          <a:prstGeom prst="rect">
            <a:avLst/>
          </a:prstGeom>
        </p:spPr>
        <p:txBody>
          <a:bodyPr wrap="none">
            <a:spAutoFit/>
          </a:bodyPr>
          <a:lstStyle/>
          <a:p>
            <a:r>
              <a:rPr lang="en-US" b="1" dirty="0">
                <a:solidFill>
                  <a:srgbClr val="00B0F0"/>
                </a:solidFill>
              </a:rPr>
              <a:t>Sales</a:t>
            </a:r>
            <a:endParaRPr lang="en-US" dirty="0"/>
          </a:p>
        </p:txBody>
      </p:sp>
      <p:sp>
        <p:nvSpPr>
          <p:cNvPr id="20" name="Rectangle 19"/>
          <p:cNvSpPr/>
          <p:nvPr/>
        </p:nvSpPr>
        <p:spPr bwMode="auto">
          <a:xfrm>
            <a:off x="2857071" y="5069630"/>
            <a:ext cx="4375134" cy="178158"/>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p:cNvSpPr/>
          <p:nvPr/>
        </p:nvSpPr>
        <p:spPr>
          <a:xfrm>
            <a:off x="4900565" y="6180868"/>
            <a:ext cx="1487010" cy="369332"/>
          </a:xfrm>
          <a:prstGeom prst="rect">
            <a:avLst/>
          </a:prstGeom>
        </p:spPr>
        <p:txBody>
          <a:bodyPr wrap="none">
            <a:spAutoFit/>
          </a:bodyPr>
          <a:lstStyle/>
          <a:p>
            <a:r>
              <a:rPr lang="en-US" b="1" dirty="0">
                <a:solidFill>
                  <a:srgbClr val="00B0F0"/>
                </a:solidFill>
              </a:rPr>
              <a:t>ProductDim</a:t>
            </a:r>
            <a:endParaRPr lang="en-US" dirty="0"/>
          </a:p>
        </p:txBody>
      </p:sp>
      <p:grpSp>
        <p:nvGrpSpPr>
          <p:cNvPr id="9" name="Group 8"/>
          <p:cNvGrpSpPr/>
          <p:nvPr/>
        </p:nvGrpSpPr>
        <p:grpSpPr>
          <a:xfrm>
            <a:off x="2795638" y="3080132"/>
            <a:ext cx="3767165" cy="1366847"/>
            <a:chOff x="1594993" y="3080132"/>
            <a:chExt cx="3767165" cy="1366847"/>
          </a:xfrm>
        </p:grpSpPr>
        <p:pic>
          <p:nvPicPr>
            <p:cNvPr id="5" name="Picture 4"/>
            <p:cNvPicPr>
              <a:picLocks noChangeAspect="1"/>
            </p:cNvPicPr>
            <p:nvPr/>
          </p:nvPicPr>
          <p:blipFill>
            <a:blip r:embed="rId5"/>
            <a:stretch>
              <a:fillRect/>
            </a:stretch>
          </p:blipFill>
          <p:spPr>
            <a:xfrm>
              <a:off x="1594993" y="3080132"/>
              <a:ext cx="3767165" cy="1366847"/>
            </a:xfrm>
            <a:prstGeom prst="rect">
              <a:avLst/>
            </a:prstGeom>
          </p:spPr>
        </p:pic>
        <p:sp>
          <p:nvSpPr>
            <p:cNvPr id="15" name="Rectangle 14"/>
            <p:cNvSpPr/>
            <p:nvPr/>
          </p:nvSpPr>
          <p:spPr bwMode="auto">
            <a:xfrm>
              <a:off x="1594993" y="3262986"/>
              <a:ext cx="3767165" cy="195834"/>
            </a:xfrm>
            <a:prstGeom prst="rect">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8" name="Curved Left Arrow 17"/>
          <p:cNvSpPr/>
          <p:nvPr/>
        </p:nvSpPr>
        <p:spPr bwMode="auto">
          <a:xfrm flipH="1">
            <a:off x="2050955" y="3262986"/>
            <a:ext cx="744683" cy="2089732"/>
          </a:xfrm>
          <a:prstGeom prst="curvedLeftArrow">
            <a:avLst/>
          </a:prstGeom>
          <a:noFill/>
          <a:ln w="57150">
            <a:solidFill>
              <a:srgbClr val="FFC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19" name="Group 18">
            <a:extLst>
              <a:ext uri="{FF2B5EF4-FFF2-40B4-BE49-F238E27FC236}">
                <a16:creationId xmlns:a16="http://schemas.microsoft.com/office/drawing/2014/main" id="{39A5EF47-B45D-47F7-B7EA-CAD938B2D9AF}"/>
              </a:ext>
            </a:extLst>
          </p:cNvPr>
          <p:cNvGrpSpPr/>
          <p:nvPr/>
        </p:nvGrpSpPr>
        <p:grpSpPr>
          <a:xfrm>
            <a:off x="2963537" y="2309985"/>
            <a:ext cx="5057341" cy="742059"/>
            <a:chOff x="2963537" y="2309985"/>
            <a:chExt cx="5057341" cy="742059"/>
          </a:xfrm>
        </p:grpSpPr>
        <p:sp>
          <p:nvSpPr>
            <p:cNvPr id="26" name="Right Brace 25">
              <a:extLst>
                <a:ext uri="{FF2B5EF4-FFF2-40B4-BE49-F238E27FC236}">
                  <a16:creationId xmlns:a16="http://schemas.microsoft.com/office/drawing/2014/main" id="{8217614A-89DA-4799-8356-8EF654BEB909}"/>
                </a:ext>
              </a:extLst>
            </p:cNvPr>
            <p:cNvSpPr/>
            <p:nvPr/>
          </p:nvSpPr>
          <p:spPr>
            <a:xfrm rot="5400000">
              <a:off x="5358223" y="-84701"/>
              <a:ext cx="267970" cy="5057341"/>
            </a:xfrm>
            <a:prstGeom prst="righ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7" name="TextBox 26">
              <a:extLst>
                <a:ext uri="{FF2B5EF4-FFF2-40B4-BE49-F238E27FC236}">
                  <a16:creationId xmlns:a16="http://schemas.microsoft.com/office/drawing/2014/main" id="{C95E5A5B-3B82-4754-8A82-0F36DEDD0D29}"/>
                </a:ext>
              </a:extLst>
            </p:cNvPr>
            <p:cNvSpPr txBox="1"/>
            <p:nvPr/>
          </p:nvSpPr>
          <p:spPr>
            <a:xfrm>
              <a:off x="4128740" y="2507279"/>
              <a:ext cx="2726933" cy="544765"/>
            </a:xfrm>
            <a:prstGeom prst="rect">
              <a:avLst/>
            </a:prstGeom>
            <a:noFill/>
          </p:spPr>
          <p:txBody>
            <a:bodyPr wrap="square" lIns="182880" tIns="146304" rIns="182880" bIns="146304" rtlCol="0">
              <a:spAutoFit/>
            </a:bodyPr>
            <a:lstStyle/>
            <a:p>
              <a:pPr algn="ctr">
                <a:lnSpc>
                  <a:spcPct val="90000"/>
                </a:lnSpc>
                <a:spcAft>
                  <a:spcPts val="600"/>
                </a:spcAft>
              </a:pPr>
              <a:r>
                <a:rPr lang="en-US" b="1" dirty="0">
                  <a:solidFill>
                    <a:srgbClr val="FF0000"/>
                  </a:solidFill>
                </a:rPr>
                <a:t>Argument 2</a:t>
              </a:r>
            </a:p>
          </p:txBody>
        </p:sp>
      </p:grpSp>
    </p:spTree>
    <p:extLst>
      <p:ext uri="{BB962C8B-B14F-4D97-AF65-F5344CB8AC3E}">
        <p14:creationId xmlns:p14="http://schemas.microsoft.com/office/powerpoint/2010/main" val="4192166990"/>
      </p:ext>
    </p:extLst>
  </p:cSld>
  <p:clrMapOvr>
    <a:masterClrMapping/>
  </p:clrMapOvr>
  <p:transition>
    <p:fade/>
  </p:transition>
</p:sld>
</file>

<file path=ppt/slides/slide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Row Context in a Measure – Iterator Functions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3" name="Rectangle 2"/>
          <p:cNvSpPr/>
          <p:nvPr/>
        </p:nvSpPr>
        <p:spPr>
          <a:xfrm>
            <a:off x="355041" y="1940653"/>
            <a:ext cx="10563167" cy="369332"/>
          </a:xfrm>
          <a:prstGeom prst="rect">
            <a:avLst/>
          </a:prstGeom>
        </p:spPr>
        <p:txBody>
          <a:bodyPr wrap="square">
            <a:spAutoFit/>
          </a:bodyPr>
          <a:lstStyle/>
          <a:p>
            <a:r>
              <a:rPr lang="en-US" b="1" dirty="0">
                <a:solidFill>
                  <a:srgbClr val="00B0F0"/>
                </a:solidFill>
              </a:rPr>
              <a:t>[COGS] = SUMX(Sales, Sales[Units] * RELATED(ProductDim[Unit Cost]))</a:t>
            </a:r>
          </a:p>
        </p:txBody>
      </p:sp>
      <p:grpSp>
        <p:nvGrpSpPr>
          <p:cNvPr id="4" name="Group 3"/>
          <p:cNvGrpSpPr/>
          <p:nvPr/>
        </p:nvGrpSpPr>
        <p:grpSpPr>
          <a:xfrm>
            <a:off x="619573" y="2309985"/>
            <a:ext cx="2373013" cy="783968"/>
            <a:chOff x="974506" y="2325754"/>
            <a:chExt cx="2373013" cy="783968"/>
          </a:xfrm>
        </p:grpSpPr>
        <p:sp>
          <p:nvSpPr>
            <p:cNvPr id="11" name="Right Brace 10"/>
            <p:cNvSpPr/>
            <p:nvPr/>
          </p:nvSpPr>
          <p:spPr>
            <a:xfrm rot="5400000">
              <a:off x="2034913" y="2108325"/>
              <a:ext cx="252201" cy="687059"/>
            </a:xfrm>
            <a:prstGeom prst="righ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TextBox 11"/>
            <p:cNvSpPr txBox="1"/>
            <p:nvPr/>
          </p:nvSpPr>
          <p:spPr>
            <a:xfrm>
              <a:off x="974506" y="2564957"/>
              <a:ext cx="2373013" cy="544765"/>
            </a:xfrm>
            <a:prstGeom prst="rect">
              <a:avLst/>
            </a:prstGeom>
            <a:noFill/>
          </p:spPr>
          <p:txBody>
            <a:bodyPr wrap="square" lIns="182880" tIns="146304" rIns="182880" bIns="146304" rtlCol="0">
              <a:spAutoFit/>
            </a:bodyPr>
            <a:lstStyle/>
            <a:p>
              <a:pPr algn="ctr">
                <a:lnSpc>
                  <a:spcPct val="90000"/>
                </a:lnSpc>
                <a:spcAft>
                  <a:spcPts val="600"/>
                </a:spcAft>
              </a:pPr>
              <a:r>
                <a:rPr lang="en-US" b="1" dirty="0">
                  <a:solidFill>
                    <a:srgbClr val="FF0000"/>
                  </a:solidFill>
                </a:rPr>
                <a:t>SUM it up</a:t>
              </a:r>
            </a:p>
          </p:txBody>
        </p:sp>
      </p:grpSp>
      <p:sp>
        <p:nvSpPr>
          <p:cNvPr id="16" name="TextBox 15"/>
          <p:cNvSpPr txBox="1"/>
          <p:nvPr/>
        </p:nvSpPr>
        <p:spPr>
          <a:xfrm>
            <a:off x="3310524" y="5228229"/>
            <a:ext cx="5180661" cy="544765"/>
          </a:xfrm>
          <a:prstGeom prst="rect">
            <a:avLst/>
          </a:prstGeom>
          <a:noFill/>
        </p:spPr>
        <p:txBody>
          <a:bodyPr wrap="square" lIns="182880" tIns="146304" rIns="182880" bIns="146304" rtlCol="0">
            <a:spAutoFit/>
          </a:bodyPr>
          <a:lstStyle/>
          <a:p>
            <a:pPr algn="ctr">
              <a:lnSpc>
                <a:spcPct val="90000"/>
              </a:lnSpc>
              <a:spcAft>
                <a:spcPts val="600"/>
              </a:spcAft>
            </a:pPr>
            <a:r>
              <a:rPr lang="en-US" b="1" dirty="0">
                <a:solidFill>
                  <a:srgbClr val="FF0000"/>
                </a:solidFill>
              </a:rPr>
              <a:t>SUM up list obtained</a:t>
            </a:r>
          </a:p>
        </p:txBody>
      </p:sp>
      <p:pic>
        <p:nvPicPr>
          <p:cNvPr id="5" name="Picture 4"/>
          <p:cNvPicPr>
            <a:picLocks noChangeAspect="1"/>
          </p:cNvPicPr>
          <p:nvPr/>
        </p:nvPicPr>
        <p:blipFill>
          <a:blip r:embed="rId4"/>
          <a:stretch>
            <a:fillRect/>
          </a:stretch>
        </p:blipFill>
        <p:spPr>
          <a:xfrm>
            <a:off x="5112077" y="3921334"/>
            <a:ext cx="1577554" cy="1306895"/>
          </a:xfrm>
          <a:prstGeom prst="rect">
            <a:avLst/>
          </a:prstGeom>
        </p:spPr>
      </p:pic>
    </p:spTree>
    <p:extLst>
      <p:ext uri="{BB962C8B-B14F-4D97-AF65-F5344CB8AC3E}">
        <p14:creationId xmlns:p14="http://schemas.microsoft.com/office/powerpoint/2010/main" val="4156103434"/>
      </p:ext>
    </p:extLst>
  </p:cSld>
  <p:clrMapOvr>
    <a:masterClrMapping/>
  </p:clrMapOvr>
  <p:transition>
    <p:fade/>
  </p:transition>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Why Can an Iterator be a Better Approach then a Calculated Column?</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solidFill>
                  <a:prstClr val="black"/>
                </a:solidFill>
                <a:latin typeface="Segoe UI" panose="020B0502040204020203" pitchFamily="34" charset="0"/>
                <a:cs typeface="Segoe UI" panose="020B0502040204020203" pitchFamily="34" charset="0"/>
              </a:rPr>
              <a:t>DAX Foundations</a:t>
            </a: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4"/>
          <p:cNvSpPr/>
          <p:nvPr/>
        </p:nvSpPr>
        <p:spPr>
          <a:xfrm>
            <a:off x="355042" y="2125319"/>
            <a:ext cx="11494451" cy="3622530"/>
          </a:xfrm>
          <a:prstGeom prst="rect">
            <a:avLst/>
          </a:prstGeom>
        </p:spPr>
        <p:txBody>
          <a:bodyPr wrap="square">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You avoid creating a Calculated Column</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Let us see the impact of a Calculated Column Called COGS on Data model with 100K rows - What if we have 10 M rows?</a:t>
            </a:r>
          </a:p>
          <a:p>
            <a:pPr>
              <a:lnSpc>
                <a:spcPct val="90000"/>
              </a:lnSpc>
              <a:spcAft>
                <a:spcPts val="600"/>
              </a:spcAft>
            </a:pPr>
            <a:endParaRPr lang="en-US" sz="2400"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Iterators help you avoid several “Intermediate Calculated Columns”</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963474113"/>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STB Conversations 2013">
  <a:themeElements>
    <a:clrScheme name="STB 2013 colors">
      <a:dk1>
        <a:srgbClr val="000000"/>
      </a:dk1>
      <a:lt1>
        <a:srgbClr val="FFFFFF"/>
      </a:lt1>
      <a:dk2>
        <a:srgbClr val="505050"/>
      </a:dk2>
      <a:lt2>
        <a:srgbClr val="D2D2D2"/>
      </a:lt2>
      <a:accent1>
        <a:srgbClr val="0072C6"/>
      </a:accent1>
      <a:accent2>
        <a:srgbClr val="008272"/>
      </a:accent2>
      <a:accent3>
        <a:srgbClr val="68217A"/>
      </a:accent3>
      <a:accent4>
        <a:srgbClr val="DC3C00"/>
      </a:accent4>
      <a:accent5>
        <a:srgbClr val="FF8C00"/>
      </a:accent5>
      <a:accent6>
        <a:srgbClr val="00BCF2"/>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4"/>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000" b="1" dirty="0" smtClean="0">
            <a:solidFill>
              <a:schemeClr val="bg1"/>
            </a:solidFill>
            <a:latin typeface="+mj-lt"/>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noAutofit/>
      </a:bodyPr>
      <a:lstStyle>
        <a:defPPr>
          <a:lnSpc>
            <a:spcPct val="90000"/>
          </a:lnSpc>
          <a:spcAft>
            <a:spcPts val="600"/>
          </a:spcAft>
          <a:defRPr sz="2400" smtClean="0">
            <a:gradFill>
              <a:gsLst>
                <a:gs pos="2917">
                  <a:schemeClr val="tx1"/>
                </a:gs>
                <a:gs pos="30000">
                  <a:schemeClr val="tx1"/>
                </a:gs>
              </a:gsLst>
              <a:lin ang="5400000" scaled="0"/>
            </a:gradFill>
          </a:defRPr>
        </a:defPPr>
      </a:lstStyle>
    </a:txDef>
  </a:objectDefaults>
  <a:extraClrSchemeLst/>
</a:theme>
</file>

<file path=ppt/theme/theme10.xml><?xml version="1.0" encoding="utf-8"?>
<a:theme xmlns:a="http://schemas.openxmlformats.org/drawingml/2006/main" name="PowerBI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ProLight">
      <a:majorFont>
        <a:latin typeface="Segoe Pro"/>
        <a:ea typeface=""/>
        <a:cs typeface=""/>
      </a:majorFont>
      <a:minorFont>
        <a:latin typeface="Segoe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2C812"/>
        </a:solidFill>
        <a:ln>
          <a:noFill/>
        </a:ln>
      </a:spPr>
      <a:bodyPr rtlCol="0" anchor="ctr"/>
      <a:lstStyle>
        <a:defPPr algn="ctr" defTabSz="914225">
          <a:defRPr>
            <a:solidFill>
              <a:prstClr val="white"/>
            </a:solidFill>
            <a:latin typeface="Segoe UI" panose="020B0502040204020203" pitchFamily="34" charset="0"/>
            <a:cs typeface="Segoe UI" panose="020B0502040204020203" pitchFamily="34"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owerBITheme" id="{B22A1A12-71E6-42E7-8800-80CC36ADC12D}" vid="{F72D77E5-0099-4B92-B93F-03D5FFC583F3}"/>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LIGHT COLOR TEMPLATE">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01585BF9-DAFB-4D05-AB61-D5E973BF12D0}" vid="{F7B22F6B-F826-443B-8C90-7F7D36D644D5}"/>
    </a:ext>
  </a:extLst>
</a:theme>
</file>

<file path=ppt/theme/theme3.xml><?xml version="1.0" encoding="utf-8"?>
<a:theme xmlns:a="http://schemas.openxmlformats.org/drawingml/2006/main" name="SSAS Tabular vs Multidimensional">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LIGHT COLOR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01585BF9-DAFB-4D05-AB61-D5E973BF12D0}" vid="{F7B22F6B-F826-443B-8C90-7F7D36D644D5}"/>
    </a:ext>
  </a:extLst>
</a:theme>
</file>

<file path=ppt/theme/theme5.xml><?xml version="1.0" encoding="utf-8"?>
<a:theme xmlns:a="http://schemas.openxmlformats.org/drawingml/2006/main" name="2_STB Conversations 2013">
  <a:themeElements>
    <a:clrScheme name="STB 2013 colors">
      <a:dk1>
        <a:srgbClr val="000000"/>
      </a:dk1>
      <a:lt1>
        <a:srgbClr val="FFFFFF"/>
      </a:lt1>
      <a:dk2>
        <a:srgbClr val="505050"/>
      </a:dk2>
      <a:lt2>
        <a:srgbClr val="D2D2D2"/>
      </a:lt2>
      <a:accent1>
        <a:srgbClr val="0072C6"/>
      </a:accent1>
      <a:accent2>
        <a:srgbClr val="008272"/>
      </a:accent2>
      <a:accent3>
        <a:srgbClr val="68217A"/>
      </a:accent3>
      <a:accent4>
        <a:srgbClr val="DC3C00"/>
      </a:accent4>
      <a:accent5>
        <a:srgbClr val="FF8C00"/>
      </a:accent5>
      <a:accent6>
        <a:srgbClr val="00BCF2"/>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4"/>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000" b="1" dirty="0" smtClean="0">
            <a:solidFill>
              <a:schemeClr val="bg1"/>
            </a:solidFill>
            <a:latin typeface="+mj-lt"/>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noAutofit/>
      </a:bodyPr>
      <a:lstStyle>
        <a:defPPr>
          <a:lnSpc>
            <a:spcPct val="90000"/>
          </a:lnSpc>
          <a:spcAft>
            <a:spcPts val="600"/>
          </a:spcAft>
          <a:defRPr sz="2400" smtClean="0">
            <a:gradFill>
              <a:gsLst>
                <a:gs pos="2917">
                  <a:schemeClr val="tx1"/>
                </a:gs>
                <a:gs pos="30000">
                  <a:schemeClr val="tx1"/>
                </a:gs>
              </a:gsLst>
              <a:lin ang="5400000" scaled="0"/>
            </a:gradFill>
          </a:defRPr>
        </a:defPPr>
      </a:lstStyle>
    </a:txDef>
  </a:objectDefaults>
  <a:extraClrSchemeLst/>
</a:theme>
</file>

<file path=ppt/theme/theme6.xml><?xml version="1.0" encoding="utf-8"?>
<a:theme xmlns:a="http://schemas.openxmlformats.org/drawingml/2006/main" name="3_LIGHT COLOR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01585BF9-DAFB-4D05-AB61-D5E973BF12D0}" vid="{F7B22F6B-F826-443B-8C90-7F7D36D644D5}"/>
    </a:ext>
  </a:extLst>
</a:theme>
</file>

<file path=ppt/theme/theme7.xml><?xml version="1.0" encoding="utf-8"?>
<a:theme xmlns:a="http://schemas.openxmlformats.org/drawingml/2006/main" name="PUGupdate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black"/>
        <a:ea typeface=""/>
        <a:cs typeface=""/>
      </a:majorFont>
      <a:minorFont>
        <a:latin typeface="segoe ui semi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Gupdatetheme" id="{3AEA4EF3-C79E-4C54-94E3-44E62C9240BA}" vid="{F13DE4B1-BBF2-4AAC-BEE6-1663E0B6BA97}"/>
    </a:ext>
  </a:extLst>
</a:theme>
</file>

<file path=ppt/theme/theme8.xml><?xml version="1.0" encoding="utf-8"?>
<a:theme xmlns:a="http://schemas.openxmlformats.org/drawingml/2006/main" name="1_PUG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Gtheme" id="{C0D6401A-E8A6-494B-B76E-2B62B19DF9D3}" vid="{95B143D6-4A66-4CE7-9C0D-265EC2643D57}"/>
    </a:ext>
  </a:extLst>
</a:theme>
</file>

<file path=ppt/theme/theme9.xml><?xml version="1.0" encoding="utf-8"?>
<a:theme xmlns:a="http://schemas.openxmlformats.org/drawingml/2006/main" name="PBI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ProLight">
      <a:majorFont>
        <a:latin typeface="Segoe Pro"/>
        <a:ea typeface=""/>
        <a:cs typeface=""/>
      </a:majorFont>
      <a:minorFont>
        <a:latin typeface="Segoe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2C812"/>
        </a:solidFill>
        <a:ln>
          <a:noFill/>
        </a:ln>
      </a:spPr>
      <a:bodyPr rtlCol="0" anchor="ctr"/>
      <a:lstStyle>
        <a:defPPr algn="ctr" defTabSz="914225">
          <a:defRPr>
            <a:solidFill>
              <a:prstClr val="white"/>
            </a:solidFill>
            <a:latin typeface="Segoe UI" panose="020B0502040204020203" pitchFamily="34" charset="0"/>
            <a:cs typeface="Segoe UI" panose="020B0502040204020203" pitchFamily="34"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BItheme" id="{C4034EC0-33EC-4C02-9DBB-2F91494C6224}" vid="{F344C90E-5D99-47CB-8BB3-D839E70086C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8459D5ECADC6544AFE0C0850375E9BA" ma:contentTypeVersion="0" ma:contentTypeDescription="Create a new document." ma:contentTypeScope="" ma:versionID="9792f667bec156f280b25fbe360c03a2">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CB9C277-C7D3-4B46-B5F5-1BC5F4C79224}">
  <ds:schemaRefs>
    <ds:schemaRef ds:uri="http://schemas.microsoft.com/sharepoint/v3/contenttype/forms"/>
  </ds:schemaRefs>
</ds:datastoreItem>
</file>

<file path=customXml/itemProps2.xml><?xml version="1.0" encoding="utf-8"?>
<ds:datastoreItem xmlns:ds="http://schemas.openxmlformats.org/officeDocument/2006/customXml" ds:itemID="{0F61CC38-E655-4868-BF02-35A2923274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143F0509-9197-4F66-BE77-8B1847B37DE2}">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Cloud BI Architectures</Template>
  <TotalTime>0</TotalTime>
  <Words>10123</Words>
  <Application>Microsoft Office PowerPoint</Application>
  <PresentationFormat>Widescreen</PresentationFormat>
  <Paragraphs>1739</Paragraphs>
  <Slides>140</Slides>
  <Notes>138</Notes>
  <HiddenSlides>84</HiddenSlides>
  <MMClips>0</MMClips>
  <ScaleCrop>false</ScaleCrop>
  <HeadingPairs>
    <vt:vector size="8" baseType="variant">
      <vt:variant>
        <vt:lpstr>Fonts Used</vt:lpstr>
      </vt:variant>
      <vt:variant>
        <vt:i4>18</vt:i4>
      </vt:variant>
      <vt:variant>
        <vt:lpstr>Theme</vt:lpstr>
      </vt:variant>
      <vt:variant>
        <vt:i4>10</vt:i4>
      </vt:variant>
      <vt:variant>
        <vt:lpstr>Embedded OLE Servers</vt:lpstr>
      </vt:variant>
      <vt:variant>
        <vt:i4>1</vt:i4>
      </vt:variant>
      <vt:variant>
        <vt:lpstr>Slide Titles</vt:lpstr>
      </vt:variant>
      <vt:variant>
        <vt:i4>140</vt:i4>
      </vt:variant>
    </vt:vector>
  </HeadingPairs>
  <TitlesOfParts>
    <vt:vector size="169" baseType="lpstr">
      <vt:lpstr>ＭＳ Ｐゴシック</vt:lpstr>
      <vt:lpstr>Arial</vt:lpstr>
      <vt:lpstr>Calibri</vt:lpstr>
      <vt:lpstr>Calibri Light</vt:lpstr>
      <vt:lpstr>Consolas</vt:lpstr>
      <vt:lpstr>Courier New</vt:lpstr>
      <vt:lpstr>Segoe Pro</vt:lpstr>
      <vt:lpstr>Segoe Pro Display</vt:lpstr>
      <vt:lpstr>Segoe Pro Display Light</vt:lpstr>
      <vt:lpstr>Segoe Pro Light</vt:lpstr>
      <vt:lpstr>Segoe Semibold</vt:lpstr>
      <vt:lpstr>Segoe UI</vt:lpstr>
      <vt:lpstr>segoe ui black</vt:lpstr>
      <vt:lpstr>Segoe UI Light</vt:lpstr>
      <vt:lpstr>segoe ui semibold</vt:lpstr>
      <vt:lpstr>segoe ui semibold</vt:lpstr>
      <vt:lpstr>Times New Roman</vt:lpstr>
      <vt:lpstr>Wingdings</vt:lpstr>
      <vt:lpstr>1_STB Conversations 2013</vt:lpstr>
      <vt:lpstr>1_LIGHT COLOR TEMPLATE</vt:lpstr>
      <vt:lpstr>SSAS Tabular vs Multidimensional</vt:lpstr>
      <vt:lpstr>2_LIGHT COLOR TEMPLATE</vt:lpstr>
      <vt:lpstr>2_STB Conversations 2013</vt:lpstr>
      <vt:lpstr>3_LIGHT COLOR TEMPLATE</vt:lpstr>
      <vt:lpstr>PUGupdatetheme</vt:lpstr>
      <vt:lpstr>1_PUGtheme</vt:lpstr>
      <vt:lpstr>PBItheme</vt:lpstr>
      <vt:lpstr>PowerBITheme</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a Data model?</vt:lpstr>
      <vt:lpstr>Components of a data model – Fact Table</vt:lpstr>
      <vt:lpstr>Components of a data model – Dim Table</vt:lpstr>
      <vt:lpstr>Components of a data model - Relationships</vt:lpstr>
      <vt:lpstr>Data Model Brings Facts and Dimensions Together </vt:lpstr>
      <vt:lpstr>Flat or Denormalized schema</vt:lpstr>
      <vt:lpstr>Star Schema</vt:lpstr>
      <vt:lpstr>Snowflake Schema</vt:lpstr>
      <vt:lpstr>Granularity &amp; Multiple Fact </vt:lpstr>
      <vt:lpstr>What is unique about Power BI Desktop</vt:lpstr>
      <vt:lpstr>Columnar Database</vt:lpstr>
      <vt:lpstr>In-Memory Database</vt:lpstr>
      <vt:lpstr>How Power BI Compresses Data – Dictionary Encoding</vt:lpstr>
      <vt:lpstr>How Power BI Compresses Data – Run Length Encoding</vt:lpstr>
      <vt:lpstr>Practical Example of Compression</vt:lpstr>
      <vt:lpstr>Phases in Building a Power BI Desktop File</vt:lpstr>
      <vt:lpstr>Key takeaways to design a good Power BI Desktop data model</vt:lpstr>
      <vt:lpstr>Data Types</vt:lpstr>
      <vt:lpstr>Hierarchies</vt:lpstr>
      <vt:lpstr>Sort By Column</vt:lpstr>
      <vt:lpstr>PowerPoint Presentation</vt:lpstr>
      <vt:lpstr>Module 3 Lab – Quick Prep</vt:lpstr>
      <vt:lpstr>Module 3 Lab – Relationships</vt:lpstr>
      <vt:lpstr>PowerPoint Presentation</vt:lpstr>
      <vt:lpstr>PowerPoint Presentation</vt:lpstr>
      <vt:lpstr>PowerPoint Presentation</vt:lpstr>
      <vt:lpstr>PowerPoint Presentation</vt:lpstr>
      <vt:lpstr>Module 4 - DAX Foundations</vt:lpstr>
      <vt:lpstr>Path to DAX Expertise</vt:lpstr>
      <vt:lpstr>PowerPoint Presentation</vt:lpstr>
      <vt:lpstr>Module 4 - Calculated Columns in DAX</vt:lpstr>
      <vt:lpstr>Module 4 - Calculated Measures</vt:lpstr>
      <vt:lpstr>Module 4 - Measures vs. Columns</vt:lpstr>
      <vt:lpstr>Module 4 - Formatting DAX – Standards</vt:lpstr>
      <vt:lpstr>Module 4 - DAX Evaluation Contexts</vt:lpstr>
      <vt:lpstr>Demo – Calculated Column</vt:lpstr>
      <vt:lpstr>DEMO – Column vs. Filter</vt:lpstr>
      <vt:lpstr>DEMO - Context</vt:lpstr>
      <vt:lpstr>Module 4 Lab Creating Calculated Columns and Measures</vt:lpstr>
      <vt:lpstr>Module 4 Lab – Creating Calculated Columns &amp; Measures</vt:lpstr>
      <vt:lpstr>Module 4 Lab – Creating Calculated Columns &amp; Measures</vt:lpstr>
      <vt:lpstr>What is a Default Summarization?</vt:lpstr>
      <vt:lpstr>Module 4 Lab – Creating Calculated Columns &amp; Measures</vt:lpstr>
      <vt:lpstr>Calculated Column vs. Measure - When to Use What</vt:lpstr>
      <vt:lpstr>PowerPoint Presentation</vt:lpstr>
      <vt:lpstr>PowerPoint Presentation</vt:lpstr>
      <vt:lpstr>PATH to DAX Expertise</vt:lpstr>
      <vt:lpstr>Why is CALCULATE Useful?</vt:lpstr>
      <vt:lpstr>Here is how you do it with CALCULATE</vt:lpstr>
      <vt:lpstr>Anatomy of CALCULATE</vt:lpstr>
      <vt:lpstr>CALCULATE – Steps in Evaluating the CALCULATE Function</vt:lpstr>
      <vt:lpstr>CALCULATE – The Most Important Function in DAX</vt:lpstr>
      <vt:lpstr>CALCULATE – Add Filter</vt:lpstr>
      <vt:lpstr>CALCULATE – The Most Important Function in DAX</vt:lpstr>
      <vt:lpstr>CALCULATE – Ignore an Existing Filter</vt:lpstr>
      <vt:lpstr>CALCULATE – Ignore an Existing Filter</vt:lpstr>
      <vt:lpstr>CALCULATE – Ignore Existing Filter</vt:lpstr>
      <vt:lpstr>CALCULATE – The Most Important Function in DAX</vt:lpstr>
      <vt:lpstr>CALCULATE – Update Existing Filter</vt:lpstr>
      <vt:lpstr>CALCULATE – The Most Important Function in DAX</vt:lpstr>
      <vt:lpstr>PowerPoint Presentation</vt:lpstr>
      <vt:lpstr>PowerPoint Presentation</vt:lpstr>
      <vt:lpstr>PATH to DAX Expertise</vt:lpstr>
      <vt:lpstr>Evaluation Context</vt:lpstr>
      <vt:lpstr>Row context in Calculated Column</vt:lpstr>
      <vt:lpstr>Evaluation Context</vt:lpstr>
      <vt:lpstr>Filter Context in Measures</vt:lpstr>
      <vt:lpstr>Filter Context in a Measure – Example 2</vt:lpstr>
      <vt:lpstr>Filter Context in a Measure – Example 3</vt:lpstr>
      <vt:lpstr>Filter Context in a Measure</vt:lpstr>
      <vt:lpstr>Filter Context and Multiple Tables </vt:lpstr>
      <vt:lpstr>Filter Context and Multiple Tables </vt:lpstr>
      <vt:lpstr>Filter Context and Multiple Tables – Right Arrow Direction </vt:lpstr>
      <vt:lpstr>Filter Context and Multiple Tables – Wrong Arrow Direction </vt:lpstr>
      <vt:lpstr>Evaluation Context Multiple Table – Summary and Take Aways</vt:lpstr>
      <vt:lpstr>DAX Function Types</vt:lpstr>
      <vt:lpstr>Applications of Table functions</vt:lpstr>
      <vt:lpstr>Basic TABLE functions</vt:lpstr>
      <vt:lpstr>Basic Table functions – Return All Rows</vt:lpstr>
      <vt:lpstr>Basic Table functions – ALL versions</vt:lpstr>
      <vt:lpstr>Basic Table Functions – Return Distinct Rows</vt:lpstr>
      <vt:lpstr>Basic Table Functions – Return Filtered Set of Rows</vt:lpstr>
      <vt:lpstr>DAX Iterator Functions Take Advantage of Evaluation Context</vt:lpstr>
      <vt:lpstr>Table Functions Application – Iterators</vt:lpstr>
      <vt:lpstr>Table Functions Application – Iterators</vt:lpstr>
      <vt:lpstr>Table Functions Application – Iterators</vt:lpstr>
      <vt:lpstr>Row Context in a Measure – Iterator Functions</vt:lpstr>
      <vt:lpstr>Why Can an Iterator be a Better Approach then a Calculated Column?</vt:lpstr>
      <vt:lpstr>Iterator Function Example 2 – Dynamic Segmentation</vt:lpstr>
      <vt:lpstr>CALCULATE – Converting Row Context to Filter Context (Example 1) </vt:lpstr>
      <vt:lpstr>Iterator Function Example 3   – Ranking Using Iterators in Calc. Column  – CALCULATE to convert Row Context to Filter Context</vt:lpstr>
      <vt:lpstr>Other Iterator Functions</vt:lpstr>
      <vt:lpstr>Table Functions –  Summary and Application</vt:lpstr>
      <vt:lpstr>PowerPoint Presentation</vt:lpstr>
      <vt:lpstr>PowerPoint Presentation</vt:lpstr>
      <vt:lpstr>PowerPoint Presentation</vt:lpstr>
      <vt:lpstr>PowerPoint Presentation</vt:lpstr>
      <vt:lpstr>Before we get to Time Intelligence - Let us apply all of the DAX techniques </vt:lpstr>
      <vt:lpstr>Before we get to Time Intelligence - Let us apply all of the DAX techniques </vt:lpstr>
      <vt:lpstr>Let us apply all of the data modeling techniques </vt:lpstr>
      <vt:lpstr>Let us apply all of the data modeling techniques </vt:lpstr>
      <vt:lpstr>Let us apply all of data modeling techniques </vt:lpstr>
      <vt:lpstr>Let us apply all of the data modeling techniques </vt:lpstr>
      <vt:lpstr>Introducing Time Intelligence – There is an App for that!!</vt:lpstr>
      <vt:lpstr>Month Over Month</vt:lpstr>
      <vt:lpstr>Monthly Active Users</vt:lpstr>
      <vt:lpstr>Other Time Intelligence Functions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a Calculated Column?</vt:lpstr>
      <vt:lpstr>Calculated Column in DAX vs Custom Column in “Query Editor”</vt:lpstr>
      <vt:lpstr>Calculated Column – Accessing columns from other Tables in model</vt:lpstr>
      <vt:lpstr>Row Context and Multiple Tables – RELATED Function</vt:lpstr>
      <vt:lpstr>RELATED Function Example</vt:lpstr>
      <vt:lpstr>When is a Calculated Column Evaluated?</vt:lpstr>
      <vt:lpstr>Best Practices with DAX Calculated Columns</vt:lpstr>
      <vt:lpstr>PowerPoint Presentation</vt:lpstr>
      <vt:lpstr>Calculated Measures</vt:lpstr>
      <vt:lpstr>Why are Default Summarizations useful?</vt:lpstr>
      <vt:lpstr>What is a Measure?</vt:lpstr>
      <vt:lpstr>Measure, Use Case 1: Using One Measure in Another</vt:lpstr>
      <vt:lpstr>Measure, Use Case 2: More Complex Calculations</vt:lpstr>
      <vt:lpstr>When is a Measure Evaluated?</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4</cp:revision>
  <dcterms:created xsi:type="dcterms:W3CDTF">2015-04-15T05:50:26Z</dcterms:created>
  <dcterms:modified xsi:type="dcterms:W3CDTF">2018-06-27T19:43:40Z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TaxKeyword">
    <vt:lpwstr/>
  </property>
  <property fmtid="{D5CDD505-2E9C-101B-9397-08002B2CF9AE}" pid="4" name="ContentTypeId">
    <vt:lpwstr>0x01010068459D5ECADC6544AFE0C0850375E9BA</vt:lpwstr>
  </property>
  <property fmtid="{D5CDD505-2E9C-101B-9397-08002B2CF9AE}" pid="5" name="TaxCatchAll">
    <vt:lpwstr/>
  </property>
  <property fmtid="{D5CDD505-2E9C-101B-9397-08002B2CF9AE}" pid="6" name="TaxKeywordTaxHTField">
    <vt:lpwstr/>
  </property>
  <property fmtid="{D5CDD505-2E9C-101B-9397-08002B2CF9AE}" pid="7" name="MSIP_Label_074e257c-5848-4582-9a6f-34a182080e71_Enabled">
    <vt:lpwstr>True</vt:lpwstr>
  </property>
  <property fmtid="{D5CDD505-2E9C-101B-9397-08002B2CF9AE}" pid="8" name="MSIP_Label_074e257c-5848-4582-9a6f-34a182080e71_Ref">
    <vt:lpwstr>https://api.informationprotection.azure.com/api/72f988bf-86f1-41af-91ab-2d7cd011db47</vt:lpwstr>
  </property>
  <property fmtid="{D5CDD505-2E9C-101B-9397-08002B2CF9AE}" pid="9" name="MSIP_Label_074e257c-5848-4582-9a6f-34a182080e71_AssignedBy">
    <vt:lpwstr>v-barran@microsoft.com</vt:lpwstr>
  </property>
  <property fmtid="{D5CDD505-2E9C-101B-9397-08002B2CF9AE}" pid="10" name="MSIP_Label_074e257c-5848-4582-9a6f-34a182080e71_DateCreated">
    <vt:lpwstr>2017-02-07T17:23:28.2033098-08:00</vt:lpwstr>
  </property>
  <property fmtid="{D5CDD505-2E9C-101B-9397-08002B2CF9AE}" pid="11" name="MSIP_Label_074e257c-5848-4582-9a6f-34a182080e71_Name">
    <vt:lpwstr>Confidential</vt:lpwstr>
  </property>
  <property fmtid="{D5CDD505-2E9C-101B-9397-08002B2CF9AE}" pid="12" name="MSIP_Label_074e257c-5848-4582-9a6f-34a182080e71_Extended_MSFT_Method">
    <vt:lpwstr>Manual</vt:lpwstr>
  </property>
  <property fmtid="{D5CDD505-2E9C-101B-9397-08002B2CF9AE}" pid="13" name="MSIP_Label_1a19d03a-48bc-4359-8038-5b5f6d5847c3_Enabled">
    <vt:lpwstr>True</vt:lpwstr>
  </property>
  <property fmtid="{D5CDD505-2E9C-101B-9397-08002B2CF9AE}" pid="14" name="MSIP_Label_1a19d03a-48bc-4359-8038-5b5f6d5847c3_Ref">
    <vt:lpwstr>https://api.informationprotection.azure.com/api/72f988bf-86f1-41af-91ab-2d7cd011db47</vt:lpwstr>
  </property>
  <property fmtid="{D5CDD505-2E9C-101B-9397-08002B2CF9AE}" pid="15" name="MSIP_Label_1a19d03a-48bc-4359-8038-5b5f6d5847c3_AssignedBy">
    <vt:lpwstr>v-barran@microsoft.com</vt:lpwstr>
  </property>
  <property fmtid="{D5CDD505-2E9C-101B-9397-08002B2CF9AE}" pid="16" name="MSIP_Label_1a19d03a-48bc-4359-8038-5b5f6d5847c3_DateCreated">
    <vt:lpwstr>2017-02-07T17:23:28.2043107-08:00</vt:lpwstr>
  </property>
  <property fmtid="{D5CDD505-2E9C-101B-9397-08002B2CF9AE}" pid="17" name="MSIP_Label_1a19d03a-48bc-4359-8038-5b5f6d5847c3_Name">
    <vt:lpwstr>Any User (No Protection)</vt:lpwstr>
  </property>
  <property fmtid="{D5CDD505-2E9C-101B-9397-08002B2CF9AE}" pid="18" name="MSIP_Label_1a19d03a-48bc-4359-8038-5b5f6d5847c3_Extended_MSFT_Method">
    <vt:lpwstr>Manual</vt:lpwstr>
  </property>
  <property fmtid="{D5CDD505-2E9C-101B-9397-08002B2CF9AE}" pid="19" name="MSIP_Label_1a19d03a-48bc-4359-8038-5b5f6d5847c3_Parent">
    <vt:lpwstr>074e257c-5848-4582-9a6f-34a182080e71</vt:lpwstr>
  </property>
  <property fmtid="{D5CDD505-2E9C-101B-9397-08002B2CF9AE}" pid="20" name="Sensitivity">
    <vt:lpwstr>Confidential Any User (No Protection)</vt:lpwstr>
  </property>
  <property fmtid="{D5CDD505-2E9C-101B-9397-08002B2CF9AE}" pid="21" name="Order">
    <vt:r8>108200</vt:r8>
  </property>
  <property fmtid="{D5CDD505-2E9C-101B-9397-08002B2CF9AE}" pid="22" name="xd_Signature">
    <vt:bool>false</vt:bool>
  </property>
  <property fmtid="{D5CDD505-2E9C-101B-9397-08002B2CF9AE}" pid="23" name="xd_ProgID">
    <vt:lpwstr/>
  </property>
  <property fmtid="{D5CDD505-2E9C-101B-9397-08002B2CF9AE}" pid="24" name="TemplateUrl">
    <vt:lpwstr/>
  </property>
</Properties>
</file>